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94" r:id="rId4"/>
    <p:sldId id="282" r:id="rId5"/>
    <p:sldId id="269" r:id="rId6"/>
    <p:sldId id="271" r:id="rId7"/>
    <p:sldId id="283" r:id="rId8"/>
    <p:sldId id="262" r:id="rId9"/>
    <p:sldId id="272" r:id="rId10"/>
    <p:sldId id="273" r:id="rId11"/>
    <p:sldId id="276" r:id="rId12"/>
    <p:sldId id="274" r:id="rId13"/>
    <p:sldId id="278" r:id="rId14"/>
    <p:sldId id="275" r:id="rId15"/>
    <p:sldId id="281" r:id="rId16"/>
    <p:sldId id="290" r:id="rId17"/>
    <p:sldId id="285" r:id="rId18"/>
    <p:sldId id="280" r:id="rId19"/>
    <p:sldId id="288" r:id="rId20"/>
    <p:sldId id="286" r:id="rId21"/>
    <p:sldId id="289" r:id="rId22"/>
    <p:sldId id="292" r:id="rId23"/>
    <p:sldId id="296" r:id="rId24"/>
    <p:sldId id="29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67B0E5-6381-4646-ACAB-065A2A7425AF}">
          <p14:sldIdLst>
            <p14:sldId id="256"/>
            <p14:sldId id="257"/>
            <p14:sldId id="294"/>
            <p14:sldId id="282"/>
            <p14:sldId id="269"/>
            <p14:sldId id="271"/>
            <p14:sldId id="283"/>
            <p14:sldId id="262"/>
            <p14:sldId id="272"/>
            <p14:sldId id="273"/>
            <p14:sldId id="276"/>
            <p14:sldId id="274"/>
            <p14:sldId id="278"/>
            <p14:sldId id="275"/>
            <p14:sldId id="281"/>
            <p14:sldId id="290"/>
            <p14:sldId id="285"/>
            <p14:sldId id="280"/>
            <p14:sldId id="288"/>
            <p14:sldId id="286"/>
            <p14:sldId id="289"/>
            <p14:sldId id="292"/>
            <p14:sldId id="296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78B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59446" autoAdjust="0"/>
  </p:normalViewPr>
  <p:slideViewPr>
    <p:cSldViewPr>
      <p:cViewPr varScale="1">
        <p:scale>
          <a:sx n="51" d="100"/>
          <a:sy n="51" d="100"/>
        </p:scale>
        <p:origin x="-240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F34B1-BFD9-44B0-9BC6-E72E37F9DA45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4DFD6-6E06-49EC-951C-7AFE14D1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4DFD6-6E06-49EC-951C-7AFE14D1D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2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4DFD6-6E06-49EC-951C-7AFE14D1D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61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4DFD6-6E06-49EC-951C-7AFE14D1D9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1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CC7-8819-49AA-9B4A-B673977FE552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F403-703B-4669-9EFB-D1D75025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3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CC7-8819-49AA-9B4A-B673977FE552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F403-703B-4669-9EFB-D1D75025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5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CC7-8819-49AA-9B4A-B673977FE552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F403-703B-4669-9EFB-D1D75025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9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CC7-8819-49AA-9B4A-B673977FE552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F403-703B-4669-9EFB-D1D75025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9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CC7-8819-49AA-9B4A-B673977FE552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F403-703B-4669-9EFB-D1D75025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2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CC7-8819-49AA-9B4A-B673977FE552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F403-703B-4669-9EFB-D1D75025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0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CC7-8819-49AA-9B4A-B673977FE552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F403-703B-4669-9EFB-D1D75025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CC7-8819-49AA-9B4A-B673977FE552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F403-703B-4669-9EFB-D1D75025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6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CC7-8819-49AA-9B4A-B673977FE552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F403-703B-4669-9EFB-D1D75025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9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CC7-8819-49AA-9B4A-B673977FE552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F403-703B-4669-9EFB-D1D75025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CC7-8819-49AA-9B4A-B673977FE552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F403-703B-4669-9EFB-D1D75025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0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ECC7-8819-49AA-9B4A-B673977FE552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8F403-703B-4669-9EFB-D1D75025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9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herne.net/brian/resources/jquery.hoverIntent.html" TargetMode="External"/><Relationship Id="rId2" Type="http://schemas.openxmlformats.org/officeDocument/2006/relationships/hyperlink" Target="http://jquery.malsup.com/cyc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arhartl/jquery-cookie" TargetMode="External"/><Relationship Id="rId5" Type="http://schemas.openxmlformats.org/officeDocument/2006/relationships/hyperlink" Target="http://benalman.com/projects/jquery-bbq-plugin/" TargetMode="External"/><Relationship Id="rId4" Type="http://schemas.openxmlformats.org/officeDocument/2006/relationships/hyperlink" Target="http://tablesorter.com/doc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irobinson" TargetMode="External"/><Relationship Id="rId2" Type="http://schemas.openxmlformats.org/officeDocument/2006/relationships/hyperlink" Target="http://twitter.com/irobins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jquery.ian-robinson.com/" TargetMode="External"/><Relationship Id="rId4" Type="http://schemas.openxmlformats.org/officeDocument/2006/relationships/hyperlink" Target="http://bit.ly/irobinso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irobinson" TargetMode="External"/><Relationship Id="rId2" Type="http://schemas.openxmlformats.org/officeDocument/2006/relationships/hyperlink" Target="http://twitter.com/irobins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jquery.ian-robinson.com/" TargetMode="External"/><Relationship Id="rId4" Type="http://schemas.openxmlformats.org/officeDocument/2006/relationships/hyperlink" Target="http://bit.ly/irobinson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" TargetMode="External"/><Relationship Id="rId7" Type="http://schemas.openxmlformats.org/officeDocument/2006/relationships/hyperlink" Target="http://www.dotnetnuke.com/Resources/Wiki/Page/Reusable-DotNetNuke-jQuery-Plugins.aspx" TargetMode="External"/><Relationship Id="rId2" Type="http://schemas.openxmlformats.org/officeDocument/2006/relationships/hyperlink" Target="http://nathansjslessons.appspo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cgrabanski.com/articles/jquery-plugins-toolbox" TargetMode="External"/><Relationship Id="rId5" Type="http://schemas.openxmlformats.org/officeDocument/2006/relationships/hyperlink" Target="http://msdn.microsoft.com/en-us/scriptjunkie" TargetMode="External"/><Relationship Id="rId4" Type="http://schemas.openxmlformats.org/officeDocument/2006/relationships/hyperlink" Target="http://benalman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590799"/>
          </a:xfrm>
        </p:spPr>
        <p:txBody>
          <a:bodyPr>
            <a:normAutofit/>
          </a:bodyPr>
          <a:lstStyle/>
          <a:p>
            <a:r>
              <a:rPr lang="en-US" dirty="0" smtClean="0"/>
              <a:t>Doing it Right:</a:t>
            </a:r>
            <a:br>
              <a:rPr lang="en-US" dirty="0" smtClean="0"/>
            </a:br>
            <a:r>
              <a:rPr lang="en-US" dirty="0" smtClean="0"/>
              <a:t>Building </a:t>
            </a:r>
            <a:r>
              <a:rPr lang="en-US" dirty="0" err="1" smtClean="0"/>
              <a:t>jQuery</a:t>
            </a:r>
            <a:r>
              <a:rPr lang="en-US" dirty="0" smtClean="0"/>
              <a:t> Plugins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</a:rPr>
              <a:t>Ian Robinson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in the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</a:p>
          <a:p>
            <a:pPr lvl="1"/>
            <a:r>
              <a:rPr lang="en-US" dirty="0" smtClean="0">
                <a:hlinkClick r:id="rId2"/>
              </a:rPr>
              <a:t>Cycle</a:t>
            </a:r>
            <a:r>
              <a:rPr lang="en-US" dirty="0" smtClean="0"/>
              <a:t> – slideshows…</a:t>
            </a:r>
          </a:p>
          <a:p>
            <a:pPr lvl="1"/>
            <a:r>
              <a:rPr lang="en-US" dirty="0" smtClean="0">
                <a:hlinkClick r:id="rId3"/>
              </a:rPr>
              <a:t>Hover Intent</a:t>
            </a:r>
            <a:r>
              <a:rPr lang="en-US" dirty="0" smtClean="0"/>
              <a:t> – sophisticated hovering</a:t>
            </a:r>
          </a:p>
          <a:p>
            <a:pPr lvl="1"/>
            <a:r>
              <a:rPr lang="en-US" dirty="0" smtClean="0">
                <a:hlinkClick r:id="rId4"/>
              </a:rPr>
              <a:t>Table Sorter</a:t>
            </a:r>
            <a:r>
              <a:rPr lang="en-US" dirty="0" smtClean="0"/>
              <a:t> – spiff up tables</a:t>
            </a:r>
          </a:p>
          <a:p>
            <a:r>
              <a:rPr lang="en-US" dirty="0" smtClean="0"/>
              <a:t>Utility</a:t>
            </a:r>
          </a:p>
          <a:p>
            <a:pPr lvl="1"/>
            <a:r>
              <a:rPr lang="en-US" dirty="0" smtClean="0">
                <a:hlinkClick r:id="rId5"/>
              </a:rPr>
              <a:t>Back Button &amp; Query Library (BBQ)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Cookie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7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501650"/>
            <a:ext cx="6273800" cy="585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62600"/>
            <a:ext cx="9144000" cy="1295400"/>
          </a:xfrm>
          <a:solidFill>
            <a:schemeClr val="bg1">
              <a:lumMod val="50000"/>
              <a:alpha val="83000"/>
            </a:schemeClr>
          </a:solidFill>
        </p:spPr>
        <p:txBody>
          <a:bodyPr anchor="ctr">
            <a:noAutofit/>
          </a:bodyPr>
          <a:lstStyle/>
          <a:p>
            <a:pPr algn="r"/>
            <a:r>
              <a:rPr lang="en-US" sz="9600" dirty="0" smtClean="0"/>
              <a:t>			[Case Study]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8195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Updated, modern, user interface</a:t>
            </a:r>
          </a:p>
          <a:p>
            <a:r>
              <a:rPr lang="en-US" dirty="0" smtClean="0"/>
              <a:t>Consistent user experience</a:t>
            </a:r>
          </a:p>
          <a:p>
            <a:r>
              <a:rPr lang="en-US" dirty="0" smtClean="0"/>
              <a:t>Ease of implementation</a:t>
            </a:r>
          </a:p>
          <a:p>
            <a:r>
              <a:rPr lang="en-US" dirty="0" smtClean="0"/>
              <a:t>Reuse by third party developers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288340"/>
            <a:ext cx="9144000" cy="1569660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600" dirty="0" smtClean="0"/>
              <a:t>[Demo]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5790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plugins (UI widgets)</a:t>
            </a:r>
          </a:p>
          <a:p>
            <a:r>
              <a:rPr lang="en-US" dirty="0" smtClean="0"/>
              <a:t>Use smart defaults</a:t>
            </a:r>
          </a:p>
          <a:p>
            <a:r>
              <a:rPr lang="en-US" dirty="0" smtClean="0"/>
              <a:t>Based on established HTML Conventions</a:t>
            </a:r>
          </a:p>
          <a:p>
            <a:r>
              <a:rPr lang="en-US" dirty="0" smtClean="0"/>
              <a:t>Public API used for configuration as needed</a:t>
            </a:r>
          </a:p>
          <a:p>
            <a:r>
              <a:rPr lang="en-US" dirty="0" smtClean="0"/>
              <a:t>Generally very simple to consume</a:t>
            </a:r>
          </a:p>
        </p:txBody>
      </p:sp>
    </p:spTree>
    <p:extLst>
      <p:ext uri="{BB962C8B-B14F-4D97-AF65-F5344CB8AC3E}">
        <p14:creationId xmlns:p14="http://schemas.microsoft.com/office/powerpoint/2010/main" val="231821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400"/>
            <a:ext cx="9144000" cy="1371600"/>
          </a:xfrm>
          <a:solidFill>
            <a:schemeClr val="bg1">
              <a:lumMod val="50000"/>
              <a:alpha val="80000"/>
            </a:schemeClr>
          </a:solidFill>
        </p:spPr>
        <p:txBody>
          <a:bodyPr>
            <a:noAutofit/>
          </a:bodyPr>
          <a:lstStyle/>
          <a:p>
            <a:pPr algn="r"/>
            <a:r>
              <a:rPr lang="en-US" sz="9600" dirty="0" smtClean="0"/>
              <a:t>[Creation]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6203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 business logic with plugin logic</a:t>
            </a:r>
          </a:p>
          <a:p>
            <a:r>
              <a:rPr lang="en-US" dirty="0" smtClean="0"/>
              <a:t>Logic can stay largely the same</a:t>
            </a:r>
          </a:p>
          <a:p>
            <a:r>
              <a:rPr lang="en-US" dirty="0" smtClean="0"/>
              <a:t>Modify to </a:t>
            </a:r>
            <a:r>
              <a:rPr lang="en-US" b="1" dirty="0" smtClean="0"/>
              <a:t>inject settings and context</a:t>
            </a:r>
          </a:p>
          <a:p>
            <a:r>
              <a:rPr lang="en-US" dirty="0" smtClean="0"/>
              <a:t>Modify for safety and to play well with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8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wrap in a closure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latin typeface="Lucida Console" pitchFamily="49" charset="0"/>
              </a:rPr>
              <a:t>	(function($){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 pitchFamily="49" charset="0"/>
              </a:rPr>
              <a:t>	</a:t>
            </a:r>
            <a:r>
              <a:rPr lang="en-US" sz="2800" dirty="0">
                <a:latin typeface="Lucida Console" pitchFamily="49" charset="0"/>
              </a:rPr>
              <a:t>	</a:t>
            </a:r>
            <a:r>
              <a:rPr lang="en-US" sz="2800" dirty="0" smtClean="0">
                <a:latin typeface="Lucida Console" pitchFamily="49" charset="0"/>
              </a:rPr>
              <a:t>// </a:t>
            </a:r>
            <a:r>
              <a:rPr lang="en-US" sz="2800" dirty="0" err="1" smtClean="0">
                <a:latin typeface="Lucida Console" pitchFamily="49" charset="0"/>
              </a:rPr>
              <a:t>ahhh</a:t>
            </a:r>
            <a:r>
              <a:rPr lang="en-US" sz="2800" dirty="0" smtClean="0">
                <a:latin typeface="Lucida Console" pitchFamily="49" charset="0"/>
              </a:rPr>
              <a:t>…safety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 pitchFamily="49" charset="0"/>
              </a:rPr>
              <a:t>	})(</a:t>
            </a:r>
            <a:r>
              <a:rPr lang="en-US" sz="2800" dirty="0" err="1" smtClean="0">
                <a:latin typeface="Lucida Console" pitchFamily="49" charset="0"/>
              </a:rPr>
              <a:t>jQuery</a:t>
            </a:r>
            <a:r>
              <a:rPr lang="en-US" sz="2800" dirty="0" smtClean="0">
                <a:latin typeface="Lucida Console" pitchFamily="49" charset="0"/>
              </a:rPr>
              <a:t>);</a:t>
            </a:r>
            <a:endParaRPr lang="en-US" sz="28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3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Your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 selecting needed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Lucida Console" pitchFamily="49" charset="0"/>
              </a:rPr>
              <a:t>$.</a:t>
            </a:r>
            <a:r>
              <a:rPr lang="en-US" dirty="0" err="1" smtClean="0">
                <a:latin typeface="Lucida Console" pitchFamily="49" charset="0"/>
              </a:rPr>
              <a:t>myPlugin</a:t>
            </a:r>
            <a:r>
              <a:rPr lang="en-US" dirty="0" smtClean="0">
                <a:latin typeface="Lucida Console" pitchFamily="49" charset="0"/>
              </a:rPr>
              <a:t> = function(options){…};</a:t>
            </a:r>
          </a:p>
          <a:p>
            <a:pPr marL="457200" lvl="1" indent="0">
              <a:buNone/>
            </a:pPr>
            <a:endParaRPr lang="en-US" dirty="0" smtClean="0">
              <a:latin typeface="Lucida Console" pitchFamily="49" charset="0"/>
            </a:endParaRPr>
          </a:p>
          <a:p>
            <a:r>
              <a:rPr lang="en-US" dirty="0" smtClean="0"/>
              <a:t>Select and return (chain)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Lucida Console" pitchFamily="49" charset="0"/>
              </a:rPr>
              <a:t>$.</a:t>
            </a:r>
            <a:r>
              <a:rPr lang="en-US" dirty="0" err="1" smtClean="0">
                <a:latin typeface="Lucida Console" pitchFamily="49" charset="0"/>
              </a:rPr>
              <a:t>fn.myPlugin</a:t>
            </a:r>
            <a:r>
              <a:rPr lang="en-US" dirty="0" smtClean="0">
                <a:latin typeface="Lucida Console" pitchFamily="49" charset="0"/>
              </a:rPr>
              <a:t> = function(options){</a:t>
            </a:r>
          </a:p>
          <a:p>
            <a:pPr marL="914400" lvl="2" indent="0">
              <a:buNone/>
            </a:pPr>
            <a:r>
              <a:rPr lang="en-US" dirty="0" smtClean="0">
                <a:latin typeface="Lucida Console" pitchFamily="49" charset="0"/>
              </a:rPr>
              <a:t>return </a:t>
            </a:r>
            <a:r>
              <a:rPr lang="en-US" dirty="0" err="1" smtClean="0">
                <a:latin typeface="Lucida Console" pitchFamily="49" charset="0"/>
              </a:rPr>
              <a:t>this.each</a:t>
            </a:r>
            <a:r>
              <a:rPr lang="en-US" dirty="0" smtClean="0">
                <a:latin typeface="Lucida Console" pitchFamily="49" charset="0"/>
              </a:rPr>
              <a:t>(function(){</a:t>
            </a:r>
          </a:p>
          <a:p>
            <a:pPr marL="914400" lvl="2" indent="0">
              <a:buNone/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smtClean="0">
                <a:latin typeface="Lucida Console" pitchFamily="49" charset="0"/>
              </a:rPr>
              <a:t>…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});</a:t>
            </a:r>
          </a:p>
          <a:p>
            <a:pPr marL="457200" lvl="1" indent="0">
              <a:buNone/>
            </a:pPr>
            <a:r>
              <a:rPr lang="en-US" dirty="0" smtClean="0">
                <a:latin typeface="Lucida Console" pitchFamily="49" charset="0"/>
              </a:rPr>
              <a:t>};</a:t>
            </a:r>
            <a:endParaRPr lang="en-US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2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 Default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$.</a:t>
            </a:r>
            <a:r>
              <a:rPr lang="en-US" dirty="0" err="1" smtClean="0"/>
              <a:t>fn.myPlugin.defaultOptions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speed: ‘slow’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opts = $.extend</a:t>
            </a:r>
            <a:r>
              <a:rPr lang="en-US" dirty="0" smtClean="0"/>
              <a:t>({}, $.</a:t>
            </a:r>
            <a:r>
              <a:rPr lang="en-US" dirty="0" err="1" smtClean="0"/>
              <a:t>fn.myPlugin.defaultOptions</a:t>
            </a:r>
            <a:r>
              <a:rPr lang="en-US" dirty="0" smtClean="0"/>
              <a:t>, options</a:t>
            </a:r>
            <a:r>
              <a:rPr lang="en-US" dirty="0"/>
              <a:t>),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4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Ian Robinson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mtClean="0"/>
              <a:t>Twitter </a:t>
            </a:r>
            <a:r>
              <a:rPr lang="en-US" sz="2400" dirty="0" smtClean="0">
                <a:hlinkClick r:id="rId2"/>
              </a:rPr>
              <a:t>@</a:t>
            </a:r>
            <a:r>
              <a:rPr lang="en-US" sz="2400" dirty="0" err="1" smtClean="0">
                <a:hlinkClick r:id="rId2"/>
              </a:rPr>
              <a:t>irobinson</a:t>
            </a:r>
            <a:endParaRPr lang="en-US" sz="2400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sz="2400" dirty="0" smtClean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github.com/irobinson</a:t>
            </a:r>
            <a:endParaRPr lang="en-US" sz="2400" dirty="0" smtClean="0"/>
          </a:p>
          <a:p>
            <a:r>
              <a:rPr lang="en-US" dirty="0" err="1" smtClean="0"/>
              <a:t>StackOverflow</a:t>
            </a:r>
            <a:r>
              <a:rPr lang="en-US" dirty="0" smtClean="0"/>
              <a:t> Careers </a:t>
            </a:r>
            <a:r>
              <a:rPr lang="en-US" sz="2400" dirty="0" smtClean="0">
                <a:hlinkClick r:id="rId4"/>
              </a:rPr>
              <a:t>http://bit.ly/irobinson</a:t>
            </a:r>
            <a:endParaRPr lang="en-US" sz="2400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smtClean="0"/>
              <a:t>Crash Course</a:t>
            </a:r>
            <a:endParaRPr lang="en-US" dirty="0" smtClean="0">
              <a:hlinkClick r:id="rId5"/>
            </a:endParaRPr>
          </a:p>
          <a:p>
            <a:pPr lvl="1"/>
            <a:r>
              <a:rPr lang="en-US" sz="2400" dirty="0" smtClean="0">
                <a:hlinkClick r:id="rId5"/>
              </a:rPr>
              <a:t>http://jquery.ian-robinson.com</a:t>
            </a:r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219200"/>
            <a:ext cx="6185079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165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 HTML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Options aren’t just for “settings”</a:t>
            </a:r>
          </a:p>
          <a:p>
            <a:r>
              <a:rPr lang="en-US" dirty="0" smtClean="0"/>
              <a:t>Inject all context through options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$(‘.</a:t>
            </a:r>
            <a:r>
              <a:rPr lang="en-US" dirty="0" err="1" smtClean="0">
                <a:latin typeface="Lucida Console" pitchFamily="49" charset="0"/>
              </a:rPr>
              <a:t>nav</a:t>
            </a:r>
            <a:r>
              <a:rPr lang="en-US" dirty="0" smtClean="0">
                <a:latin typeface="Lucida Console" pitchFamily="49" charset="0"/>
              </a:rPr>
              <a:t>’).</a:t>
            </a:r>
            <a:r>
              <a:rPr lang="en-US" dirty="0" err="1" smtClean="0">
                <a:latin typeface="Lucida Console" pitchFamily="49" charset="0"/>
              </a:rPr>
              <a:t>myPlugin</a:t>
            </a:r>
            <a:r>
              <a:rPr lang="en-US" dirty="0" smtClean="0">
                <a:latin typeface="Lucida Console" pitchFamily="49" charset="0"/>
              </a:rPr>
              <a:t>({ 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	speed: ‘fast’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err="1" smtClean="0">
                <a:latin typeface="Lucida Console" pitchFamily="49" charset="0"/>
              </a:rPr>
              <a:t>subNavSelector</a:t>
            </a:r>
            <a:r>
              <a:rPr lang="en-US" dirty="0" smtClean="0">
                <a:latin typeface="Lucida Console" pitchFamily="49" charset="0"/>
              </a:rPr>
              <a:t>: ‘</a:t>
            </a:r>
            <a:r>
              <a:rPr lang="en-US" dirty="0" err="1" smtClean="0">
                <a:latin typeface="Lucida Console" pitchFamily="49" charset="0"/>
              </a:rPr>
              <a:t>li.subnav</a:t>
            </a:r>
            <a:r>
              <a:rPr lang="en-US" dirty="0" smtClean="0">
                <a:latin typeface="Lucida Console" pitchFamily="49" charset="0"/>
              </a:rPr>
              <a:t>’,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498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Sure you need to enforce doc ready?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you’re ever unbinding events, bind them with a namespace first.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Favor this:</a:t>
            </a:r>
          </a:p>
          <a:p>
            <a:pPr marL="0" indent="0">
              <a:buNone/>
            </a:pPr>
            <a:r>
              <a:rPr lang="en-US" sz="2600" dirty="0" smtClean="0">
                <a:latin typeface="Lucida Console" pitchFamily="49" charset="0"/>
              </a:rPr>
              <a:t>$(‘</a:t>
            </a:r>
            <a:r>
              <a:rPr lang="en-US" sz="2600" dirty="0" err="1" smtClean="0">
                <a:latin typeface="Lucida Console" pitchFamily="49" charset="0"/>
              </a:rPr>
              <a:t>elem</a:t>
            </a:r>
            <a:r>
              <a:rPr lang="en-US" sz="2600" dirty="0" smtClean="0">
                <a:latin typeface="Lucida Console" pitchFamily="49" charset="0"/>
              </a:rPr>
              <a:t>’).unbind(‘</a:t>
            </a:r>
            <a:r>
              <a:rPr lang="en-US" sz="2600" dirty="0" err="1" smtClean="0">
                <a:latin typeface="Lucida Console" pitchFamily="49" charset="0"/>
              </a:rPr>
              <a:t>click.Namespace</a:t>
            </a:r>
            <a:r>
              <a:rPr lang="en-US" sz="2600" dirty="0" smtClean="0">
                <a:latin typeface="Lucida Console" pitchFamily="49" charset="0"/>
              </a:rPr>
              <a:t>’, function(){…});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Instead of this:</a:t>
            </a:r>
          </a:p>
          <a:p>
            <a:pPr marL="0" indent="0">
              <a:buNone/>
            </a:pPr>
            <a:r>
              <a:rPr lang="en-US" sz="2600" dirty="0" smtClean="0">
                <a:latin typeface="Lucida Console" pitchFamily="49" charset="0"/>
              </a:rPr>
              <a:t>$(‘</a:t>
            </a:r>
            <a:r>
              <a:rPr lang="en-US" sz="2600" dirty="0" err="1" smtClean="0">
                <a:latin typeface="Lucida Console" pitchFamily="49" charset="0"/>
              </a:rPr>
              <a:t>elem</a:t>
            </a:r>
            <a:r>
              <a:rPr lang="en-US" sz="2600" dirty="0" smtClean="0">
                <a:latin typeface="Lucida Console" pitchFamily="49" charset="0"/>
              </a:rPr>
              <a:t>’).unbind(‘click’, function(){…});</a:t>
            </a:r>
          </a:p>
        </p:txBody>
      </p:sp>
    </p:spTree>
    <p:extLst>
      <p:ext uri="{BB962C8B-B14F-4D97-AF65-F5344CB8AC3E}">
        <p14:creationId xmlns:p14="http://schemas.microsoft.com/office/powerpoint/2010/main" val="113589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62600"/>
            <a:ext cx="9144000" cy="1295400"/>
          </a:xfrm>
          <a:solidFill>
            <a:schemeClr val="bg1">
              <a:lumMod val="50000"/>
              <a:alpha val="80000"/>
            </a:schemeClr>
          </a:solidFill>
        </p:spPr>
        <p:txBody>
          <a:bodyPr>
            <a:noAutofit/>
          </a:bodyPr>
          <a:lstStyle/>
          <a:p>
            <a:pPr algn="r"/>
            <a:r>
              <a:rPr lang="en-US" sz="9600" dirty="0" smtClean="0"/>
              <a:t>[Code Demo]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722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Ian Robinson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Twitter </a:t>
            </a:r>
            <a:r>
              <a:rPr lang="en-US" sz="2400" dirty="0" smtClean="0">
                <a:hlinkClick r:id="rId2"/>
              </a:rPr>
              <a:t>@</a:t>
            </a:r>
            <a:r>
              <a:rPr lang="en-US" sz="2400" dirty="0" err="1" smtClean="0">
                <a:hlinkClick r:id="rId2"/>
              </a:rPr>
              <a:t>irobinson</a:t>
            </a:r>
            <a:endParaRPr lang="en-US" sz="2400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sz="2400" dirty="0" smtClean="0">
                <a:hlinkClick r:id="rId3"/>
              </a:rPr>
              <a:t>http://github.com/irobinson</a:t>
            </a:r>
            <a:endParaRPr lang="en-US" sz="2400" dirty="0" smtClean="0"/>
          </a:p>
          <a:p>
            <a:r>
              <a:rPr lang="en-US" dirty="0" smtClean="0"/>
              <a:t>Professional Profile </a:t>
            </a:r>
            <a:r>
              <a:rPr lang="en-US" sz="2400" dirty="0" smtClean="0">
                <a:hlinkClick r:id="rId4"/>
              </a:rPr>
              <a:t>http://bit.ly/irobinson</a:t>
            </a:r>
            <a:endParaRPr lang="en-US" sz="2400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Crash Course</a:t>
            </a:r>
            <a:endParaRPr lang="en-US" dirty="0" smtClean="0">
              <a:hlinkClick r:id="rId5"/>
            </a:endParaRPr>
          </a:p>
          <a:p>
            <a:pPr lvl="1"/>
            <a:r>
              <a:rPr lang="en-US" sz="2400" dirty="0" smtClean="0">
                <a:hlinkClick r:id="rId5"/>
              </a:rPr>
              <a:t>http://jquery.ian-robinson.com</a:t>
            </a:r>
            <a:endParaRPr lang="en-US" sz="2400" dirty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219200"/>
            <a:ext cx="6185079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>
                <a:hlinkClick r:id="rId2"/>
              </a:rPr>
              <a:t>http://nathansjslessons.appspot.com</a:t>
            </a:r>
            <a:endParaRPr lang="en-US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http://api.jquery.com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http://benalman.com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http://msdn.microsoft.com/en-us/scriptjunkie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http://marcgrabanski.com/articles/jquery-plugins-toolbox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http://www.dotnetnuke.com/Resources/Wiki/Page/Reusable-DotNetNuke-jQuery-Plugins.aspx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Value of</a:t>
            </a:r>
            <a:br>
              <a:rPr lang="en-US" dirty="0" smtClean="0"/>
            </a:br>
            <a:r>
              <a:rPr lang="en-US" dirty="0" smtClean="0"/>
              <a:t>JavaScript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Web Statelessness</a:t>
            </a:r>
          </a:p>
          <a:p>
            <a:pPr lvl="1"/>
            <a:r>
              <a:rPr lang="en-US" dirty="0" smtClean="0"/>
              <a:t>responsiveness </a:t>
            </a:r>
            <a:r>
              <a:rPr lang="en-US" dirty="0"/>
              <a:t>doesn't come natural</a:t>
            </a:r>
          </a:p>
          <a:p>
            <a:r>
              <a:rPr lang="en-US" b="1" dirty="0" smtClean="0"/>
              <a:t>JavaScript</a:t>
            </a:r>
          </a:p>
          <a:p>
            <a:pPr lvl="1"/>
            <a:r>
              <a:rPr lang="en-US" dirty="0" smtClean="0"/>
              <a:t>misunderstood </a:t>
            </a:r>
            <a:r>
              <a:rPr lang="en-US" dirty="0"/>
              <a:t>and abused raw power</a:t>
            </a:r>
          </a:p>
          <a:p>
            <a:r>
              <a:rPr lang="en-US" b="1" dirty="0" smtClean="0"/>
              <a:t>Browsers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do things a bit differently</a:t>
            </a:r>
          </a:p>
        </p:txBody>
      </p:sp>
    </p:spTree>
    <p:extLst>
      <p:ext uri="{BB962C8B-B14F-4D97-AF65-F5344CB8AC3E}">
        <p14:creationId xmlns:p14="http://schemas.microsoft.com/office/powerpoint/2010/main" val="31756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29200"/>
            <a:ext cx="9144000" cy="1828800"/>
          </a:xfrm>
          <a:solidFill>
            <a:schemeClr val="bg1">
              <a:lumMod val="50000"/>
              <a:alpha val="80000"/>
            </a:schemeClr>
          </a:solidFill>
        </p:spPr>
        <p:txBody>
          <a:bodyPr>
            <a:noAutofit/>
          </a:bodyPr>
          <a:lstStyle/>
          <a:p>
            <a:pPr algn="r"/>
            <a:r>
              <a:rPr lang="en-US" sz="9600" dirty="0" smtClean="0"/>
              <a:t>[</a:t>
            </a:r>
            <a:r>
              <a:rPr lang="en-US" sz="9600" dirty="0" err="1" smtClean="0"/>
              <a:t>jQuery</a:t>
            </a:r>
            <a:r>
              <a:rPr lang="en-US" sz="9600" dirty="0" smtClean="0"/>
              <a:t>]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46846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Is a </a:t>
            </a:r>
            <a:r>
              <a:rPr lang="en-US" b="1" dirty="0"/>
              <a:t>JavaScript abstraction</a:t>
            </a:r>
            <a:endParaRPr lang="en-US" dirty="0"/>
          </a:p>
          <a:p>
            <a:r>
              <a:rPr lang="en-US" dirty="0"/>
              <a:t>Is a </a:t>
            </a:r>
            <a:r>
              <a:rPr lang="en-US" b="1" dirty="0"/>
              <a:t>collection of solved problems</a:t>
            </a:r>
            <a:r>
              <a:rPr lang="en-US" dirty="0"/>
              <a:t>(shortcuts, utilities)</a:t>
            </a:r>
          </a:p>
          <a:p>
            <a:r>
              <a:rPr lang="en-US" dirty="0"/>
              <a:t>Has an sweet </a:t>
            </a:r>
            <a:r>
              <a:rPr lang="en-US" b="1" dirty="0"/>
              <a:t>plugin model</a:t>
            </a:r>
            <a:endParaRPr lang="en-US" dirty="0"/>
          </a:p>
          <a:p>
            <a:r>
              <a:rPr lang="en-US" dirty="0"/>
              <a:t>Is totally </a:t>
            </a:r>
            <a:r>
              <a:rPr lang="en-US" b="1" dirty="0"/>
              <a:t>ubiquitous</a:t>
            </a:r>
            <a:endParaRPr lang="en-US" dirty="0"/>
          </a:p>
          <a:p>
            <a:r>
              <a:rPr lang="en-US" dirty="0"/>
              <a:t>Has a </a:t>
            </a:r>
            <a:r>
              <a:rPr lang="en-US" b="1" dirty="0"/>
              <a:t>vibrant community</a:t>
            </a:r>
            <a:endParaRPr lang="en-US" dirty="0"/>
          </a:p>
          <a:p>
            <a:r>
              <a:rPr lang="en-US" dirty="0"/>
              <a:t>Originally made JavaScript </a:t>
            </a:r>
            <a:r>
              <a:rPr lang="en-US" b="1" dirty="0"/>
              <a:t>fun again</a:t>
            </a:r>
            <a:endParaRPr lang="en-US" dirty="0"/>
          </a:p>
          <a:p>
            <a:r>
              <a:rPr lang="en-US" dirty="0"/>
              <a:t>Now just makes JavaScript </a:t>
            </a:r>
            <a:r>
              <a:rPr lang="en-US" b="1" dirty="0"/>
              <a:t>completely awesome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00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So </a:t>
            </a:r>
            <a:r>
              <a:rPr lang="en-US" dirty="0" smtClean="0"/>
              <a:t>it’s </a:t>
            </a:r>
            <a:r>
              <a:rPr lang="en-US" dirty="0" smtClean="0"/>
              <a:t>basically a </a:t>
            </a:r>
            <a:r>
              <a:rPr lang="en-US" b="1" dirty="0" smtClean="0"/>
              <a:t>clean foundation </a:t>
            </a:r>
            <a:r>
              <a:rPr lang="en-US" dirty="0" smtClean="0"/>
              <a:t>from which to build rich user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49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05400"/>
            <a:ext cx="9146498" cy="1752600"/>
          </a:xfrm>
          <a:solidFill>
            <a:schemeClr val="bg1">
              <a:lumMod val="50000"/>
              <a:alpha val="80000"/>
            </a:schemeClr>
          </a:solidFill>
        </p:spPr>
        <p:txBody>
          <a:bodyPr>
            <a:noAutofit/>
          </a:bodyPr>
          <a:lstStyle/>
          <a:p>
            <a:pPr algn="r"/>
            <a:r>
              <a:rPr lang="en-US" sz="9600" dirty="0" smtClean="0"/>
              <a:t>[Plugins]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86914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 a plugin is…?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smtClean="0"/>
              <a:t>Taking the helpfulness a bit further</a:t>
            </a:r>
          </a:p>
          <a:p>
            <a:pPr marL="0" indent="0">
              <a:buNone/>
            </a:pPr>
            <a:endParaRPr lang="en-US" i="1" smtClean="0"/>
          </a:p>
          <a:p>
            <a:r>
              <a:rPr lang="en-US" smtClean="0"/>
              <a:t>Often a </a:t>
            </a:r>
            <a:r>
              <a:rPr lang="en-US" b="1" smtClean="0"/>
              <a:t>reusable </a:t>
            </a:r>
            <a:r>
              <a:rPr lang="en-US" smtClean="0"/>
              <a:t>component</a:t>
            </a:r>
          </a:p>
          <a:p>
            <a:r>
              <a:rPr lang="en-US" smtClean="0"/>
              <a:t>Structured for </a:t>
            </a:r>
            <a:r>
              <a:rPr lang="en-US" b="1" smtClean="0"/>
              <a:t>maintainability </a:t>
            </a:r>
            <a:r>
              <a:rPr lang="en-US" smtClean="0"/>
              <a:t>and </a:t>
            </a:r>
            <a:r>
              <a:rPr lang="en-US" b="1" smtClean="0"/>
              <a:t>compatibility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5375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Canonical Example: </a:t>
            </a:r>
            <a:r>
              <a:rPr lang="en-US" dirty="0" err="1" smtClean="0"/>
              <a:t>jQuery</a:t>
            </a:r>
            <a:r>
              <a:rPr lang="en-US" dirty="0" smtClean="0"/>
              <a:t> UI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505325" cy="269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899" y="1524000"/>
            <a:ext cx="2105025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11" y="4572000"/>
            <a:ext cx="5029200" cy="1695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77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B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361</Words>
  <Application>Microsoft Office PowerPoint</Application>
  <PresentationFormat>On-screen Show (4:3)</PresentationFormat>
  <Paragraphs>120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Doing it Right: Building jQuery Plugins</vt:lpstr>
      <vt:lpstr>Ian Robinson</vt:lpstr>
      <vt:lpstr>The Value of JavaScript Libraries</vt:lpstr>
      <vt:lpstr>[jQuery]</vt:lpstr>
      <vt:lpstr>jQuery</vt:lpstr>
      <vt:lpstr>So it’s basically a clean foundation from which to build rich user interaction</vt:lpstr>
      <vt:lpstr>[Plugins]</vt:lpstr>
      <vt:lpstr>And a plugin is…?</vt:lpstr>
      <vt:lpstr>Canonical Example: jQuery UI</vt:lpstr>
      <vt:lpstr>Popular in the Community</vt:lpstr>
      <vt:lpstr>   [Case Study]</vt:lpstr>
      <vt:lpstr>Goals</vt:lpstr>
      <vt:lpstr>PowerPoint Presentation</vt:lpstr>
      <vt:lpstr>Demo Review</vt:lpstr>
      <vt:lpstr>[Creation]</vt:lpstr>
      <vt:lpstr>Creating a Plugin</vt:lpstr>
      <vt:lpstr>First things first</vt:lpstr>
      <vt:lpstr>Define Your Plugin</vt:lpstr>
      <vt:lpstr>Establish Default Options</vt:lpstr>
      <vt:lpstr>Inject HTML Context</vt:lpstr>
      <vt:lpstr>Events</vt:lpstr>
      <vt:lpstr>[Code Demo]</vt:lpstr>
      <vt:lpstr>Ian Robinson</vt:lpstr>
      <vt:lpstr>References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it Right: Building jQuery Plugins</dc:title>
  <dc:creator>Ian Robinson</dc:creator>
  <cp:lastModifiedBy>Ian Robinson</cp:lastModifiedBy>
  <cp:revision>63</cp:revision>
  <dcterms:created xsi:type="dcterms:W3CDTF">2011-08-05T23:14:38Z</dcterms:created>
  <dcterms:modified xsi:type="dcterms:W3CDTF">2011-11-10T12:27:38Z</dcterms:modified>
</cp:coreProperties>
</file>