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7" r:id="rId2"/>
    <p:sldId id="256" r:id="rId3"/>
    <p:sldId id="260" r:id="rId4"/>
    <p:sldId id="282" r:id="rId5"/>
    <p:sldId id="289" r:id="rId6"/>
    <p:sldId id="288" r:id="rId7"/>
    <p:sldId id="290" r:id="rId8"/>
    <p:sldId id="291" r:id="rId9"/>
    <p:sldId id="292" r:id="rId10"/>
    <p:sldId id="293" r:id="rId11"/>
    <p:sldId id="294" r:id="rId12"/>
    <p:sldId id="262" r:id="rId13"/>
    <p:sldId id="283" r:id="rId14"/>
    <p:sldId id="284" r:id="rId15"/>
    <p:sldId id="261" r:id="rId16"/>
    <p:sldId id="269" r:id="rId17"/>
    <p:sldId id="278" r:id="rId18"/>
    <p:sldId id="295" r:id="rId19"/>
    <p:sldId id="298" r:id="rId20"/>
    <p:sldId id="296" r:id="rId21"/>
    <p:sldId id="297" r:id="rId22"/>
    <p:sldId id="299" r:id="rId23"/>
    <p:sldId id="265" r:id="rId24"/>
    <p:sldId id="30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65952" autoAdjust="0"/>
  </p:normalViewPr>
  <p:slideViewPr>
    <p:cSldViewPr>
      <p:cViewPr varScale="1">
        <p:scale>
          <a:sx n="73" d="100"/>
          <a:sy n="73" d="100"/>
        </p:scale>
        <p:origin x="-20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44528B-1822-4FC4-8156-DB80847E6631}" type="datetimeFigureOut">
              <a:rPr lang="en-US" smtClean="0"/>
              <a:pPr/>
              <a:t>8/27/2009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56E22-B327-4960-A3E8-E77E61F9F8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amagecontrol.codehaus.org/Continuous+Integration+Server+Feature+Matrix"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msbuildtasks.tigris.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cruisecontrol.sourceforge.net/"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draconet.sourceforge.net/" TargetMode="External"/><Relationship Id="rId4" Type="http://schemas.openxmlformats.org/officeDocument/2006/relationships/hyperlink" Target="http://damagecontrol.codehaus.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E56E22-B327-4960-A3E8-E77E61F9F87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the command</a:t>
            </a:r>
            <a:r>
              <a:rPr lang="en-US" baseline="0" dirty="0" smtClean="0"/>
              <a:t> line utility</a:t>
            </a:r>
          </a:p>
          <a:p>
            <a:r>
              <a:rPr lang="en-US" baseline="0" dirty="0" smtClean="0"/>
              <a:t>Show the dashboard</a:t>
            </a:r>
          </a:p>
          <a:p>
            <a:endParaRPr lang="en-US" dirty="0"/>
          </a:p>
        </p:txBody>
      </p:sp>
      <p:sp>
        <p:nvSpPr>
          <p:cNvPr id="4" name="Slide Number Placeholder 3"/>
          <p:cNvSpPr>
            <a:spLocks noGrp="1"/>
          </p:cNvSpPr>
          <p:nvPr>
            <p:ph type="sldNum" sz="quarter" idx="10"/>
          </p:nvPr>
        </p:nvSpPr>
        <p:spPr/>
        <p:txBody>
          <a:bodyPr/>
          <a:lstStyle/>
          <a:p>
            <a:fld id="{F9E56E22-B327-4960-A3E8-E77E61F9F87E}"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E56E22-B327-4960-A3E8-E77E61F9F87E}"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latin typeface="+mn-lt"/>
                <a:ea typeface="+mn-ea"/>
                <a:cs typeface="+mn-cs"/>
              </a:rPr>
              <a:t>The practice of continuous integration represents a fundamental shift in the process of building software. It takes integration, commonly an infrequent and painful exercise, and makes it a simple, core part of a developer's daily activities. Integrating continuously makes integration a part of the natural rhythm of coding, an integral part of the test-code-</a:t>
            </a:r>
            <a:r>
              <a:rPr lang="en-US" sz="1200" b="0" i="0" kern="1200" dirty="0" err="1" smtClean="0">
                <a:solidFill>
                  <a:schemeClr val="tx1"/>
                </a:solidFill>
                <a:latin typeface="+mn-lt"/>
                <a:ea typeface="+mn-ea"/>
                <a:cs typeface="+mn-cs"/>
              </a:rPr>
              <a:t>refactor</a:t>
            </a:r>
            <a:r>
              <a:rPr lang="en-US" sz="1200" b="0" i="0" kern="1200" dirty="0" smtClean="0">
                <a:solidFill>
                  <a:schemeClr val="tx1"/>
                </a:solidFill>
                <a:latin typeface="+mn-lt"/>
                <a:ea typeface="+mn-ea"/>
                <a:cs typeface="+mn-cs"/>
              </a:rPr>
              <a:t> cycle. Continuous integration is about progressing steadily forward by taking small steps.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Integration should happen continuously, and continuously is more often than you might think. The frequency of integration will vary from project to project, from developer to developer, and from modification to modification. However, as a goal and a good rule of thumb, developers should integrate their changes once every few hours and at least once per day.</a:t>
            </a:r>
          </a:p>
          <a:p>
            <a:r>
              <a:rPr lang="en-US" sz="1200" b="0" i="0" kern="1200" dirty="0" smtClean="0">
                <a:solidFill>
                  <a:schemeClr val="tx1"/>
                </a:solidFill>
                <a:latin typeface="+mn-lt"/>
                <a:ea typeface="+mn-ea"/>
                <a:cs typeface="+mn-cs"/>
              </a:rPr>
              <a:t>Learning how to integrate so frequently requires practice and discipline. Fundamentally, an integration can occur at any point when the code compiles and all the unit tests are passing. The challenge is learning how to write software so that you never stray too far from this point. If you are testing at the right level of granularity and are refactoring regularly, then you should never be more than a few minutes away from this point. This means that you are almost always in a position where you can launch a new integration.</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Deciding when to integrate is all about controlling risk. When making modifications in a high traffic area of the code base or when conducting broad refactoring like class renaming or package reorganization, there is an elevated risk of impacting other developers or of having merge conflicts when committing. The longer that developers go without integrating, the greater the likelihood of conflicts and the larger the effort required to resolve those conflicts. As the effort of integration increases exponentially in proportion to the time between integrations, best practices dictate that when making high-risk changes a developer should start from a clean workspace, focus only on required modifications, proceed with the smallest logical steps, and then commit at the earliest opportunity.</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successful integration is a measure of progress. It provides feedback that the new code runs correctly in the integration environment and successfully interoperates with the rest of the code base. Code sitting un-integrated in a developer's workspace simply does not exist. It is not part of the code base, it cannot be accessed by other developers or tested by the customer. Only when it has been successfully integrated is the benefit of the new code realized.</a:t>
            </a:r>
          </a:p>
        </p:txBody>
      </p:sp>
      <p:sp>
        <p:nvSpPr>
          <p:cNvPr id="4" name="Slide Number Placeholder 3"/>
          <p:cNvSpPr>
            <a:spLocks noGrp="1"/>
          </p:cNvSpPr>
          <p:nvPr>
            <p:ph type="sldNum" sz="quarter" idx="10"/>
          </p:nvPr>
        </p:nvSpPr>
        <p:spPr/>
        <p:txBody>
          <a:bodyPr/>
          <a:lstStyle/>
          <a:p>
            <a:fld id="{F9E56E22-B327-4960-A3E8-E77E61F9F87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E56E22-B327-4960-A3E8-E77E61F9F87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you get latest without realizing it?</a:t>
            </a:r>
          </a:p>
          <a:p>
            <a:r>
              <a:rPr lang="en-US" dirty="0" smtClean="0"/>
              <a:t>How long until someone realizes?</a:t>
            </a:r>
          </a:p>
          <a:p>
            <a:r>
              <a:rPr lang="en-US" dirty="0" smtClean="0"/>
              <a:t>Do you have to spend time learning about their code and trying to fix </a:t>
            </a:r>
            <a:r>
              <a:rPr lang="en-US" baseline="0" dirty="0" smtClean="0"/>
              <a:t>it?</a:t>
            </a:r>
          </a:p>
        </p:txBody>
      </p:sp>
      <p:sp>
        <p:nvSpPr>
          <p:cNvPr id="4" name="Slide Number Placeholder 3"/>
          <p:cNvSpPr>
            <a:spLocks noGrp="1"/>
          </p:cNvSpPr>
          <p:nvPr>
            <p:ph type="sldNum" sz="quarter" idx="10"/>
          </p:nvPr>
        </p:nvSpPr>
        <p:spPr/>
        <p:txBody>
          <a:bodyPr/>
          <a:lstStyle/>
          <a:p>
            <a:fld id="{F9E56E22-B327-4960-A3E8-E77E61F9F87E}"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dirty="0" smtClean="0">
                <a:solidFill>
                  <a:schemeClr val="tx1"/>
                </a:solidFill>
                <a:latin typeface="+mn-lt"/>
                <a:ea typeface="+mn-ea"/>
                <a:cs typeface="+mn-cs"/>
              </a:rPr>
              <a:t>Naturally lends itself to </a:t>
            </a:r>
            <a:r>
              <a:rPr lang="en-US" sz="1200" b="0" i="0" kern="1200" dirty="0" err="1" smtClean="0">
                <a:solidFill>
                  <a:schemeClr val="tx1"/>
                </a:solidFill>
                <a:latin typeface="+mn-lt"/>
                <a:ea typeface="+mn-ea"/>
                <a:cs typeface="+mn-cs"/>
              </a:rPr>
              <a:t>Continous</a:t>
            </a:r>
            <a:r>
              <a:rPr lang="en-US" sz="1200" b="0" i="0" kern="1200" dirty="0" smtClean="0">
                <a:solidFill>
                  <a:schemeClr val="tx1"/>
                </a:solidFill>
                <a:latin typeface="+mn-lt"/>
                <a:ea typeface="+mn-ea"/>
                <a:cs typeface="+mn-cs"/>
              </a:rPr>
              <a:t> Integration because of its wide support and compatibility with other tools. After</a:t>
            </a:r>
            <a:r>
              <a:rPr lang="en-US" sz="1200" b="0" i="0" kern="1200" baseline="0" dirty="0" smtClean="0">
                <a:solidFill>
                  <a:schemeClr val="tx1"/>
                </a:solidFill>
                <a:latin typeface="+mn-lt"/>
                <a:ea typeface="+mn-ea"/>
                <a:cs typeface="+mn-cs"/>
              </a:rPr>
              <a:t> all, CI is all about bringing everything together in one controlled environment.</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One of the great benefits of working with a source control system that is open source and extensible, is how it will interface with other components in the development lifecycle.</a:t>
            </a:r>
          </a:p>
          <a:p>
            <a:r>
              <a:rPr lang="en-US" sz="1200" b="0" i="0" kern="1200" dirty="0" smtClean="0">
                <a:solidFill>
                  <a:schemeClr val="tx1"/>
                </a:solidFill>
                <a:latin typeface="+mn-lt"/>
                <a:ea typeface="+mn-ea"/>
                <a:cs typeface="+mn-cs"/>
              </a:rPr>
              <a:t>Subversion integrates with many of the </a:t>
            </a:r>
            <a:r>
              <a:rPr lang="en-US" sz="1200" b="1" i="0" u="none" strike="noStrike" kern="1200" dirty="0" smtClean="0">
                <a:solidFill>
                  <a:schemeClr val="tx1"/>
                </a:solidFill>
                <a:latin typeface="+mn-lt"/>
                <a:ea typeface="+mn-ea"/>
                <a:cs typeface="+mn-cs"/>
                <a:hlinkClick r:id="rId3"/>
              </a:rPr>
              <a:t>open source continuous integration packages</a:t>
            </a:r>
            <a:r>
              <a:rPr lang="en-US" sz="1200" b="1" i="0" u="none" strike="noStrike"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as well as with </a:t>
            </a:r>
            <a:r>
              <a:rPr lang="en-US" sz="1200" b="1" i="0" u="none" strike="noStrike" kern="1200" dirty="0" smtClean="0">
                <a:solidFill>
                  <a:schemeClr val="tx1"/>
                </a:solidFill>
                <a:latin typeface="+mn-lt"/>
                <a:ea typeface="+mn-ea"/>
                <a:cs typeface="+mn-cs"/>
                <a:hlinkClick r:id="rId4"/>
              </a:rPr>
              <a:t>MSBuild</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Subversion is an open source control repository tool. It is widely used by many open source projects and increasingly by many large development teams in general. It’s fast and efficient, small and easy to install and because it’s open source – it’s also free. Subversion is file based and keeps it repository in a simple directory structure that can be copied and backed up easily.</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Subversion can be graphically accessed via Tortoise SVN which is an Explorer Shell Extension that provides access to most of Subversion’s command line interface through Explorer Context menus and overlay icons for files under source control. This actually is very powerful as it lets you use familiar Explorer as your source code browser and more importantly because it very easily lets you see source control files in relation to the actual directory structure and what is and isn’t under source control.</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Subversion subscribes to the Copy Modify Merge philosophy of source control which means that files are never locked and nobody usually ‘owns’ a file. Rather Subversion manages changes by merging source files with any changes made and only notifies you of conflicts if there are changes that cannot be merged (</a:t>
            </a:r>
            <a:r>
              <a:rPr lang="en-US" sz="1200" b="0" i="0" kern="1200" dirty="0" err="1" smtClean="0">
                <a:solidFill>
                  <a:schemeClr val="tx1"/>
                </a:solidFill>
                <a:latin typeface="+mn-lt"/>
                <a:ea typeface="+mn-ea"/>
                <a:cs typeface="+mn-cs"/>
              </a:rPr>
              <a:t>ie</a:t>
            </a:r>
            <a:r>
              <a:rPr lang="en-US" sz="1200" b="0" i="0" kern="1200" dirty="0" smtClean="0">
                <a:solidFill>
                  <a:schemeClr val="tx1"/>
                </a:solidFill>
                <a:latin typeface="+mn-lt"/>
                <a:ea typeface="+mn-ea"/>
                <a:cs typeface="+mn-cs"/>
              </a:rPr>
              <a:t>. changes to the same line of code typically).</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9E56E22-B327-4960-A3E8-E77E61F9F87E}"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dirty="0" smtClean="0"/>
              <a:t>Svn1clicksetup Is not the latest version of TortoiseSVN</a:t>
            </a:r>
          </a:p>
          <a:p>
            <a:pPr lvl="2"/>
            <a:r>
              <a:rPr lang="en-US" dirty="0" smtClean="0"/>
              <a:t>And it installs 32 Bit</a:t>
            </a:r>
          </a:p>
          <a:p>
            <a:endParaRPr lang="en-US" dirty="0"/>
          </a:p>
        </p:txBody>
      </p:sp>
      <p:sp>
        <p:nvSpPr>
          <p:cNvPr id="4" name="Slide Number Placeholder 3"/>
          <p:cNvSpPr>
            <a:spLocks noGrp="1"/>
          </p:cNvSpPr>
          <p:nvPr>
            <p:ph type="sldNum" sz="quarter" idx="10"/>
          </p:nvPr>
        </p:nvSpPr>
        <p:spPr/>
        <p:txBody>
          <a:bodyPr/>
          <a:lstStyle/>
          <a:p>
            <a:fld id="{F9E56E22-B327-4960-A3E8-E77E61F9F87E}"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Also see: http://www.west-wind.com/presentations/subversion/</a:t>
            </a:r>
          </a:p>
          <a:p>
            <a:endParaRPr lang="en-US" dirty="0"/>
          </a:p>
        </p:txBody>
      </p:sp>
      <p:sp>
        <p:nvSpPr>
          <p:cNvPr id="4" name="Slide Number Placeholder 3"/>
          <p:cNvSpPr>
            <a:spLocks noGrp="1"/>
          </p:cNvSpPr>
          <p:nvPr>
            <p:ph type="sldNum" sz="quarter" idx="10"/>
          </p:nvPr>
        </p:nvSpPr>
        <p:spPr/>
        <p:txBody>
          <a:bodyPr/>
          <a:lstStyle/>
          <a:p>
            <a:fld id="{F9E56E22-B327-4960-A3E8-E77E61F9F87E}"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latin typeface="+mn-lt"/>
                <a:ea typeface="+mn-ea"/>
                <a:cs typeface="+mn-cs"/>
              </a:rPr>
              <a:t>Why .NET??</a:t>
            </a:r>
            <a:endParaRPr lang="en-US" sz="1200" b="0" i="0" kern="1200" smtClean="0">
              <a:solidFill>
                <a:schemeClr val="tx1"/>
              </a:solidFill>
              <a:latin typeface="+mn-lt"/>
              <a:ea typeface="+mn-ea"/>
              <a:cs typeface="+mn-cs"/>
            </a:endParaRPr>
          </a:p>
          <a:p>
            <a:endParaRPr lang="en-US" sz="1200" b="0" i="0" kern="120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As CruiseControl.NET is based on the original Java implementation of </a:t>
            </a:r>
            <a:r>
              <a:rPr lang="en-US" sz="1200" b="0" i="0" kern="1200" dirty="0" err="1" smtClean="0">
                <a:solidFill>
                  <a:schemeClr val="tx1"/>
                </a:solidFill>
                <a:latin typeface="+mn-lt"/>
                <a:ea typeface="+mn-ea"/>
                <a:cs typeface="+mn-cs"/>
                <a:hlinkClick r:id="rId3"/>
              </a:rPr>
              <a:t>CruiseControl</a:t>
            </a:r>
            <a:r>
              <a:rPr lang="en-US" sz="1200" b="0" i="0" kern="1200" dirty="0" smtClean="0">
                <a:solidFill>
                  <a:schemeClr val="tx1"/>
                </a:solidFill>
                <a:latin typeface="+mn-lt"/>
                <a:ea typeface="+mn-ea"/>
                <a:cs typeface="+mn-cs"/>
              </a:rPr>
              <a:t>, we are frequently asked why we bothered to </a:t>
            </a:r>
            <a:r>
              <a:rPr lang="en-US" sz="1200" b="0" i="0" kern="1200" dirty="0" err="1" smtClean="0">
                <a:solidFill>
                  <a:schemeClr val="tx1"/>
                </a:solidFill>
                <a:latin typeface="+mn-lt"/>
                <a:ea typeface="+mn-ea"/>
                <a:cs typeface="+mn-cs"/>
              </a:rPr>
              <a:t>reimplement</a:t>
            </a:r>
            <a:r>
              <a:rPr lang="en-US" sz="1200" b="0" i="0" kern="1200" dirty="0" smtClean="0">
                <a:solidFill>
                  <a:schemeClr val="tx1"/>
                </a:solidFill>
                <a:latin typeface="+mn-lt"/>
                <a:ea typeface="+mn-ea"/>
                <a:cs typeface="+mn-cs"/>
              </a:rPr>
              <a:t> it for the .NET platform. Surely, it would be easier to just use the NAnt builder in </a:t>
            </a:r>
            <a:r>
              <a:rPr lang="en-US" sz="1200" b="0" i="0" kern="1200" dirty="0" err="1" smtClean="0">
                <a:solidFill>
                  <a:schemeClr val="tx1"/>
                </a:solidFill>
                <a:latin typeface="+mn-lt"/>
                <a:ea typeface="+mn-ea"/>
                <a:cs typeface="+mn-cs"/>
              </a:rPr>
              <a:t>CruiseControl</a:t>
            </a:r>
            <a:r>
              <a:rPr lang="en-US" sz="1200" b="0" i="0" kern="1200" dirty="0" smtClean="0">
                <a:solidFill>
                  <a:schemeClr val="tx1"/>
                </a:solidFill>
                <a:latin typeface="+mn-lt"/>
                <a:ea typeface="+mn-ea"/>
                <a:cs typeface="+mn-cs"/>
              </a:rPr>
              <a:t> to handle the build process for .NET projects.</a:t>
            </a:r>
          </a:p>
          <a:p>
            <a:r>
              <a:rPr lang="en-US" sz="1200" b="0" i="0" kern="1200" dirty="0" smtClean="0">
                <a:solidFill>
                  <a:schemeClr val="tx1"/>
                </a:solidFill>
                <a:latin typeface="+mn-lt"/>
                <a:ea typeface="+mn-ea"/>
                <a:cs typeface="+mn-cs"/>
              </a:rPr>
              <a:t>Here are some of the reasons behind the implementation of CruiseControl.NET:</a:t>
            </a:r>
          </a:p>
          <a:p>
            <a:r>
              <a:rPr lang="en-US" sz="1200" b="0" i="0" kern="1200" dirty="0" smtClean="0">
                <a:solidFill>
                  <a:schemeClr val="tx1"/>
                </a:solidFill>
                <a:latin typeface="+mn-lt"/>
                <a:ea typeface="+mn-ea"/>
                <a:cs typeface="+mn-cs"/>
              </a:rPr>
              <a:t>We wanted to be able to explore and take advantage of features of the .NET platform</a:t>
            </a:r>
          </a:p>
          <a:p>
            <a:r>
              <a:rPr lang="en-US" sz="1200" b="0" i="0" kern="1200" dirty="0" smtClean="0">
                <a:solidFill>
                  <a:schemeClr val="tx1"/>
                </a:solidFill>
                <a:latin typeface="+mn-lt"/>
                <a:ea typeface="+mn-ea"/>
                <a:cs typeface="+mn-cs"/>
              </a:rPr>
              <a:t>We wanted to be able to reach out to and work with the growing pool of .NET developers. As the project is open source, it is driven largely by the community. We would not have this level of participation from .NET developers if the code was implemented in java.</a:t>
            </a:r>
          </a:p>
          <a:p>
            <a:r>
              <a:rPr lang="en-US" sz="1200" b="0" i="0" kern="1200" dirty="0" smtClean="0">
                <a:solidFill>
                  <a:schemeClr val="tx1"/>
                </a:solidFill>
                <a:latin typeface="+mn-lt"/>
                <a:ea typeface="+mn-ea"/>
                <a:cs typeface="+mn-cs"/>
              </a:rPr>
              <a:t>Competition is good. Both </a:t>
            </a:r>
            <a:r>
              <a:rPr lang="en-US" sz="1200" b="0" i="0" kern="1200" dirty="0" err="1" smtClean="0">
                <a:solidFill>
                  <a:schemeClr val="tx1"/>
                </a:solidFill>
                <a:latin typeface="+mn-lt"/>
                <a:ea typeface="+mn-ea"/>
                <a:cs typeface="+mn-cs"/>
              </a:rPr>
              <a:t>CCNet</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hlinkClick r:id="rId4"/>
              </a:rPr>
              <a:t>Damagecontrol</a:t>
            </a:r>
            <a:r>
              <a:rPr lang="en-US" sz="1200" b="0" i="0" kern="1200" dirty="0" smtClean="0">
                <a:solidFill>
                  <a:schemeClr val="tx1"/>
                </a:solidFill>
                <a:latin typeface="+mn-lt"/>
                <a:ea typeface="+mn-ea"/>
                <a:cs typeface="+mn-cs"/>
              </a:rPr>
              <a:t> have spurred and inspired the development of both the </a:t>
            </a:r>
            <a:r>
              <a:rPr lang="en-US" sz="1200" b="0" i="0" kern="1200" dirty="0" smtClean="0">
                <a:solidFill>
                  <a:schemeClr val="tx1"/>
                </a:solidFill>
                <a:latin typeface="+mn-lt"/>
                <a:ea typeface="+mn-ea"/>
                <a:cs typeface="+mn-cs"/>
                <a:hlinkClick r:id="rId3"/>
              </a:rPr>
              <a:t>Java version of </a:t>
            </a:r>
            <a:r>
              <a:rPr lang="en-US" sz="1200" b="0" i="0" kern="1200" dirty="0" err="1" smtClean="0">
                <a:solidFill>
                  <a:schemeClr val="tx1"/>
                </a:solidFill>
                <a:latin typeface="+mn-lt"/>
                <a:ea typeface="+mn-ea"/>
                <a:cs typeface="+mn-cs"/>
                <a:hlinkClick r:id="rId3"/>
              </a:rPr>
              <a:t>CruiseControl</a:t>
            </a:r>
            <a:r>
              <a:rPr lang="en-US" sz="1200" b="0" i="0" kern="1200" dirty="0" smtClean="0">
                <a:solidFill>
                  <a:schemeClr val="tx1"/>
                </a:solidFill>
                <a:latin typeface="+mn-lt"/>
                <a:ea typeface="+mn-ea"/>
                <a:cs typeface="+mn-cs"/>
              </a:rPr>
              <a:t> and of each other. Features from </a:t>
            </a:r>
            <a:r>
              <a:rPr lang="en-US" sz="1200" b="0" i="0" kern="1200" dirty="0" err="1" smtClean="0">
                <a:solidFill>
                  <a:schemeClr val="tx1"/>
                </a:solidFill>
                <a:latin typeface="+mn-lt"/>
                <a:ea typeface="+mn-ea"/>
                <a:cs typeface="+mn-cs"/>
              </a:rPr>
              <a:t>CCNet</a:t>
            </a:r>
            <a:r>
              <a:rPr lang="en-US" sz="1200" b="0" i="0" kern="1200" dirty="0" smtClean="0">
                <a:solidFill>
                  <a:schemeClr val="tx1"/>
                </a:solidFill>
                <a:latin typeface="+mn-lt"/>
                <a:ea typeface="+mn-ea"/>
                <a:cs typeface="+mn-cs"/>
              </a:rPr>
              <a:t> have been implemented in the </a:t>
            </a:r>
            <a:r>
              <a:rPr lang="en-US" sz="1200" b="0" i="0" kern="1200" dirty="0" err="1" smtClean="0">
                <a:solidFill>
                  <a:schemeClr val="tx1"/>
                </a:solidFill>
                <a:latin typeface="+mn-lt"/>
                <a:ea typeface="+mn-ea"/>
                <a:cs typeface="+mn-cs"/>
              </a:rPr>
              <a:t>CruiseControl</a:t>
            </a:r>
            <a:r>
              <a:rPr lang="en-US" sz="1200" b="0" i="0" kern="1200" dirty="0" smtClean="0">
                <a:solidFill>
                  <a:schemeClr val="tx1"/>
                </a:solidFill>
                <a:latin typeface="+mn-lt"/>
                <a:ea typeface="+mn-ea"/>
                <a:cs typeface="+mn-cs"/>
              </a:rPr>
              <a:t>-Java and we have borrowed from them as well.</a:t>
            </a:r>
          </a:p>
          <a:p>
            <a:r>
              <a:rPr lang="en-US" sz="1200" b="0" i="0" kern="1200" dirty="0" smtClean="0">
                <a:solidFill>
                  <a:schemeClr val="tx1"/>
                </a:solidFill>
                <a:latin typeface="+mn-lt"/>
                <a:ea typeface="+mn-ea"/>
                <a:cs typeface="+mn-cs"/>
              </a:rPr>
              <a:t>If we didn't do it, someone else would. in fact there are several other ports of </a:t>
            </a:r>
            <a:r>
              <a:rPr lang="en-US" sz="1200" b="0" i="0" kern="1200" dirty="0" err="1" smtClean="0">
                <a:solidFill>
                  <a:schemeClr val="tx1"/>
                </a:solidFill>
                <a:latin typeface="+mn-lt"/>
                <a:ea typeface="+mn-ea"/>
                <a:cs typeface="+mn-cs"/>
              </a:rPr>
              <a:t>CruiseControl</a:t>
            </a:r>
            <a:r>
              <a:rPr lang="en-US" sz="1200" b="0" i="0" kern="1200" dirty="0" smtClean="0">
                <a:solidFill>
                  <a:schemeClr val="tx1"/>
                </a:solidFill>
                <a:latin typeface="+mn-lt"/>
                <a:ea typeface="+mn-ea"/>
                <a:cs typeface="+mn-cs"/>
              </a:rPr>
              <a:t> to the .NET platform </a:t>
            </a:r>
            <a:r>
              <a:rPr lang="en-US" sz="1200" b="0" i="0" kern="1200" dirty="0" smtClean="0">
                <a:solidFill>
                  <a:schemeClr val="tx1"/>
                </a:solidFill>
                <a:latin typeface="+mn-lt"/>
                <a:ea typeface="+mn-ea"/>
                <a:cs typeface="+mn-cs"/>
                <a:hlinkClick r:id="rId5"/>
              </a:rPr>
              <a:t>out there</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While you could use CC-Java to build .NET projects, some of our users are using </a:t>
            </a:r>
            <a:r>
              <a:rPr lang="en-US" sz="1200" b="0" i="0" kern="1200" dirty="0" err="1" smtClean="0">
                <a:solidFill>
                  <a:schemeClr val="tx1"/>
                </a:solidFill>
                <a:latin typeface="+mn-lt"/>
                <a:ea typeface="+mn-ea"/>
                <a:cs typeface="+mn-cs"/>
              </a:rPr>
              <a:t>CCNet</a:t>
            </a:r>
            <a:r>
              <a:rPr lang="en-US" sz="1200" b="0" i="0" kern="1200" dirty="0" smtClean="0">
                <a:solidFill>
                  <a:schemeClr val="tx1"/>
                </a:solidFill>
                <a:latin typeface="+mn-lt"/>
                <a:ea typeface="+mn-ea"/>
                <a:cs typeface="+mn-cs"/>
              </a:rPr>
              <a:t> to build java projects.</a:t>
            </a:r>
          </a:p>
          <a:p>
            <a:r>
              <a:rPr lang="en-US" sz="1200" b="0" i="0" kern="1200" dirty="0" smtClean="0">
                <a:solidFill>
                  <a:schemeClr val="tx1"/>
                </a:solidFill>
                <a:latin typeface="+mn-lt"/>
                <a:ea typeface="+mn-ea"/>
                <a:cs typeface="+mn-cs"/>
              </a:rPr>
              <a:t>Many of our clients and many of our users are </a:t>
            </a:r>
            <a:r>
              <a:rPr lang="en-US" sz="1200" b="0" i="0" kern="1200" dirty="0" err="1" smtClean="0">
                <a:solidFill>
                  <a:schemeClr val="tx1"/>
                </a:solidFill>
                <a:latin typeface="+mn-lt"/>
                <a:ea typeface="+mn-ea"/>
                <a:cs typeface="+mn-cs"/>
              </a:rPr>
              <a:t>microsoft</a:t>
            </a:r>
            <a:r>
              <a:rPr lang="en-US" sz="1200" b="0" i="0" kern="1200" dirty="0" smtClean="0">
                <a:solidFill>
                  <a:schemeClr val="tx1"/>
                </a:solidFill>
                <a:latin typeface="+mn-lt"/>
                <a:ea typeface="+mn-ea"/>
                <a:cs typeface="+mn-cs"/>
              </a:rPr>
              <a:t>-only shops. They would not have the experience, interest or investment in installing, setting up and maintain a Java server.</a:t>
            </a:r>
          </a:p>
          <a:p>
            <a:endParaRPr lang="en-US" dirty="0"/>
          </a:p>
        </p:txBody>
      </p:sp>
      <p:sp>
        <p:nvSpPr>
          <p:cNvPr id="4" name="Slide Number Placeholder 3"/>
          <p:cNvSpPr>
            <a:spLocks noGrp="1"/>
          </p:cNvSpPr>
          <p:nvPr>
            <p:ph type="sldNum" sz="quarter" idx="10"/>
          </p:nvPr>
        </p:nvSpPr>
        <p:spPr/>
        <p:txBody>
          <a:bodyPr/>
          <a:lstStyle/>
          <a:p>
            <a:fld id="{F9E56E22-B327-4960-A3E8-E77E61F9F87E}"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the command</a:t>
            </a:r>
            <a:r>
              <a:rPr lang="en-US" baseline="0" dirty="0" smtClean="0"/>
              <a:t> line utility</a:t>
            </a:r>
          </a:p>
          <a:p>
            <a:r>
              <a:rPr lang="en-US" baseline="0" dirty="0" smtClean="0"/>
              <a:t>Show the dashboard</a:t>
            </a:r>
          </a:p>
        </p:txBody>
      </p:sp>
      <p:sp>
        <p:nvSpPr>
          <p:cNvPr id="4" name="Slide Number Placeholder 3"/>
          <p:cNvSpPr>
            <a:spLocks noGrp="1"/>
          </p:cNvSpPr>
          <p:nvPr>
            <p:ph type="sldNum" sz="quarter" idx="10"/>
          </p:nvPr>
        </p:nvSpPr>
        <p:spPr/>
        <p:txBody>
          <a:bodyPr/>
          <a:lstStyle/>
          <a:p>
            <a:fld id="{F9E56E22-B327-4960-A3E8-E77E61F9F87E}"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chor="t" anchorCtr="0"/>
          <a:lstStyle>
            <a:lvl1pPr>
              <a:defRPr sz="3600" b="0">
                <a:solidFill>
                  <a:srgbClr val="976126"/>
                </a:solidFill>
                <a:latin typeface="Avenir LT Std 45 Book"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038600"/>
          </a:xfrm>
        </p:spPr>
        <p:txBody>
          <a:bodyPr/>
          <a:lstStyle>
            <a:lvl1pPr>
              <a:buSzPct val="75000"/>
              <a:buFont typeface="Wingdings" pitchFamily="2" charset="2"/>
              <a:buChar char="Ø"/>
              <a:defRPr sz="2800">
                <a:latin typeface="Avenir LT Std 45 Book" pitchFamily="34" charset="0"/>
              </a:defRPr>
            </a:lvl1pPr>
            <a:lvl2pPr>
              <a:buSzPct val="75000"/>
              <a:buFont typeface="Courier New" pitchFamily="49" charset="0"/>
              <a:buChar char="o"/>
              <a:defRPr sz="2400">
                <a:latin typeface="Avenir LT Std 45 Book" pitchFamily="34" charset="0"/>
              </a:defRPr>
            </a:lvl2pPr>
            <a:lvl3pPr>
              <a:buSzPct val="75000"/>
              <a:defRPr sz="2000">
                <a:latin typeface="Avenir LT Std 45 Book" pitchFamily="34" charset="0"/>
              </a:defRPr>
            </a:lvl3pPr>
            <a:lvl4pPr>
              <a:defRPr>
                <a:latin typeface="Avenir LT Std 45 Book" pitchFamily="34" charset="0"/>
              </a:defRPr>
            </a:lvl4pPr>
            <a:lvl5pPr>
              <a:defRPr>
                <a:latin typeface="Avenir LT Std 45 Book"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lumn basic">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2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3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bout Quilogy">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1473679"/>
            <a:ext cx="4419600" cy="4088922"/>
          </a:xfrm>
        </p:spPr>
        <p:txBody>
          <a:bodyPr/>
          <a:lstStyle>
            <a:lvl1pPr>
              <a:buSzPct val="75000"/>
              <a:buFont typeface="Courier New" pitchFamily="49" charset="0"/>
              <a:buChar char="o"/>
              <a:defRPr sz="1600"/>
            </a:lvl1pPr>
            <a:lvl2pPr>
              <a:defRPr sz="13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7" name="Straight Connector 6"/>
          <p:cNvCxnSpPr/>
          <p:nvPr/>
        </p:nvCxnSpPr>
        <p:spPr>
          <a:xfrm rot="5400000">
            <a:off x="2019300" y="3543300"/>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ffering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nchorCtr="0"/>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onsor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F7845C0-C275-4294-8EE2-EFF1DC04AD66}" type="datetimeFigureOut">
              <a:rPr lang="en-US" smtClean="0"/>
              <a:pPr/>
              <a:t>8/27/2009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A4D12D9-9A05-4129-85FA-DA63C96427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title"/>
          </p:nvPr>
        </p:nvSpPr>
        <p:spPr bwMode="auto">
          <a:xfrm>
            <a:off x="457200" y="274638"/>
            <a:ext cx="5867400" cy="1173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7181" name="Rectangle 13"/>
          <p:cNvSpPr>
            <a:spLocks noGrp="1" noChangeArrowheads="1"/>
          </p:cNvSpPr>
          <p:nvPr>
            <p:ph type="body" idx="1"/>
          </p:nvPr>
        </p:nvSpPr>
        <p:spPr bwMode="auto">
          <a:xfrm>
            <a:off x="457200" y="1600200"/>
            <a:ext cx="8229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fontAlgn="base" hangingPunct="1">
        <a:spcBef>
          <a:spcPct val="0"/>
        </a:spcBef>
        <a:spcAft>
          <a:spcPct val="0"/>
        </a:spcAft>
        <a:defRPr sz="2400" b="1">
          <a:solidFill>
            <a:srgbClr val="976126"/>
          </a:solidFill>
          <a:latin typeface="+mj-lt"/>
          <a:ea typeface="+mj-ea"/>
          <a:cs typeface="+mj-cs"/>
        </a:defRPr>
      </a:lvl1pPr>
      <a:lvl2pPr algn="l" rtl="0" eaLnBrk="1" fontAlgn="base" hangingPunct="1">
        <a:spcBef>
          <a:spcPct val="0"/>
        </a:spcBef>
        <a:spcAft>
          <a:spcPct val="0"/>
        </a:spcAft>
        <a:defRPr sz="2400" b="1">
          <a:solidFill>
            <a:srgbClr val="808000"/>
          </a:solidFill>
          <a:latin typeface="Arial" charset="0"/>
        </a:defRPr>
      </a:lvl2pPr>
      <a:lvl3pPr algn="l" rtl="0" eaLnBrk="1" fontAlgn="base" hangingPunct="1">
        <a:spcBef>
          <a:spcPct val="0"/>
        </a:spcBef>
        <a:spcAft>
          <a:spcPct val="0"/>
        </a:spcAft>
        <a:defRPr sz="2400" b="1">
          <a:solidFill>
            <a:srgbClr val="808000"/>
          </a:solidFill>
          <a:latin typeface="Arial" charset="0"/>
        </a:defRPr>
      </a:lvl3pPr>
      <a:lvl4pPr algn="l" rtl="0" eaLnBrk="1" fontAlgn="base" hangingPunct="1">
        <a:spcBef>
          <a:spcPct val="0"/>
        </a:spcBef>
        <a:spcAft>
          <a:spcPct val="0"/>
        </a:spcAft>
        <a:defRPr sz="2400" b="1">
          <a:solidFill>
            <a:srgbClr val="808000"/>
          </a:solidFill>
          <a:latin typeface="Arial" charset="0"/>
        </a:defRPr>
      </a:lvl4pPr>
      <a:lvl5pPr algn="l" rtl="0" eaLnBrk="1" fontAlgn="base" hangingPunct="1">
        <a:spcBef>
          <a:spcPct val="0"/>
        </a:spcBef>
        <a:spcAft>
          <a:spcPct val="0"/>
        </a:spcAft>
        <a:defRPr sz="2400" b="1">
          <a:solidFill>
            <a:srgbClr val="808000"/>
          </a:solidFill>
          <a:latin typeface="Arial" charset="0"/>
        </a:defRPr>
      </a:lvl5pPr>
      <a:lvl6pPr marL="457200" algn="l" rtl="0" eaLnBrk="1" fontAlgn="base" hangingPunct="1">
        <a:spcBef>
          <a:spcPct val="0"/>
        </a:spcBef>
        <a:spcAft>
          <a:spcPct val="0"/>
        </a:spcAft>
        <a:defRPr sz="2400" b="1">
          <a:solidFill>
            <a:srgbClr val="808000"/>
          </a:solidFill>
          <a:latin typeface="Arial" charset="0"/>
        </a:defRPr>
      </a:lvl6pPr>
      <a:lvl7pPr marL="914400" algn="l" rtl="0" eaLnBrk="1" fontAlgn="base" hangingPunct="1">
        <a:spcBef>
          <a:spcPct val="0"/>
        </a:spcBef>
        <a:spcAft>
          <a:spcPct val="0"/>
        </a:spcAft>
        <a:defRPr sz="2400" b="1">
          <a:solidFill>
            <a:srgbClr val="808000"/>
          </a:solidFill>
          <a:latin typeface="Arial" charset="0"/>
        </a:defRPr>
      </a:lvl7pPr>
      <a:lvl8pPr marL="1371600" algn="l" rtl="0" eaLnBrk="1" fontAlgn="base" hangingPunct="1">
        <a:spcBef>
          <a:spcPct val="0"/>
        </a:spcBef>
        <a:spcAft>
          <a:spcPct val="0"/>
        </a:spcAft>
        <a:defRPr sz="2400" b="1">
          <a:solidFill>
            <a:srgbClr val="808000"/>
          </a:solidFill>
          <a:latin typeface="Arial" charset="0"/>
        </a:defRPr>
      </a:lvl8pPr>
      <a:lvl9pPr marL="1828800" algn="l" rtl="0" eaLnBrk="1" fontAlgn="base" hangingPunct="1">
        <a:spcBef>
          <a:spcPct val="0"/>
        </a:spcBef>
        <a:spcAft>
          <a:spcPct val="0"/>
        </a:spcAft>
        <a:defRPr sz="2400" b="1">
          <a:solidFill>
            <a:srgbClr val="808000"/>
          </a:solidFill>
          <a:latin typeface="Arial" charset="0"/>
        </a:defRPr>
      </a:lvl9pPr>
    </p:titleStyle>
    <p:bodyStyle>
      <a:lvl1pPr marL="342900" indent="-342900" algn="l" rtl="0" eaLnBrk="1" fontAlgn="base" hangingPunct="1">
        <a:spcBef>
          <a:spcPct val="20000"/>
        </a:spcBef>
        <a:spcAft>
          <a:spcPct val="0"/>
        </a:spcAft>
        <a:buChar char="•"/>
        <a:defRPr sz="2400">
          <a:solidFill>
            <a:srgbClr val="333333"/>
          </a:solidFill>
          <a:latin typeface="+mn-lt"/>
          <a:ea typeface="+mn-ea"/>
          <a:cs typeface="+mn-cs"/>
        </a:defRPr>
      </a:lvl1pPr>
      <a:lvl2pPr marL="742950" indent="-285750" algn="l" rtl="0" eaLnBrk="1" fontAlgn="base" hangingPunct="1">
        <a:spcBef>
          <a:spcPct val="20000"/>
        </a:spcBef>
        <a:spcAft>
          <a:spcPct val="0"/>
        </a:spcAft>
        <a:buChar char="–"/>
        <a:defRPr sz="2000">
          <a:solidFill>
            <a:srgbClr val="333333"/>
          </a:solidFill>
          <a:latin typeface="+mn-lt"/>
        </a:defRPr>
      </a:lvl2pPr>
      <a:lvl3pPr marL="1143000" indent="-228600" algn="l" rtl="0" eaLnBrk="1" fontAlgn="base" hangingPunct="1">
        <a:spcBef>
          <a:spcPct val="20000"/>
        </a:spcBef>
        <a:spcAft>
          <a:spcPct val="0"/>
        </a:spcAft>
        <a:buChar char="•"/>
        <a:defRPr>
          <a:solidFill>
            <a:srgbClr val="333333"/>
          </a:solidFill>
          <a:latin typeface="+mn-lt"/>
        </a:defRPr>
      </a:lvl3pPr>
      <a:lvl4pPr marL="1600200" indent="-228600" algn="l" rtl="0" eaLnBrk="1" fontAlgn="base" hangingPunct="1">
        <a:spcBef>
          <a:spcPct val="20000"/>
        </a:spcBef>
        <a:spcAft>
          <a:spcPct val="0"/>
        </a:spcAft>
        <a:buChar char="–"/>
        <a:defRPr sz="1600">
          <a:solidFill>
            <a:srgbClr val="333333"/>
          </a:solidFill>
          <a:latin typeface="+mn-lt"/>
        </a:defRPr>
      </a:lvl4pPr>
      <a:lvl5pPr marL="2057400" indent="-228600" algn="l" rtl="0" eaLnBrk="1" fontAlgn="base" hangingPunct="1">
        <a:spcBef>
          <a:spcPct val="20000"/>
        </a:spcBef>
        <a:spcAft>
          <a:spcPct val="0"/>
        </a:spcAft>
        <a:buChar char="»"/>
        <a:defRPr sz="1600">
          <a:solidFill>
            <a:srgbClr val="333333"/>
          </a:solidFill>
          <a:latin typeface="+mn-lt"/>
        </a:defRPr>
      </a:lvl5pPr>
      <a:lvl6pPr marL="2514600" indent="-228600" algn="l" rtl="0" eaLnBrk="1" fontAlgn="base" hangingPunct="1">
        <a:spcBef>
          <a:spcPct val="20000"/>
        </a:spcBef>
        <a:spcAft>
          <a:spcPct val="0"/>
        </a:spcAft>
        <a:buChar char="»"/>
        <a:defRPr sz="1600">
          <a:solidFill>
            <a:srgbClr val="333333"/>
          </a:solidFill>
          <a:latin typeface="+mn-lt"/>
        </a:defRPr>
      </a:lvl6pPr>
      <a:lvl7pPr marL="2971800" indent="-228600" algn="l" rtl="0" eaLnBrk="1" fontAlgn="base" hangingPunct="1">
        <a:spcBef>
          <a:spcPct val="20000"/>
        </a:spcBef>
        <a:spcAft>
          <a:spcPct val="0"/>
        </a:spcAft>
        <a:buChar char="»"/>
        <a:defRPr sz="1600">
          <a:solidFill>
            <a:srgbClr val="333333"/>
          </a:solidFill>
          <a:latin typeface="+mn-lt"/>
        </a:defRPr>
      </a:lvl7pPr>
      <a:lvl8pPr marL="3429000" indent="-228600" algn="l" rtl="0" eaLnBrk="1" fontAlgn="base" hangingPunct="1">
        <a:spcBef>
          <a:spcPct val="20000"/>
        </a:spcBef>
        <a:spcAft>
          <a:spcPct val="0"/>
        </a:spcAft>
        <a:buChar char="»"/>
        <a:defRPr sz="1600">
          <a:solidFill>
            <a:srgbClr val="333333"/>
          </a:solidFill>
          <a:latin typeface="+mn-lt"/>
        </a:defRPr>
      </a:lvl8pPr>
      <a:lvl9pPr marL="3886200" indent="-228600" algn="l" rtl="0" eaLnBrk="1" fontAlgn="base" hangingPunct="1">
        <a:spcBef>
          <a:spcPct val="20000"/>
        </a:spcBef>
        <a:spcAft>
          <a:spcPct val="0"/>
        </a:spcAft>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AnkhSVN%20Home%20Page" TargetMode="External"/><Relationship Id="rId13" Type="http://schemas.openxmlformats.org/officeDocument/2006/relationships/hyperlink" Target="http://nant.sourceforge.net/" TargetMode="External"/><Relationship Id="rId3" Type="http://schemas.openxmlformats.org/officeDocument/2006/relationships/hyperlink" Target="http://martinfowler.com/articles/continuousIntegration.html" TargetMode="External"/><Relationship Id="rId7" Type="http://schemas.openxmlformats.org/officeDocument/2006/relationships/hyperlink" Target="http://tortoisesvn.tigris.org/" TargetMode="External"/><Relationship Id="rId12" Type="http://schemas.openxmlformats.org/officeDocument/2006/relationships/hyperlink" Target="http://gauravrohatgi.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svn1clicksetup%20Home%20Page" TargetMode="External"/><Relationship Id="rId11" Type="http://schemas.openxmlformats.org/officeDocument/2006/relationships/hyperlink" Target="http://confluence.public.thoughtworks.org/display/CCNET/What+is+Continuous+Integration" TargetMode="External"/><Relationship Id="rId5" Type="http://schemas.openxmlformats.org/officeDocument/2006/relationships/hyperlink" Target="http://subversion.tigris.org/" TargetMode="External"/><Relationship Id="rId10" Type="http://schemas.openxmlformats.org/officeDocument/2006/relationships/hyperlink" Target="http://polymorphicpodcast.com/shows/subversion/" TargetMode="External"/><Relationship Id="rId4" Type="http://schemas.openxmlformats.org/officeDocument/2006/relationships/hyperlink" Target="http://www.scottcreynolds.com/archive/2007/12/13/why-use-continuous-integration---beginners-overview.aspx" TargetMode="External"/><Relationship Id="rId9" Type="http://schemas.openxmlformats.org/officeDocument/2006/relationships/hyperlink" Target="http://www.west-wind.com/presentations/subvers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Continuous Integration…</a:t>
            </a:r>
            <a:endParaRPr lang="en-US" dirty="0"/>
          </a:p>
        </p:txBody>
      </p:sp>
      <p:sp>
        <p:nvSpPr>
          <p:cNvPr id="3" name="Content Placeholder 2"/>
          <p:cNvSpPr>
            <a:spLocks noGrp="1"/>
          </p:cNvSpPr>
          <p:nvPr>
            <p:ph idx="1"/>
          </p:nvPr>
        </p:nvSpPr>
        <p:spPr/>
        <p:txBody>
          <a:bodyPr/>
          <a:lstStyle/>
          <a:p>
            <a:r>
              <a:rPr lang="en-US" dirty="0" smtClean="0"/>
              <a:t>How do you push changes to the test environment?</a:t>
            </a:r>
          </a:p>
          <a:p>
            <a:endParaRPr lang="en-US" dirty="0" smtClean="0"/>
          </a:p>
          <a:p>
            <a:r>
              <a:rPr lang="en-US" dirty="0" smtClean="0"/>
              <a:t>How do you notify QA?</a:t>
            </a:r>
          </a:p>
          <a:p>
            <a:endParaRPr lang="en-US" dirty="0" smtClean="0"/>
          </a:p>
          <a:p>
            <a:r>
              <a:rPr lang="en-US" dirty="0" smtClean="0"/>
              <a:t>A team member checks in bad code right before they leave. Ah crap…</a:t>
            </a:r>
          </a:p>
          <a:p>
            <a:endParaRPr lang="en-US" dirty="0"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do it?</a:t>
            </a:r>
            <a:endParaRPr lang="en-US" dirty="0"/>
          </a:p>
        </p:txBody>
      </p:sp>
      <p:sp>
        <p:nvSpPr>
          <p:cNvPr id="3" name="Content Placeholder 2"/>
          <p:cNvSpPr>
            <a:spLocks noGrp="1"/>
          </p:cNvSpPr>
          <p:nvPr>
            <p:ph idx="1"/>
          </p:nvPr>
        </p:nvSpPr>
        <p:spPr/>
        <p:txBody>
          <a:bodyPr/>
          <a:lstStyle/>
          <a:p>
            <a:r>
              <a:rPr lang="en-US" dirty="0" smtClean="0"/>
              <a:t>We have lots of options</a:t>
            </a:r>
          </a:p>
          <a:p>
            <a:r>
              <a:rPr lang="en-US" dirty="0" smtClean="0"/>
              <a:t>I just happened to pick:</a:t>
            </a:r>
          </a:p>
          <a:p>
            <a:pPr lvl="1"/>
            <a:r>
              <a:rPr lang="en-US" dirty="0" smtClean="0"/>
              <a:t>Subversion for source control</a:t>
            </a:r>
          </a:p>
          <a:p>
            <a:pPr lvl="1"/>
            <a:r>
              <a:rPr lang="en-US" dirty="0" smtClean="0"/>
              <a:t>Cruise Control .NET for CI</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with Subversion</a:t>
            </a:r>
            <a:endParaRPr lang="en-US" dirty="0"/>
          </a:p>
        </p:txBody>
      </p:sp>
      <p:sp>
        <p:nvSpPr>
          <p:cNvPr id="3" name="Content Placeholder 2"/>
          <p:cNvSpPr>
            <a:spLocks noGrp="1"/>
          </p:cNvSpPr>
          <p:nvPr>
            <p:ph idx="1"/>
          </p:nvPr>
        </p:nvSpPr>
        <p:spPr/>
        <p:txBody>
          <a:bodyPr/>
          <a:lstStyle/>
          <a:p>
            <a:r>
              <a:rPr lang="en-US" dirty="0" smtClean="0"/>
              <a:t>Open Source Development</a:t>
            </a:r>
          </a:p>
          <a:p>
            <a:r>
              <a:rPr lang="en-US" dirty="0" smtClean="0"/>
              <a:t>Large and Active Community</a:t>
            </a:r>
          </a:p>
          <a:p>
            <a:r>
              <a:rPr lang="en-US" dirty="0" smtClean="0"/>
              <a:t>Client Server Model</a:t>
            </a:r>
          </a:p>
          <a:p>
            <a:r>
              <a:rPr lang="en-US" dirty="0" smtClean="0"/>
              <a:t>Well established</a:t>
            </a:r>
          </a:p>
          <a:p>
            <a:r>
              <a:rPr lang="en-US" dirty="0" smtClean="0"/>
              <a:t>Wide community support and compatibility</a:t>
            </a:r>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Subversion</a:t>
            </a:r>
            <a:endParaRPr lang="en-US" dirty="0"/>
          </a:p>
        </p:txBody>
      </p:sp>
      <p:sp>
        <p:nvSpPr>
          <p:cNvPr id="3" name="Content Placeholder 2"/>
          <p:cNvSpPr>
            <a:spLocks noGrp="1"/>
          </p:cNvSpPr>
          <p:nvPr>
            <p:ph idx="1"/>
          </p:nvPr>
        </p:nvSpPr>
        <p:spPr/>
        <p:txBody>
          <a:bodyPr/>
          <a:lstStyle/>
          <a:p>
            <a:r>
              <a:rPr lang="en-US" dirty="0" smtClean="0"/>
              <a:t>Svn1clicksetup</a:t>
            </a:r>
          </a:p>
          <a:p>
            <a:pPr lvl="1"/>
            <a:r>
              <a:rPr lang="en-US" dirty="0" smtClean="0"/>
              <a:t>Installs SVN client and server</a:t>
            </a:r>
          </a:p>
          <a:p>
            <a:pPr lvl="1"/>
            <a:r>
              <a:rPr lang="en-US" dirty="0" smtClean="0"/>
              <a:t>Installs TortoiseSVN</a:t>
            </a:r>
          </a:p>
          <a:p>
            <a:r>
              <a:rPr lang="en-US" dirty="0" smtClean="0"/>
              <a:t>TortoiseSVN</a:t>
            </a:r>
          </a:p>
          <a:p>
            <a:pPr lvl="1"/>
            <a:r>
              <a:rPr lang="en-US" dirty="0" smtClean="0"/>
              <a:t>Windows Shell Extensions</a:t>
            </a:r>
          </a:p>
          <a:p>
            <a:r>
              <a:rPr lang="en-US" dirty="0" smtClean="0"/>
              <a:t>AnkhSVN</a:t>
            </a:r>
          </a:p>
          <a:p>
            <a:pPr lvl="1"/>
            <a:r>
              <a:rPr lang="en-US" dirty="0" smtClean="0"/>
              <a:t>Visual Studio Integration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demo.jpg"/>
          <p:cNvPicPr>
            <a:picLocks noChangeAspect="1"/>
          </p:cNvPicPr>
          <p:nvPr/>
        </p:nvPicPr>
        <p:blipFill>
          <a:blip r:embed="rId3" cstate="print"/>
          <a:stretch>
            <a:fillRect/>
          </a:stretch>
        </p:blipFill>
        <p:spPr bwMode="auto">
          <a:xfrm>
            <a:off x="2190750" y="1943100"/>
            <a:ext cx="4762500" cy="3810000"/>
          </a:xfrm>
          <a:prstGeom prst="rect">
            <a:avLst/>
          </a:prstGeom>
          <a:noFill/>
          <a:ln w="9525">
            <a:noFill/>
            <a:miter lim="800000"/>
            <a:headEnd/>
            <a:tailEnd/>
          </a:ln>
          <a:effectLst/>
        </p:spPr>
      </p:pic>
      <p:sp>
        <p:nvSpPr>
          <p:cNvPr id="5" name="Title 1"/>
          <p:cNvSpPr>
            <a:spLocks noGrp="1"/>
          </p:cNvSpPr>
          <p:nvPr>
            <p:ph type="title"/>
          </p:nvPr>
        </p:nvSpPr>
        <p:spPr/>
        <p:txBody>
          <a:bodyPr/>
          <a:lstStyle/>
          <a:p>
            <a:r>
              <a:rPr lang="en-US" dirty="0" smtClean="0"/>
              <a:t>Subversion + Visual Studio Project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Cruise Control .NET?</a:t>
            </a:r>
            <a:endParaRPr lang="en-US" dirty="0"/>
          </a:p>
        </p:txBody>
      </p:sp>
      <p:sp>
        <p:nvSpPr>
          <p:cNvPr id="3" name="Content Placeholder 2"/>
          <p:cNvSpPr>
            <a:spLocks noGrp="1"/>
          </p:cNvSpPr>
          <p:nvPr>
            <p:ph idx="1"/>
          </p:nvPr>
        </p:nvSpPr>
        <p:spPr>
          <a:xfrm>
            <a:off x="457200" y="1447800"/>
            <a:ext cx="8229600" cy="3200400"/>
          </a:xfrm>
        </p:spPr>
        <p:txBody>
          <a:bodyPr/>
          <a:lstStyle/>
          <a:p>
            <a:r>
              <a:rPr lang="en-US" dirty="0" smtClean="0"/>
              <a:t>Automated integration server</a:t>
            </a:r>
          </a:p>
          <a:p>
            <a:r>
              <a:rPr lang="en-US" dirty="0" smtClean="0"/>
              <a:t>Monitoring and reporting</a:t>
            </a:r>
          </a:p>
          <a:p>
            <a:pPr lvl="1"/>
            <a:r>
              <a:rPr lang="en-US" dirty="0" smtClean="0"/>
              <a:t>Monitors project repository</a:t>
            </a:r>
          </a:p>
          <a:p>
            <a:pPr lvl="1"/>
            <a:r>
              <a:rPr lang="en-US" dirty="0" smtClean="0"/>
              <a:t>Integration builds launched on commit/check-in</a:t>
            </a:r>
          </a:p>
          <a:p>
            <a:pPr lvl="1"/>
            <a:r>
              <a:rPr lang="en-US" dirty="0" smtClean="0"/>
              <a:t>Developer notification</a:t>
            </a:r>
          </a:p>
          <a:p>
            <a:pPr lvl="1"/>
            <a:r>
              <a:rPr lang="en-US" dirty="0" smtClean="0"/>
              <a:t>Integration with other tools to perform additional tasks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the basics</a:t>
            </a:r>
            <a:endParaRPr lang="en-US" dirty="0"/>
          </a:p>
        </p:txBody>
      </p:sp>
      <p:sp>
        <p:nvSpPr>
          <p:cNvPr id="3" name="Content Placeholder 2"/>
          <p:cNvSpPr>
            <a:spLocks noGrp="1"/>
          </p:cNvSpPr>
          <p:nvPr>
            <p:ph idx="1"/>
          </p:nvPr>
        </p:nvSpPr>
        <p:spPr/>
        <p:txBody>
          <a:bodyPr/>
          <a:lstStyle/>
          <a:p>
            <a:r>
              <a:rPr lang="en-US" dirty="0" smtClean="0"/>
              <a:t>Monitor source control repository</a:t>
            </a:r>
          </a:p>
          <a:p>
            <a:r>
              <a:rPr lang="en-US" dirty="0" smtClean="0"/>
              <a:t>Trigger a build event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demo.jpg"/>
          <p:cNvPicPr>
            <a:picLocks noChangeAspect="1"/>
          </p:cNvPicPr>
          <p:nvPr/>
        </p:nvPicPr>
        <p:blipFill>
          <a:blip r:embed="rId3" cstate="print"/>
          <a:stretch>
            <a:fillRect/>
          </a:stretch>
        </p:blipFill>
        <p:spPr bwMode="auto">
          <a:xfrm>
            <a:off x="2190750" y="1943100"/>
            <a:ext cx="4762500" cy="3810000"/>
          </a:xfrm>
          <a:prstGeom prst="rect">
            <a:avLst/>
          </a:prstGeom>
          <a:noFill/>
          <a:ln w="9525">
            <a:noFill/>
            <a:miter lim="800000"/>
            <a:headEnd/>
            <a:tailEnd/>
          </a:ln>
          <a:effectLst/>
        </p:spPr>
      </p:pic>
      <p:sp>
        <p:nvSpPr>
          <p:cNvPr id="5" name="Title 1"/>
          <p:cNvSpPr>
            <a:spLocks noGrp="1"/>
          </p:cNvSpPr>
          <p:nvPr>
            <p:ph type="title"/>
          </p:nvPr>
        </p:nvSpPr>
        <p:spPr>
          <a:xfrm>
            <a:off x="457200" y="838200"/>
            <a:ext cx="8229600" cy="609600"/>
          </a:xfrm>
        </p:spPr>
        <p:txBody>
          <a:bodyPr/>
          <a:lstStyle/>
          <a:p>
            <a:r>
              <a:rPr lang="en-US" dirty="0" smtClean="0"/>
              <a:t>Rudimentary CruiseControl.NET Setup</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project build scripts</a:t>
            </a:r>
            <a:endParaRPr lang="en-US" dirty="0"/>
          </a:p>
        </p:txBody>
      </p:sp>
      <p:sp>
        <p:nvSpPr>
          <p:cNvPr id="3" name="Content Placeholder 2"/>
          <p:cNvSpPr>
            <a:spLocks noGrp="1"/>
          </p:cNvSpPr>
          <p:nvPr>
            <p:ph idx="1"/>
          </p:nvPr>
        </p:nvSpPr>
        <p:spPr/>
        <p:txBody>
          <a:bodyPr/>
          <a:lstStyle/>
          <a:p>
            <a:r>
              <a:rPr lang="en-US" dirty="0" smtClean="0"/>
              <a:t>Several options</a:t>
            </a:r>
          </a:p>
          <a:p>
            <a:pPr lvl="1"/>
            <a:r>
              <a:rPr lang="en-US" dirty="0" smtClean="0"/>
              <a:t>MSBuild or NAnt?</a:t>
            </a:r>
          </a:p>
          <a:p>
            <a:r>
              <a:rPr lang="en-US" dirty="0" smtClean="0"/>
              <a:t>Common tasks</a:t>
            </a:r>
          </a:p>
          <a:p>
            <a:pPr lvl="1"/>
            <a:r>
              <a:rPr lang="en-US" dirty="0" smtClean="0"/>
              <a:t>Packaging</a:t>
            </a:r>
          </a:p>
          <a:p>
            <a:pPr lvl="1"/>
            <a:r>
              <a:rPr lang="en-US" dirty="0" smtClean="0"/>
              <a:t>Deployment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Build Script</a:t>
            </a:r>
            <a:endParaRPr lang="en-US" dirty="0"/>
          </a:p>
        </p:txBody>
      </p:sp>
      <p:pic>
        <p:nvPicPr>
          <p:cNvPr id="4" name="Content Placeholder 5" descr="demo.jpg"/>
          <p:cNvPicPr>
            <a:picLocks noChangeAspect="1"/>
          </p:cNvPicPr>
          <p:nvPr/>
        </p:nvPicPr>
        <p:blipFill>
          <a:blip r:embed="rId3" cstate="print"/>
          <a:stretch>
            <a:fillRect/>
          </a:stretch>
        </p:blipFill>
        <p:spPr bwMode="auto">
          <a:xfrm>
            <a:off x="2190750" y="1943100"/>
            <a:ext cx="4762500" cy="3810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57350"/>
            <a:ext cx="7772400" cy="781050"/>
          </a:xfrm>
        </p:spPr>
        <p:txBody>
          <a:bodyPr/>
          <a:lstStyle/>
          <a:p>
            <a:pPr algn="ctr"/>
            <a:r>
              <a:rPr lang="en-US" sz="3200" dirty="0" smtClean="0"/>
              <a:t>Automating Development Processes</a:t>
            </a:r>
            <a:br>
              <a:rPr lang="en-US" sz="3200" dirty="0" smtClean="0"/>
            </a:br>
            <a:r>
              <a:rPr lang="en-US" sz="3200" dirty="0" smtClean="0"/>
              <a:t>with Open Source Tools</a:t>
            </a:r>
            <a:endParaRPr lang="en-US" sz="3200" dirty="0"/>
          </a:p>
        </p:txBody>
      </p:sp>
      <p:sp>
        <p:nvSpPr>
          <p:cNvPr id="5" name="Subtitle 4"/>
          <p:cNvSpPr>
            <a:spLocks noGrp="1"/>
          </p:cNvSpPr>
          <p:nvPr>
            <p:ph type="subTitle" idx="1"/>
          </p:nvPr>
        </p:nvSpPr>
        <p:spPr/>
        <p:txBody>
          <a:bodyPr/>
          <a:lstStyle/>
          <a:p>
            <a:r>
              <a:rPr lang="en-US" sz="2800" dirty="0" smtClean="0"/>
              <a:t>Ian Robinson, Engage </a:t>
            </a:r>
            <a:r>
              <a:rPr lang="en-US" sz="2800" dirty="0" smtClean="0"/>
              <a:t>Software</a:t>
            </a:r>
          </a:p>
          <a:p>
            <a:r>
              <a:rPr lang="en-US" sz="2800" dirty="0" smtClean="0"/>
              <a:t>irobinson@engagesoftware.com</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524000"/>
            <a:ext cx="4038600" cy="4038600"/>
          </a:xfrm>
        </p:spPr>
        <p:txBody>
          <a:bodyPr/>
          <a:lstStyle/>
          <a:p>
            <a:r>
              <a:rPr lang="en-US" sz="2800" dirty="0" smtClean="0"/>
              <a:t>Source Control</a:t>
            </a:r>
          </a:p>
          <a:p>
            <a:pPr lvl="1"/>
            <a:r>
              <a:rPr lang="en-US" sz="2500" dirty="0" smtClean="0"/>
              <a:t>Subversion</a:t>
            </a:r>
          </a:p>
          <a:p>
            <a:pPr lvl="1"/>
            <a:r>
              <a:rPr lang="en-US" sz="2500" dirty="0" smtClean="0"/>
              <a:t>CVS</a:t>
            </a:r>
          </a:p>
          <a:p>
            <a:pPr lvl="1"/>
            <a:r>
              <a:rPr lang="en-US" sz="2500" dirty="0" smtClean="0"/>
              <a:t>Visual Source Safe</a:t>
            </a:r>
          </a:p>
          <a:p>
            <a:pPr lvl="1"/>
            <a:r>
              <a:rPr lang="en-US" sz="2500" dirty="0" err="1" smtClean="0"/>
              <a:t>SourceGear</a:t>
            </a:r>
            <a:r>
              <a:rPr lang="en-US" sz="2500" dirty="0" smtClean="0"/>
              <a:t> Vault</a:t>
            </a:r>
          </a:p>
          <a:p>
            <a:pPr lvl="1"/>
            <a:r>
              <a:rPr lang="en-US" sz="2500" dirty="0" err="1" smtClean="0"/>
              <a:t>StarTeam</a:t>
            </a:r>
            <a:endParaRPr lang="en-US" sz="2500" dirty="0" smtClean="0"/>
          </a:p>
          <a:p>
            <a:pPr lvl="1"/>
            <a:r>
              <a:rPr lang="en-US" sz="2500" b="1" dirty="0" smtClean="0"/>
              <a:t>+ many more</a:t>
            </a:r>
          </a:p>
          <a:p>
            <a:pPr lvl="1"/>
            <a:endParaRPr lang="en-US" sz="2500" dirty="0"/>
          </a:p>
        </p:txBody>
      </p:sp>
      <p:sp>
        <p:nvSpPr>
          <p:cNvPr id="5" name="Content Placeholder 4"/>
          <p:cNvSpPr>
            <a:spLocks noGrp="1"/>
          </p:cNvSpPr>
          <p:nvPr>
            <p:ph sz="half" idx="2"/>
          </p:nvPr>
        </p:nvSpPr>
        <p:spPr>
          <a:xfrm>
            <a:off x="4648200" y="1524000"/>
            <a:ext cx="4038600" cy="4038600"/>
          </a:xfrm>
        </p:spPr>
        <p:txBody>
          <a:bodyPr/>
          <a:lstStyle/>
          <a:p>
            <a:r>
              <a:rPr lang="en-US" sz="2800" dirty="0" smtClean="0"/>
              <a:t>Build Tools</a:t>
            </a:r>
          </a:p>
          <a:p>
            <a:pPr lvl="1"/>
            <a:r>
              <a:rPr lang="en-US" sz="2500" dirty="0" smtClean="0"/>
              <a:t>NAnt</a:t>
            </a:r>
          </a:p>
          <a:p>
            <a:pPr lvl="1"/>
            <a:r>
              <a:rPr lang="en-US" sz="2500" dirty="0" smtClean="0"/>
              <a:t>Visual Studio</a:t>
            </a:r>
          </a:p>
          <a:p>
            <a:pPr lvl="1"/>
            <a:r>
              <a:rPr lang="en-US" sz="2500" dirty="0" smtClean="0"/>
              <a:t>MSBuild</a:t>
            </a:r>
          </a:p>
          <a:p>
            <a:pPr lvl="1"/>
            <a:r>
              <a:rPr lang="en-US" sz="2500" dirty="0" err="1" smtClean="0"/>
              <a:t>FinalBuilder</a:t>
            </a:r>
            <a:endParaRPr lang="en-US" sz="2500" dirty="0" smtClean="0"/>
          </a:p>
          <a:p>
            <a:pPr lvl="1"/>
            <a:endParaRPr lang="en-US" sz="2500" dirty="0"/>
          </a:p>
        </p:txBody>
      </p:sp>
      <p:sp>
        <p:nvSpPr>
          <p:cNvPr id="2" name="Title 1"/>
          <p:cNvSpPr>
            <a:spLocks noGrp="1"/>
          </p:cNvSpPr>
          <p:nvPr>
            <p:ph type="title"/>
          </p:nvPr>
        </p:nvSpPr>
        <p:spPr>
          <a:xfrm>
            <a:off x="457200" y="838200"/>
            <a:ext cx="8229600" cy="609600"/>
          </a:xfrm>
        </p:spPr>
        <p:txBody>
          <a:bodyPr/>
          <a:lstStyle/>
          <a:p>
            <a:r>
              <a:rPr lang="en-US" sz="3600" dirty="0" smtClean="0"/>
              <a:t>CC.NET Additional </a:t>
            </a:r>
            <a:r>
              <a:rPr lang="en-US" sz="3600" dirty="0" smtClean="0"/>
              <a:t>Integration Options</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524000"/>
            <a:ext cx="4038600" cy="4038600"/>
          </a:xfrm>
        </p:spPr>
        <p:txBody>
          <a:bodyPr/>
          <a:lstStyle/>
          <a:p>
            <a:r>
              <a:rPr lang="en-US" sz="2800" dirty="0" smtClean="0"/>
              <a:t>Test + Coverage</a:t>
            </a:r>
          </a:p>
          <a:p>
            <a:pPr lvl="1"/>
            <a:r>
              <a:rPr lang="en-US" sz="2500" dirty="0" err="1" smtClean="0"/>
              <a:t>NUnit</a:t>
            </a:r>
            <a:endParaRPr lang="en-US" sz="2500" dirty="0" smtClean="0"/>
          </a:p>
          <a:p>
            <a:pPr lvl="1"/>
            <a:r>
              <a:rPr lang="en-US" sz="2500" dirty="0" err="1" smtClean="0"/>
              <a:t>MSTest</a:t>
            </a:r>
            <a:endParaRPr lang="en-US" sz="2500" dirty="0" smtClean="0"/>
          </a:p>
          <a:p>
            <a:pPr lvl="1"/>
            <a:r>
              <a:rPr lang="en-US" sz="2500" dirty="0" err="1" smtClean="0"/>
              <a:t>NCover</a:t>
            </a:r>
            <a:endParaRPr lang="en-US" sz="2500" dirty="0" smtClean="0"/>
          </a:p>
          <a:p>
            <a:pPr lvl="1"/>
            <a:r>
              <a:rPr lang="en-US" sz="2500" dirty="0" err="1" smtClean="0"/>
              <a:t>MBUnit</a:t>
            </a:r>
            <a:endParaRPr lang="en-US" sz="2500" dirty="0" smtClean="0"/>
          </a:p>
          <a:p>
            <a:pPr lvl="1"/>
            <a:r>
              <a:rPr lang="en-US" sz="2500" dirty="0" err="1" smtClean="0"/>
              <a:t>FitNesse</a:t>
            </a:r>
            <a:endParaRPr lang="en-US" sz="2500" dirty="0" smtClean="0"/>
          </a:p>
          <a:p>
            <a:pPr lvl="1"/>
            <a:endParaRPr lang="en-US" sz="2500" dirty="0"/>
          </a:p>
        </p:txBody>
      </p:sp>
      <p:sp>
        <p:nvSpPr>
          <p:cNvPr id="5" name="Content Placeholder 4"/>
          <p:cNvSpPr>
            <a:spLocks noGrp="1"/>
          </p:cNvSpPr>
          <p:nvPr>
            <p:ph sz="half" idx="2"/>
          </p:nvPr>
        </p:nvSpPr>
        <p:spPr>
          <a:xfrm>
            <a:off x="4648200" y="1524000"/>
            <a:ext cx="4038600" cy="4038600"/>
          </a:xfrm>
        </p:spPr>
        <p:txBody>
          <a:bodyPr/>
          <a:lstStyle/>
          <a:p>
            <a:r>
              <a:rPr lang="en-US" sz="2800" dirty="0" smtClean="0"/>
              <a:t>Metrics</a:t>
            </a:r>
          </a:p>
          <a:p>
            <a:pPr lvl="1"/>
            <a:r>
              <a:rPr lang="en-US" sz="2500" dirty="0" err="1" smtClean="0"/>
              <a:t>FxCop</a:t>
            </a:r>
            <a:endParaRPr lang="en-US" sz="2500" dirty="0" smtClean="0"/>
          </a:p>
          <a:p>
            <a:pPr lvl="1"/>
            <a:r>
              <a:rPr lang="en-US" sz="2500" dirty="0" err="1" smtClean="0"/>
              <a:t>Vil</a:t>
            </a:r>
            <a:endParaRPr lang="en-US" sz="2500" dirty="0" smtClean="0"/>
          </a:p>
          <a:p>
            <a:pPr lvl="1"/>
            <a:r>
              <a:rPr lang="en-US" sz="2500" dirty="0" smtClean="0"/>
              <a:t>Simian</a:t>
            </a:r>
          </a:p>
          <a:p>
            <a:pPr lvl="1"/>
            <a:r>
              <a:rPr lang="en-US" sz="2500" dirty="0" err="1" smtClean="0"/>
              <a:t>NDepend</a:t>
            </a:r>
            <a:endParaRPr lang="en-US" sz="2500" dirty="0" smtClean="0"/>
          </a:p>
          <a:p>
            <a:pPr lvl="1"/>
            <a:r>
              <a:rPr lang="en-US" sz="2500" dirty="0" smtClean="0"/>
              <a:t>Gendarme</a:t>
            </a:r>
          </a:p>
          <a:p>
            <a:pPr lvl="1"/>
            <a:endParaRPr lang="en-US" sz="2500" dirty="0"/>
          </a:p>
        </p:txBody>
      </p:sp>
      <p:sp>
        <p:nvSpPr>
          <p:cNvPr id="2" name="Title 1"/>
          <p:cNvSpPr>
            <a:spLocks noGrp="1"/>
          </p:cNvSpPr>
          <p:nvPr>
            <p:ph type="title"/>
          </p:nvPr>
        </p:nvSpPr>
        <p:spPr>
          <a:xfrm>
            <a:off x="457200" y="838200"/>
            <a:ext cx="8229600" cy="609600"/>
          </a:xfrm>
        </p:spPr>
        <p:txBody>
          <a:bodyPr/>
          <a:lstStyle/>
          <a:p>
            <a:r>
              <a:rPr lang="en-US" sz="3600" dirty="0" smtClean="0"/>
              <a:t>CC.NET Additional Integration </a:t>
            </a:r>
            <a:r>
              <a:rPr lang="en-US" sz="3600" dirty="0" smtClean="0"/>
              <a:t>Options</a:t>
            </a: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SVN Additional Integration Options</a:t>
            </a:r>
            <a:endParaRPr lang="en-US" dirty="0"/>
          </a:p>
        </p:txBody>
      </p:sp>
      <p:sp>
        <p:nvSpPr>
          <p:cNvPr id="6" name="Content Placeholder 5"/>
          <p:cNvSpPr>
            <a:spLocks noGrp="1"/>
          </p:cNvSpPr>
          <p:nvPr>
            <p:ph idx="1"/>
          </p:nvPr>
        </p:nvSpPr>
        <p:spPr/>
        <p:txBody>
          <a:bodyPr/>
          <a:lstStyle/>
          <a:p>
            <a:r>
              <a:rPr lang="en-US" dirty="0" smtClean="0"/>
              <a:t>Software collaboration sites</a:t>
            </a:r>
          </a:p>
          <a:p>
            <a:pPr lvl="1"/>
            <a:r>
              <a:rPr lang="en-US" dirty="0" err="1" smtClean="0"/>
              <a:t>Codeplex</a:t>
            </a:r>
            <a:endParaRPr lang="en-US" dirty="0" smtClean="0"/>
          </a:p>
          <a:p>
            <a:pPr lvl="2"/>
            <a:r>
              <a:rPr lang="en-US" dirty="0" smtClean="0"/>
              <a:t>Host and collaborate on open source projects</a:t>
            </a:r>
          </a:p>
          <a:p>
            <a:pPr lvl="1"/>
            <a:r>
              <a:rPr lang="en-US" dirty="0" err="1" smtClean="0"/>
              <a:t>Unfuddle</a:t>
            </a:r>
            <a:endParaRPr lang="en-US" dirty="0" smtClean="0"/>
          </a:p>
          <a:p>
            <a:pPr lvl="2"/>
            <a:r>
              <a:rPr lang="en-US" dirty="0" smtClean="0"/>
              <a:t>Track bugs and feature requests</a:t>
            </a:r>
          </a:p>
          <a:p>
            <a:pPr lvl="2"/>
            <a:r>
              <a:rPr lang="en-US" dirty="0" smtClean="0"/>
              <a:t>Subversion repository hosting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sz="1600" dirty="0" smtClean="0"/>
              <a:t>Continuous Integration</a:t>
            </a:r>
          </a:p>
          <a:p>
            <a:pPr lvl="1"/>
            <a:r>
              <a:rPr lang="en-US" sz="1400" dirty="0" smtClean="0">
                <a:hlinkClick r:id="rId3"/>
              </a:rPr>
              <a:t>Continuous Integration (Martin Fowler)</a:t>
            </a:r>
            <a:endParaRPr lang="en-US" sz="1400" dirty="0" smtClean="0"/>
          </a:p>
          <a:p>
            <a:pPr lvl="1" algn="just"/>
            <a:r>
              <a:rPr lang="en-US" sz="1400" dirty="0" smtClean="0">
                <a:hlinkClick r:id="rId4"/>
              </a:rPr>
              <a:t>Why use Continuous Integration? Beginner's Overview (Scott C Reynolds)</a:t>
            </a:r>
            <a:endParaRPr lang="en-US" sz="1400" dirty="0" smtClean="0"/>
          </a:p>
          <a:p>
            <a:r>
              <a:rPr lang="en-US" sz="1600" dirty="0" smtClean="0"/>
              <a:t>Subversion</a:t>
            </a:r>
          </a:p>
          <a:p>
            <a:pPr lvl="1"/>
            <a:r>
              <a:rPr lang="en-US" sz="1400" dirty="0" smtClean="0">
                <a:hlinkClick r:id="rId5"/>
              </a:rPr>
              <a:t>Subversion Home Page</a:t>
            </a:r>
            <a:endParaRPr lang="en-US" sz="1400" dirty="0" smtClean="0"/>
          </a:p>
          <a:p>
            <a:pPr lvl="1"/>
            <a:r>
              <a:rPr lang="en-US" sz="1400" dirty="0" smtClean="0">
                <a:hlinkClick r:id="rId6" action="ppaction://hlinkfile"/>
              </a:rPr>
              <a:t>svn1clicksetup Home Page</a:t>
            </a:r>
            <a:endParaRPr lang="en-US" sz="1400" dirty="0" smtClean="0"/>
          </a:p>
          <a:p>
            <a:pPr lvl="1"/>
            <a:r>
              <a:rPr lang="en-US" sz="1400" dirty="0" smtClean="0">
                <a:hlinkClick r:id="rId7"/>
              </a:rPr>
              <a:t>TortoiseSVN Home Page</a:t>
            </a:r>
            <a:endParaRPr lang="en-US" sz="1400" dirty="0" smtClean="0"/>
          </a:p>
          <a:p>
            <a:pPr lvl="1"/>
            <a:r>
              <a:rPr lang="en-US" sz="1400" dirty="0" smtClean="0">
                <a:hlinkClick r:id="rId8" action="ppaction://hlinkfile"/>
              </a:rPr>
              <a:t>AnkhSVN Home Page</a:t>
            </a:r>
            <a:endParaRPr lang="en-US" sz="1400" dirty="0" smtClean="0"/>
          </a:p>
          <a:p>
            <a:pPr lvl="1"/>
            <a:r>
              <a:rPr lang="en-US" sz="1400" dirty="0" smtClean="0">
                <a:hlinkClick r:id="rId9"/>
              </a:rPr>
              <a:t>Setting up Subversion (Rick Strahl)</a:t>
            </a:r>
            <a:endParaRPr lang="en-US" sz="1400" dirty="0" smtClean="0"/>
          </a:p>
          <a:p>
            <a:pPr lvl="1"/>
            <a:r>
              <a:rPr lang="en-US" sz="1400" dirty="0" smtClean="0">
                <a:hlinkClick r:id="rId10"/>
              </a:rPr>
              <a:t>Subversion Quick start for .NET Developers (Polymorphic Podcast)</a:t>
            </a:r>
            <a:endParaRPr lang="en-US" sz="1400" dirty="0" smtClean="0"/>
          </a:p>
          <a:p>
            <a:r>
              <a:rPr lang="en-US" sz="1600" dirty="0" smtClean="0"/>
              <a:t>Cruise Control .NET</a:t>
            </a:r>
          </a:p>
          <a:p>
            <a:pPr lvl="1"/>
            <a:r>
              <a:rPr lang="en-US" sz="1400" dirty="0" smtClean="0">
                <a:hlinkClick r:id="rId11"/>
              </a:rPr>
              <a:t>CruiseControl.NET Home Page (Great Documentation!)</a:t>
            </a:r>
            <a:endParaRPr lang="en-US" sz="1400" dirty="0" smtClean="0"/>
          </a:p>
          <a:p>
            <a:pPr lvl="1"/>
            <a:r>
              <a:rPr lang="en-US" sz="1400" dirty="0" err="1" smtClean="0">
                <a:hlinkClick r:id="rId12"/>
              </a:rPr>
              <a:t>CruiseControl</a:t>
            </a:r>
            <a:r>
              <a:rPr lang="en-US" sz="1400" dirty="0" smtClean="0">
                <a:hlinkClick r:id="rId12"/>
              </a:rPr>
              <a:t> with MSBuild, </a:t>
            </a:r>
            <a:r>
              <a:rPr lang="en-US" sz="1400" dirty="0" err="1" smtClean="0">
                <a:hlinkClick r:id="rId12"/>
              </a:rPr>
              <a:t>MSTest</a:t>
            </a:r>
            <a:r>
              <a:rPr lang="en-US" sz="1400" dirty="0" smtClean="0">
                <a:hlinkClick r:id="rId12"/>
              </a:rPr>
              <a:t>, </a:t>
            </a:r>
            <a:r>
              <a:rPr lang="en-US" sz="1400" dirty="0" err="1" smtClean="0">
                <a:hlinkClick r:id="rId12"/>
              </a:rPr>
              <a:t>Devenv</a:t>
            </a:r>
            <a:r>
              <a:rPr lang="en-US" sz="1400" dirty="0" smtClean="0">
                <a:hlinkClick r:id="rId12"/>
              </a:rPr>
              <a:t> (</a:t>
            </a:r>
            <a:r>
              <a:rPr lang="en-US" sz="1400" dirty="0" err="1" smtClean="0">
                <a:hlinkClick r:id="rId12"/>
              </a:rPr>
              <a:t>Gaurav</a:t>
            </a:r>
            <a:r>
              <a:rPr lang="en-US" sz="1400" dirty="0" smtClean="0">
                <a:hlinkClick r:id="rId12"/>
              </a:rPr>
              <a:t> R)</a:t>
            </a:r>
            <a:endParaRPr lang="en-US" sz="1400" dirty="0" smtClean="0"/>
          </a:p>
          <a:p>
            <a:r>
              <a:rPr lang="en-US" sz="1400" dirty="0" smtClean="0"/>
              <a:t>NAnt</a:t>
            </a:r>
          </a:p>
          <a:p>
            <a:pPr lvl="1"/>
            <a:r>
              <a:rPr lang="en-US" sz="1400" dirty="0" smtClean="0">
                <a:hlinkClick r:id="rId13"/>
              </a:rPr>
              <a:t>NAnt Home Page</a:t>
            </a:r>
            <a:endParaRPr lang="en-US" sz="1400" dirty="0" smtClean="0"/>
          </a:p>
          <a:p>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Continuous Integration?</a:t>
            </a:r>
            <a:endParaRPr lang="en-US" dirty="0"/>
          </a:p>
        </p:txBody>
      </p:sp>
      <p:sp>
        <p:nvSpPr>
          <p:cNvPr id="3" name="Content Placeholder 2"/>
          <p:cNvSpPr>
            <a:spLocks noGrp="1"/>
          </p:cNvSpPr>
          <p:nvPr>
            <p:ph idx="1"/>
          </p:nvPr>
        </p:nvSpPr>
        <p:spPr/>
        <p:txBody>
          <a:bodyPr/>
          <a:lstStyle/>
          <a:p>
            <a:r>
              <a:rPr lang="en-US" dirty="0" smtClean="0"/>
              <a:t>Team members integrating work </a:t>
            </a:r>
            <a:r>
              <a:rPr lang="en-US" b="1" dirty="0" smtClean="0"/>
              <a:t>frequently</a:t>
            </a:r>
          </a:p>
          <a:p>
            <a:r>
              <a:rPr lang="en-US" dirty="0" smtClean="0"/>
              <a:t>Automate build and build related tasks</a:t>
            </a:r>
          </a:p>
          <a:p>
            <a:pPr lvl="1"/>
            <a:r>
              <a:rPr lang="en-US" dirty="0" smtClean="0"/>
              <a:t>Important but tedious tasks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Continuous Integration?</a:t>
            </a:r>
            <a:endParaRPr lang="en-US" dirty="0"/>
          </a:p>
        </p:txBody>
      </p:sp>
      <p:sp>
        <p:nvSpPr>
          <p:cNvPr id="3" name="Content Placeholder 2"/>
          <p:cNvSpPr>
            <a:spLocks noGrp="1"/>
          </p:cNvSpPr>
          <p:nvPr>
            <p:ph idx="1"/>
          </p:nvPr>
        </p:nvSpPr>
        <p:spPr/>
        <p:txBody>
          <a:bodyPr/>
          <a:lstStyle/>
          <a:p>
            <a:r>
              <a:rPr lang="en-US" dirty="0" smtClean="0"/>
              <a:t>Reduce integration problems</a:t>
            </a:r>
          </a:p>
          <a:p>
            <a:r>
              <a:rPr lang="en-US" dirty="0" smtClean="0"/>
              <a:t>Find errors early</a:t>
            </a:r>
          </a:p>
          <a:p>
            <a:r>
              <a:rPr lang="en-US" dirty="0" smtClean="0"/>
              <a:t>Enforce best practices</a:t>
            </a:r>
          </a:p>
          <a:p>
            <a:r>
              <a:rPr lang="en-US" dirty="0" smtClean="0"/>
              <a:t>Increase team communication/awareness</a:t>
            </a:r>
          </a:p>
          <a:p>
            <a:r>
              <a:rPr lang="en-US" b="1" dirty="0" smtClean="0"/>
              <a:t>Develop better software faster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Environment</a:t>
            </a:r>
            <a:endParaRPr lang="en-US" dirty="0"/>
          </a:p>
        </p:txBody>
      </p:sp>
      <p:sp>
        <p:nvSpPr>
          <p:cNvPr id="3" name="Content Placeholder 2"/>
          <p:cNvSpPr>
            <a:spLocks noGrp="1"/>
          </p:cNvSpPr>
          <p:nvPr>
            <p:ph idx="1"/>
          </p:nvPr>
        </p:nvSpPr>
        <p:spPr/>
        <p:txBody>
          <a:bodyPr/>
          <a:lstStyle/>
          <a:p>
            <a:r>
              <a:rPr lang="en-US" dirty="0" smtClean="0"/>
              <a:t>Your machine</a:t>
            </a:r>
          </a:p>
          <a:p>
            <a:pPr lvl="1"/>
            <a:r>
              <a:rPr lang="en-US" dirty="0" smtClean="0"/>
              <a:t>Application development environment</a:t>
            </a:r>
          </a:p>
          <a:p>
            <a:pPr lvl="2"/>
            <a:r>
              <a:rPr lang="en-US" dirty="0" smtClean="0"/>
              <a:t>This is where the magic happens.	</a:t>
            </a:r>
          </a:p>
          <a:p>
            <a:pPr lvl="1"/>
            <a:r>
              <a:rPr lang="en-US" dirty="0" smtClean="0"/>
              <a:t>Source control client</a:t>
            </a:r>
          </a:p>
          <a:p>
            <a:pPr lvl="2"/>
            <a:r>
              <a:rPr lang="en-US" dirty="0" smtClean="0"/>
              <a:t>Backup code</a:t>
            </a:r>
          </a:p>
          <a:p>
            <a:pPr lvl="2"/>
            <a:r>
              <a:rPr lang="en-US" dirty="0" smtClean="0"/>
              <a:t>Collaborate with your team</a:t>
            </a:r>
          </a:p>
          <a:p>
            <a:pPr lvl="2"/>
            <a:r>
              <a:rPr lang="en-US" dirty="0" smtClean="0"/>
              <a:t>Branch your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Server</a:t>
            </a:r>
            <a:endParaRPr lang="en-US" dirty="0"/>
          </a:p>
        </p:txBody>
      </p:sp>
      <p:sp>
        <p:nvSpPr>
          <p:cNvPr id="3" name="Content Placeholder 2"/>
          <p:cNvSpPr>
            <a:spLocks noGrp="1"/>
          </p:cNvSpPr>
          <p:nvPr>
            <p:ph idx="1"/>
          </p:nvPr>
        </p:nvSpPr>
        <p:spPr/>
        <p:txBody>
          <a:bodyPr/>
          <a:lstStyle/>
          <a:p>
            <a:r>
              <a:rPr lang="en-US" dirty="0" smtClean="0"/>
              <a:t>Assuming (client/server model)</a:t>
            </a:r>
          </a:p>
          <a:p>
            <a:r>
              <a:rPr lang="en-US" dirty="0" smtClean="0"/>
              <a:t>The definitive source for your app</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Server</a:t>
            </a:r>
            <a:endParaRPr lang="en-US" dirty="0"/>
          </a:p>
        </p:txBody>
      </p:sp>
      <p:sp>
        <p:nvSpPr>
          <p:cNvPr id="3" name="Content Placeholder 2"/>
          <p:cNvSpPr>
            <a:spLocks noGrp="1"/>
          </p:cNvSpPr>
          <p:nvPr>
            <p:ph idx="1"/>
          </p:nvPr>
        </p:nvSpPr>
        <p:spPr/>
        <p:txBody>
          <a:bodyPr/>
          <a:lstStyle/>
          <a:p>
            <a:r>
              <a:rPr lang="en-US" dirty="0" smtClean="0"/>
              <a:t>Can be the same as source control server</a:t>
            </a:r>
          </a:p>
          <a:p>
            <a:r>
              <a:rPr lang="en-US" dirty="0" smtClean="0"/>
              <a:t>Clean and consistent environment</a:t>
            </a:r>
          </a:p>
          <a:p>
            <a:pPr lvl="1"/>
            <a:r>
              <a:rPr lang="en-US" dirty="0" smtClean="0"/>
              <a:t>Not exposed to frequent changes like a developer’s environment</a:t>
            </a:r>
          </a:p>
          <a:p>
            <a:pPr lvl="2">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Server</a:t>
            </a:r>
            <a:endParaRPr lang="en-US" dirty="0"/>
          </a:p>
        </p:txBody>
      </p:sp>
      <p:sp>
        <p:nvSpPr>
          <p:cNvPr id="3" name="Content Placeholder 2"/>
          <p:cNvSpPr>
            <a:spLocks noGrp="1"/>
          </p:cNvSpPr>
          <p:nvPr>
            <p:ph idx="1"/>
          </p:nvPr>
        </p:nvSpPr>
        <p:spPr/>
        <p:txBody>
          <a:bodyPr/>
          <a:lstStyle/>
          <a:p>
            <a:r>
              <a:rPr lang="en-US" dirty="0" smtClean="0"/>
              <a:t>Fundamental features</a:t>
            </a:r>
          </a:p>
          <a:p>
            <a:pPr lvl="1"/>
            <a:r>
              <a:rPr lang="en-US" dirty="0" smtClean="0"/>
              <a:t>Builds application</a:t>
            </a:r>
          </a:p>
          <a:p>
            <a:pPr lvl="2"/>
            <a:r>
              <a:rPr lang="en-US" dirty="0" smtClean="0"/>
              <a:t>Report success or failure</a:t>
            </a:r>
          </a:p>
          <a:p>
            <a:pPr lvl="2"/>
            <a:r>
              <a:rPr lang="en-US" dirty="0" smtClean="0"/>
              <a:t>Report detailed built output</a:t>
            </a:r>
          </a:p>
          <a:p>
            <a:pPr lvl="1"/>
            <a:endParaRPr lang="en-US" dirty="0" smtClean="0"/>
          </a:p>
          <a:p>
            <a:pPr lvl="1"/>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Server</a:t>
            </a:r>
            <a:endParaRPr lang="en-US" dirty="0"/>
          </a:p>
        </p:txBody>
      </p:sp>
      <p:sp>
        <p:nvSpPr>
          <p:cNvPr id="3" name="Content Placeholder 2"/>
          <p:cNvSpPr>
            <a:spLocks noGrp="1"/>
          </p:cNvSpPr>
          <p:nvPr>
            <p:ph idx="1"/>
          </p:nvPr>
        </p:nvSpPr>
        <p:spPr/>
        <p:txBody>
          <a:bodyPr/>
          <a:lstStyle/>
          <a:p>
            <a:r>
              <a:rPr lang="en-US" dirty="0" smtClean="0"/>
              <a:t>Additional (optional) tasks</a:t>
            </a:r>
          </a:p>
          <a:p>
            <a:pPr lvl="1"/>
            <a:r>
              <a:rPr lang="en-US" dirty="0" smtClean="0"/>
              <a:t>Email notifications</a:t>
            </a:r>
          </a:p>
          <a:p>
            <a:pPr lvl="1"/>
            <a:r>
              <a:rPr lang="en-US" dirty="0" smtClean="0"/>
              <a:t>Code metrics / static analysis</a:t>
            </a:r>
          </a:p>
          <a:p>
            <a:pPr lvl="1"/>
            <a:r>
              <a:rPr lang="en-US" dirty="0" smtClean="0"/>
              <a:t>Run automated tests</a:t>
            </a:r>
          </a:p>
          <a:p>
            <a:pPr lvl="1"/>
            <a:r>
              <a:rPr lang="en-US" dirty="0" smtClean="0"/>
              <a:t>Deploy application</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ODN_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TotalTime>
  <Words>1059</Words>
  <Application>Microsoft Office PowerPoint</Application>
  <PresentationFormat>On-screen Show (4:3)</PresentationFormat>
  <Paragraphs>184</Paragraphs>
  <Slides>24</Slides>
  <Notes>11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DODN_Theme</vt:lpstr>
      <vt:lpstr>Slide 1</vt:lpstr>
      <vt:lpstr>Automating Development Processes with Open Source Tools</vt:lpstr>
      <vt:lpstr>What is Continuous Integration?</vt:lpstr>
      <vt:lpstr>Why Continuous Integration?</vt:lpstr>
      <vt:lpstr>Local Environment</vt:lpstr>
      <vt:lpstr>Source Control Server</vt:lpstr>
      <vt:lpstr>Build Server</vt:lpstr>
      <vt:lpstr>Build Server</vt:lpstr>
      <vt:lpstr>Build Server</vt:lpstr>
      <vt:lpstr>Without Continuous Integration…</vt:lpstr>
      <vt:lpstr>So how do we do it?</vt:lpstr>
      <vt:lpstr>Source Control with Subversion</vt:lpstr>
      <vt:lpstr>Setting up Subversion</vt:lpstr>
      <vt:lpstr>Subversion + Visual Studio Project</vt:lpstr>
      <vt:lpstr>What is Cruise Control .NET?</vt:lpstr>
      <vt:lpstr>Setting up the basics</vt:lpstr>
      <vt:lpstr>Rudimentary CruiseControl.NET Setup</vt:lpstr>
      <vt:lpstr>Custom project build scripts</vt:lpstr>
      <vt:lpstr>Custom Build Script</vt:lpstr>
      <vt:lpstr>CC.NET Additional Integration Options</vt:lpstr>
      <vt:lpstr>CC.NET Additional Integration Options</vt:lpstr>
      <vt:lpstr>SVN Additional Integration Options</vt:lpstr>
      <vt:lpstr>Resources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Development Processes with Open Source Tools</dc:title>
  <dc:creator>Ian Robinson</dc:creator>
  <cp:lastModifiedBy>Ian Robinson</cp:lastModifiedBy>
  <cp:revision>148</cp:revision>
  <dcterms:created xsi:type="dcterms:W3CDTF">2009-08-27T12:56:50Z</dcterms:created>
  <dcterms:modified xsi:type="dcterms:W3CDTF">2009-08-28T03:47:06Z</dcterms:modified>
</cp:coreProperties>
</file>