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C027C-431F-496E-BDD2-D576126FA0F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13729-7379-4BE8-9B2B-7CD8D1229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what is and isn’t included in this in DNN 6.1/6.2.</a:t>
            </a:r>
          </a:p>
          <a:p>
            <a:r>
              <a:rPr lang="en-US" baseline="0" dirty="0" smtClean="0"/>
              <a:t>CSS files are automatically included, but there are couple of JS files that aren’t (notably dnn.js, telerik’s JS, and the webforms 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38C2-8208-4D28-BEF3-1D73D5BB4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38C2-8208-4D28-BEF3-1D73D5BB4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1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</a:t>
            </a:r>
            <a:r>
              <a:rPr lang="en-US" baseline="0" dirty="0" smtClean="0"/>
              <a:t> up samples of the new API and new user controls</a:t>
            </a:r>
          </a:p>
          <a:p>
            <a:endParaRPr lang="en-US" baseline="0" dirty="0" smtClean="0"/>
          </a:p>
          <a:p>
            <a:r>
              <a:rPr lang="en-US" dirty="0" smtClean="0"/>
              <a:t>DotNetNuke.Web.Client Assembly</a:t>
            </a:r>
          </a:p>
          <a:p>
            <a:pPr lvl="1"/>
            <a:r>
              <a:rPr lang="en-US" dirty="0" smtClean="0"/>
              <a:t>RegisterStyleSheet methods</a:t>
            </a:r>
          </a:p>
          <a:p>
            <a:pPr lvl="1"/>
            <a:r>
              <a:rPr lang="en-US" dirty="0" smtClean="0"/>
              <a:t>RegisterScript methods</a:t>
            </a:r>
          </a:p>
          <a:p>
            <a:pPr lvl="1"/>
            <a:r>
              <a:rPr lang="en-US" dirty="0" smtClean="0"/>
              <a:t>DnnCssInclude</a:t>
            </a:r>
          </a:p>
          <a:p>
            <a:pPr lvl="1"/>
            <a:r>
              <a:rPr lang="en-US" dirty="0" smtClean="0"/>
              <a:t>DnnJsInclude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38C2-8208-4D28-BEF3-1D73D5BB4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38C2-8208-4D28-BEF3-1D73D5BB4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38C2-8208-4D28-BEF3-1D73D5BB4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scripts that are sent down</a:t>
            </a:r>
            <a:r>
              <a:rPr lang="en-US" baseline="0" dirty="0" smtClean="0"/>
              <a:t> to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file ordering</a:t>
            </a:r>
          </a:p>
          <a:p>
            <a:endParaRPr lang="en-US" baseline="0" dirty="0" smtClean="0"/>
          </a:p>
          <a:p>
            <a:r>
              <a:rPr lang="en-US" dirty="0" smtClean="0"/>
              <a:t>Integer based relative priority</a:t>
            </a:r>
          </a:p>
          <a:p>
            <a:r>
              <a:rPr lang="en-US" dirty="0" smtClean="0"/>
              <a:t>Reference: DotNetNuke core file order enumeration (spaced by 5)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Talk about caching</a:t>
            </a:r>
          </a:p>
          <a:p>
            <a:endParaRPr lang="en-US" dirty="0" smtClean="0"/>
          </a:p>
          <a:p>
            <a:r>
              <a:rPr lang="en-US" dirty="0" smtClean="0"/>
              <a:t>ASP.NET Output Caching</a:t>
            </a:r>
          </a:p>
          <a:p>
            <a:pPr lvl="1"/>
            <a:r>
              <a:rPr lang="en-US" dirty="0" smtClean="0"/>
              <a:t>MSDN: “</a:t>
            </a:r>
            <a:r>
              <a:rPr lang="en-US" i="1" dirty="0" smtClean="0"/>
              <a:t>On subsequent requests, the page or user control code is not executed; the cached output is used to satisfy the request.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Stored on disk for persistence across application restarts</a:t>
            </a:r>
          </a:p>
          <a:p>
            <a:pPr lvl="1"/>
            <a:r>
              <a:rPr lang="en-US" dirty="0" smtClean="0"/>
              <a:t>Pulled from disk (not rebuilt) and put in cache</a:t>
            </a:r>
          </a:p>
          <a:p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the compressed static files in app_data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38C2-8208-4D28-BEF3-1D73D5BB4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en-US" baseline="0" dirty="0" smtClean="0"/>
              <a:t> source and talk about the different locations and why they are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B38C2-8208-4D28-BEF3-1D73D5BB4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4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9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042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4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Optimizing for Speed: Advanced JavaScript/CSS Management in DNN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Enliven</a:t>
            </a:r>
            <a:endParaRPr lang="en-US" dirty="0"/>
          </a:p>
        </p:txBody>
      </p:sp>
      <p:pic>
        <p:nvPicPr>
          <p:cNvPr id="17" name="Picture 16" descr="PowerD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95" y="5054944"/>
            <a:ext cx="4334610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30" y="3345180"/>
            <a:ext cx="5390741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Registration: Controls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1" y="1664356"/>
            <a:ext cx="8578484" cy="317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Minify and 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Sorts through all requests and weeds out duplicates</a:t>
            </a:r>
          </a:p>
          <a:p>
            <a:r>
              <a:rPr lang="en-US" dirty="0" smtClean="0"/>
              <a:t>Handles versioning and caching/persistence as well</a:t>
            </a:r>
          </a:p>
          <a:p>
            <a:r>
              <a:rPr lang="en-US" dirty="0" smtClean="0"/>
              <a:t>Oh yeah, and file ordering too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on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registration is scoped to page lifecycle</a:t>
            </a:r>
          </a:p>
          <a:p>
            <a:r>
              <a:rPr lang="en-US" dirty="0" smtClean="0"/>
              <a:t>We end up with &lt;script&gt; &amp; &lt;style&gt; actually on the page for requested files.</a:t>
            </a:r>
          </a:p>
          <a:p>
            <a:r>
              <a:rPr lang="en-US" dirty="0" smtClean="0"/>
              <a:t>File placement can be dictated when registering, defaults to the top of the page for compatibility reasons</a:t>
            </a:r>
          </a:p>
        </p:txBody>
      </p:sp>
    </p:spTree>
    <p:extLst>
      <p:ext uri="{BB962C8B-B14F-4D97-AF65-F5344CB8AC3E}">
        <p14:creationId xmlns:p14="http://schemas.microsoft.com/office/powerpoint/2010/main" val="3926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combining:</a:t>
            </a:r>
          </a:p>
          <a:p>
            <a:pPr lvl="1"/>
            <a:r>
              <a:rPr lang="en-US" dirty="0" smtClean="0"/>
              <a:t>Snapshot in time of your CSS/JS files</a:t>
            </a:r>
          </a:p>
          <a:p>
            <a:pPr lvl="1"/>
            <a:r>
              <a:rPr lang="en-US" dirty="0" smtClean="0"/>
              <a:t>Version is incremented in the host/admin UI</a:t>
            </a:r>
          </a:p>
          <a:p>
            <a:pPr lvl="1"/>
            <a:r>
              <a:rPr lang="en-US" dirty="0" smtClean="0"/>
              <a:t>It is an integer value</a:t>
            </a:r>
          </a:p>
          <a:p>
            <a:pPr lvl="1"/>
            <a:r>
              <a:rPr lang="en-US" dirty="0" smtClean="0"/>
              <a:t>Automatically increments when you upgrade an extension or edit portal.css in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Details: Caching &amp;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combined</a:t>
            </a:r>
          </a:p>
          <a:p>
            <a:pPr lvl="1"/>
            <a:r>
              <a:rPr lang="en-US" dirty="0" smtClean="0"/>
              <a:t>ASP.NET Output Caching</a:t>
            </a:r>
          </a:p>
          <a:p>
            <a:pPr lvl="1"/>
            <a:r>
              <a:rPr lang="en-US" dirty="0" smtClean="0"/>
              <a:t>Cache to disk</a:t>
            </a:r>
          </a:p>
          <a:p>
            <a:pPr lvl="2"/>
            <a:r>
              <a:rPr lang="en-US" dirty="0" smtClean="0"/>
              <a:t>App_Data\ClientDependency is default</a:t>
            </a:r>
          </a:p>
        </p:txBody>
      </p:sp>
    </p:spTree>
    <p:extLst>
      <p:ext uri="{BB962C8B-B14F-4D97-AF65-F5344CB8AC3E}">
        <p14:creationId xmlns:p14="http://schemas.microsoft.com/office/powerpoint/2010/main" val="28164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</a:p>
          <a:p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ForceProvider=“DnnFormBottomProvider”</a:t>
            </a:r>
          </a:p>
          <a:p>
            <a:r>
              <a:rPr lang="en-US" dirty="0" smtClean="0"/>
              <a:t>PathNameAlias</a:t>
            </a:r>
          </a:p>
          <a:p>
            <a:pPr lvl="1"/>
            <a:r>
              <a:rPr lang="en-US" dirty="0" smtClean="0"/>
              <a:t>SkinPath</a:t>
            </a:r>
          </a:p>
          <a:p>
            <a:pPr lvl="1"/>
            <a:r>
              <a:rPr lang="en-US" dirty="0" smtClean="0"/>
              <a:t>SharedScripts</a:t>
            </a:r>
          </a:p>
          <a:p>
            <a:pPr lvl="2"/>
            <a:r>
              <a:rPr lang="en-US" dirty="0" smtClean="0"/>
              <a:t>6.1 – json2.js</a:t>
            </a:r>
          </a:p>
          <a:p>
            <a:pPr lvl="2"/>
            <a:r>
              <a:rPr lang="en-US" dirty="0" smtClean="0"/>
              <a:t>6.2 – knockout.js, jquery history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 versus 6.2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Web.config - don’t touch in 6.2</a:t>
            </a:r>
          </a:p>
          <a:p>
            <a:r>
              <a:rPr lang="en-US" dirty="0" smtClean="0"/>
              <a:t>Cache busting – not done as frequently in 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“Client Resource Management” and click on the second link. That’s the DNN Wiki.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64" y="304800"/>
            <a:ext cx="7539336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Thanks to all our Generous Sponsors!</a:t>
            </a:r>
            <a:endParaRPr lang="en-US" sz="3600" dirty="0"/>
          </a:p>
        </p:txBody>
      </p:sp>
      <p:pic>
        <p:nvPicPr>
          <p:cNvPr id="5" name="Picture 4" descr="PowerD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2057400"/>
            <a:ext cx="3843729" cy="4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C-Charlo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6" y="3141961"/>
            <a:ext cx="1647094" cy="70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Engage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6" y="2529582"/>
            <a:ext cx="22764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charlotte.dayofdotnetnuke.com/portals/0/images/sponsors/Aspose-Logo-Black-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32" y="2582664"/>
            <a:ext cx="1819275" cy="5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ackFlash - Change the way you DN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73" y="3290427"/>
            <a:ext cx="1981796" cy="5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rrow Consulting &amp; Desig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87" y="2559156"/>
            <a:ext cx="1828800" cy="6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Applied Innovati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22" y="3141961"/>
            <a:ext cx="1895475" cy="72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Cape Fear Webmaster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0" y="4155886"/>
            <a:ext cx="2257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http://charlotte.dayofdotnetnuke.com/portals/0/images/sponsors/enliven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87" y="401777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Cool Coyote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60" y="3892314"/>
            <a:ext cx="716484" cy="85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" y="990600"/>
            <a:ext cx="5328552" cy="1431097"/>
          </a:xfrm>
          <a:prstGeom prst="rect">
            <a:avLst/>
          </a:prstGeom>
        </p:spPr>
      </p:pic>
      <p:pic>
        <p:nvPicPr>
          <p:cNvPr id="1029" name="Picture 5" descr="Iowa Computer Guru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" y="4908990"/>
            <a:ext cx="1578343" cy="25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NNDev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40135"/>
            <a:ext cx="1647178" cy="3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Microsoft User Group Support Service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9" y="5417902"/>
            <a:ext cx="1667471" cy="2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nfragistic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7" y="5417902"/>
            <a:ext cx="1624935" cy="2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Logical Advant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29" y="5393479"/>
            <a:ext cx="507728" cy="67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Spiffy 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94" y="5417902"/>
            <a:ext cx="791855" cy="4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40" y="4746697"/>
            <a:ext cx="1621562" cy="501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86" y="5417902"/>
            <a:ext cx="1492921" cy="3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a feature </a:t>
            </a:r>
            <a:r>
              <a:rPr lang="en-US" i="1" dirty="0"/>
              <a:t>(an important one)</a:t>
            </a:r>
          </a:p>
          <a:p>
            <a:pPr lvl="1"/>
            <a:r>
              <a:rPr lang="en-US" dirty="0"/>
              <a:t>Fast sites lead to satisfied users</a:t>
            </a:r>
          </a:p>
          <a:p>
            <a:r>
              <a:rPr lang="en-US" dirty="0" smtClean="0"/>
              <a:t>DNN was </a:t>
            </a:r>
            <a:r>
              <a:rPr lang="en-US" dirty="0"/>
              <a:t>largely optimized on the server side, was not so much on the client </a:t>
            </a:r>
            <a:r>
              <a:rPr lang="en-US" dirty="0" smtClean="0"/>
              <a:t>side</a:t>
            </a:r>
          </a:p>
          <a:p>
            <a:r>
              <a:rPr lang="en-US" dirty="0" smtClean="0"/>
              <a:t>DNN 6.1+ introduced a new framework for managing CSS and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understand</a:t>
            </a:r>
          </a:p>
          <a:p>
            <a:pPr lvl="1"/>
            <a:r>
              <a:rPr lang="en-US" dirty="0" smtClean="0"/>
              <a:t>the client resource “problem domain”</a:t>
            </a:r>
          </a:p>
          <a:p>
            <a:pPr lvl="1"/>
            <a:r>
              <a:rPr lang="en-US" dirty="0" smtClean="0"/>
              <a:t>the solution foundation built into DNN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and how to use it going forward</a:t>
            </a:r>
          </a:p>
          <a:p>
            <a:pPr lvl="2"/>
            <a:r>
              <a:rPr lang="en-US" dirty="0"/>
              <a:t>As a developer</a:t>
            </a:r>
            <a:endParaRPr lang="en-US" dirty="0" smtClean="0"/>
          </a:p>
          <a:p>
            <a:pPr lvl="2"/>
            <a:r>
              <a:rPr lang="en-US" dirty="0" smtClean="0"/>
              <a:t>As a site administrator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074" y="1267095"/>
            <a:ext cx="76940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orbel" pitchFamily="34" charset="0"/>
              </a:rPr>
              <a:t>80%</a:t>
            </a:r>
            <a:r>
              <a:rPr lang="en-US" sz="2400" i="1" dirty="0">
                <a:latin typeface="Corbel" pitchFamily="34" charset="0"/>
              </a:rPr>
              <a:t> of the end-user response time is </a:t>
            </a:r>
            <a:r>
              <a:rPr lang="en-US" sz="2400" b="1" i="1" dirty="0">
                <a:latin typeface="Corbel" pitchFamily="34" charset="0"/>
              </a:rPr>
              <a:t>spent on the front-end</a:t>
            </a:r>
            <a:r>
              <a:rPr lang="en-US" sz="2400" i="1" dirty="0" smtClean="0">
                <a:latin typeface="Corbel" pitchFamily="34" charset="0"/>
              </a:rPr>
              <a:t>.</a:t>
            </a:r>
          </a:p>
          <a:p>
            <a:endParaRPr lang="en-US" sz="2400" i="1" dirty="0">
              <a:latin typeface="Corbel" pitchFamily="34" charset="0"/>
            </a:endParaRPr>
          </a:p>
          <a:p>
            <a:r>
              <a:rPr lang="en-US" sz="2400" i="1" dirty="0" smtClean="0">
                <a:latin typeface="Corbel" pitchFamily="34" charset="0"/>
              </a:rPr>
              <a:t>Most </a:t>
            </a:r>
            <a:r>
              <a:rPr lang="en-US" sz="2400" i="1" dirty="0">
                <a:latin typeface="Corbel" pitchFamily="34" charset="0"/>
              </a:rPr>
              <a:t>of this time is tied up in </a:t>
            </a:r>
            <a:r>
              <a:rPr lang="en-US" sz="2400" b="1" i="1" dirty="0">
                <a:latin typeface="Corbel" pitchFamily="34" charset="0"/>
              </a:rPr>
              <a:t>downloading all the components</a:t>
            </a:r>
            <a:r>
              <a:rPr lang="en-US" sz="2400" i="1" dirty="0">
                <a:latin typeface="Corbel" pitchFamily="34" charset="0"/>
              </a:rPr>
              <a:t> in the page: images, </a:t>
            </a:r>
            <a:r>
              <a:rPr lang="en-US" sz="2400" b="1" i="1" dirty="0">
                <a:latin typeface="Corbel" pitchFamily="34" charset="0"/>
              </a:rPr>
              <a:t>stylesheets, scripts</a:t>
            </a:r>
            <a:r>
              <a:rPr lang="en-US" sz="2400" i="1" dirty="0">
                <a:latin typeface="Corbel" pitchFamily="34" charset="0"/>
              </a:rPr>
              <a:t>, Flash, </a:t>
            </a:r>
            <a:r>
              <a:rPr lang="en-US" sz="2400" i="1" dirty="0" smtClean="0">
                <a:latin typeface="Corbel" pitchFamily="34" charset="0"/>
              </a:rPr>
              <a:t>etc.</a:t>
            </a:r>
          </a:p>
          <a:p>
            <a:endParaRPr lang="en-US" sz="2400" b="1" i="1" dirty="0">
              <a:latin typeface="Corbel" pitchFamily="34" charset="0"/>
            </a:endParaRPr>
          </a:p>
          <a:p>
            <a:r>
              <a:rPr lang="en-US" sz="2400" b="1" i="1" dirty="0" smtClean="0">
                <a:latin typeface="Corbel" pitchFamily="34" charset="0"/>
              </a:rPr>
              <a:t>Reducing </a:t>
            </a:r>
            <a:r>
              <a:rPr lang="en-US" sz="2400" b="1" i="1" dirty="0">
                <a:latin typeface="Corbel" pitchFamily="34" charset="0"/>
              </a:rPr>
              <a:t>the number of components</a:t>
            </a:r>
            <a:r>
              <a:rPr lang="en-US" sz="2400" i="1" dirty="0">
                <a:latin typeface="Corbel" pitchFamily="34" charset="0"/>
              </a:rPr>
              <a:t> in turn reduces the number of HTTP requests required to render the page. </a:t>
            </a:r>
            <a:r>
              <a:rPr lang="en-US" sz="2400" b="1" i="1" dirty="0">
                <a:latin typeface="Corbel" pitchFamily="34" charset="0"/>
              </a:rPr>
              <a:t>This is the key to faster pages</a:t>
            </a:r>
            <a:r>
              <a:rPr lang="en-US" sz="2400" i="1" dirty="0" smtClean="0">
                <a:latin typeface="Corbel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2868" y="5199020"/>
            <a:ext cx="521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>
                <a:latin typeface="Corbel" pitchFamily="34" charset="0"/>
              </a:rPr>
              <a:t>-Yahoo! Exceptional Performance Team</a:t>
            </a:r>
          </a:p>
          <a:p>
            <a:pPr algn="just"/>
            <a:endParaRPr lang="en-US" sz="24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6.o Resources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install, home page</a:t>
            </a:r>
          </a:p>
          <a:p>
            <a:pPr lvl="1"/>
            <a:r>
              <a:rPr lang="en-US" dirty="0"/>
              <a:t>unauthenticated</a:t>
            </a:r>
          </a:p>
          <a:p>
            <a:pPr lvl="2"/>
            <a:r>
              <a:rPr lang="en-US" dirty="0"/>
              <a:t>6 CSS Files</a:t>
            </a:r>
          </a:p>
          <a:p>
            <a:pPr lvl="2"/>
            <a:r>
              <a:rPr lang="en-US" dirty="0"/>
              <a:t>13 JavaScript Files</a:t>
            </a:r>
          </a:p>
          <a:p>
            <a:pPr lvl="1"/>
            <a:r>
              <a:rPr lang="en-US" dirty="0"/>
              <a:t>Logged in as host</a:t>
            </a:r>
          </a:p>
          <a:p>
            <a:pPr lvl="2"/>
            <a:r>
              <a:rPr lang="en-US" dirty="0"/>
              <a:t>8 CSS Files</a:t>
            </a:r>
          </a:p>
          <a:p>
            <a:pPr lvl="2"/>
            <a:r>
              <a:rPr lang="en-US" dirty="0"/>
              <a:t>22 JavaScript Files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10" y="1110343"/>
            <a:ext cx="2038350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(DNN 6.1+)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file size of each </a:t>
            </a:r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Action: minify content</a:t>
            </a:r>
            <a:endParaRPr lang="en-US" dirty="0"/>
          </a:p>
          <a:p>
            <a:r>
              <a:rPr lang="en-US" dirty="0"/>
              <a:t>Only deliver a resource that 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Action: Only load files that are requested, only request what is actually going to be used</a:t>
            </a:r>
            <a:endParaRPr lang="en-US" dirty="0"/>
          </a:p>
          <a:p>
            <a:r>
              <a:rPr lang="en-US" dirty="0" smtClean="0"/>
              <a:t>Reduce the number of resources into as few as possible</a:t>
            </a:r>
          </a:p>
          <a:p>
            <a:pPr lvl="1"/>
            <a:r>
              <a:rPr lang="en-US" dirty="0" smtClean="0"/>
              <a:t>Action: file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DNN 6.1.0 – 6.1.5</a:t>
            </a:r>
          </a:p>
          <a:p>
            <a:pPr lvl="1"/>
            <a:r>
              <a:rPr lang="en-US" dirty="0" smtClean="0"/>
              <a:t>Settings managed directly in web.config</a:t>
            </a:r>
          </a:p>
          <a:p>
            <a:r>
              <a:rPr lang="en-US" dirty="0" smtClean="0"/>
              <a:t>DNN 6.2+</a:t>
            </a:r>
          </a:p>
          <a:p>
            <a:pPr lvl="1"/>
            <a:r>
              <a:rPr lang="en-US" dirty="0" smtClean="0"/>
              <a:t>Settings managed through DNN UI</a:t>
            </a:r>
          </a:p>
          <a:p>
            <a:pPr lvl="1"/>
            <a:r>
              <a:rPr lang="en-US" dirty="0" smtClean="0"/>
              <a:t>Host defines defaults</a:t>
            </a:r>
          </a:p>
          <a:p>
            <a:pPr lvl="1"/>
            <a:r>
              <a:rPr lang="en-US" dirty="0" smtClean="0"/>
              <a:t>Each site (i.e. portal) can override defaults</a:t>
            </a:r>
          </a:p>
          <a:p>
            <a:r>
              <a:rPr lang="en-US" dirty="0" smtClean="0"/>
              <a:t>All versions</a:t>
            </a:r>
          </a:p>
          <a:p>
            <a:pPr lvl="1"/>
            <a:r>
              <a:rPr lang="en-US" dirty="0" smtClean="0"/>
              <a:t>Debug=true in web.config </a:t>
            </a:r>
            <a:r>
              <a:rPr lang="en-US" b="1" dirty="0" smtClean="0"/>
              <a:t>disables combination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5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what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Resource Manament</a:t>
            </a:r>
          </a:p>
          <a:p>
            <a:pPr lvl="1"/>
            <a:r>
              <a:rPr lang="en-US" dirty="0" smtClean="0"/>
              <a:t>DNN core library used for requesting that a file be loaded</a:t>
            </a:r>
          </a:p>
          <a:p>
            <a:pPr lvl="1"/>
            <a:r>
              <a:rPr lang="en-US" dirty="0" smtClean="0"/>
              <a:t>Request a file in code through public API</a:t>
            </a:r>
          </a:p>
          <a:p>
            <a:pPr lvl="1"/>
            <a:r>
              <a:rPr lang="en-US" dirty="0" smtClean="0"/>
              <a:t>Or indirectly through a user control</a:t>
            </a:r>
          </a:p>
        </p:txBody>
      </p:sp>
    </p:spTree>
    <p:extLst>
      <p:ext uri="{BB962C8B-B14F-4D97-AF65-F5344CB8AC3E}">
        <p14:creationId xmlns:p14="http://schemas.microsoft.com/office/powerpoint/2010/main" val="20449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Registration: API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84" y="1834683"/>
            <a:ext cx="6541520" cy="551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7650" y="2810434"/>
            <a:ext cx="6790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Parameters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Page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The current page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FilePath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string - Local file path or absolute URL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Priority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int – relative to other priorities sent in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Provider (location)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string – name of provider to use</a:t>
            </a:r>
            <a:endParaRPr lang="en-US" sz="24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720</Words>
  <Application>Microsoft Office PowerPoint</Application>
  <PresentationFormat>On-screen Show (4:3)</PresentationFormat>
  <Paragraphs>128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Optimizing for Speed: Advanced JavaScript/CSS Management in DNN</vt:lpstr>
      <vt:lpstr>Why are we here?</vt:lpstr>
      <vt:lpstr>Session Outcomes</vt:lpstr>
      <vt:lpstr>PowerPoint Presentation</vt:lpstr>
      <vt:lpstr>DNN 6.o Resources Overview</vt:lpstr>
      <vt:lpstr>Strategy (DNN 6.1+)</vt:lpstr>
      <vt:lpstr>Client Resource Management</vt:lpstr>
      <vt:lpstr>Request what is needed</vt:lpstr>
      <vt:lpstr>File Registration: API</vt:lpstr>
      <vt:lpstr>File Registration: Controls</vt:lpstr>
      <vt:lpstr>Minify and combine</vt:lpstr>
      <vt:lpstr>Render on the page</vt:lpstr>
      <vt:lpstr>Details: Versioning</vt:lpstr>
      <vt:lpstr>Details: Caching &amp; Persistence</vt:lpstr>
      <vt:lpstr>Details: Tips</vt:lpstr>
      <vt:lpstr>6.1 versus 6.2</vt:lpstr>
      <vt:lpstr>Resources</vt:lpstr>
      <vt:lpstr>Thanks to all our Generous Sponsors!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</dc:creator>
  <cp:lastModifiedBy>Ian Robinson</cp:lastModifiedBy>
  <cp:revision>27</cp:revision>
  <dcterms:created xsi:type="dcterms:W3CDTF">2012-05-20T19:45:13Z</dcterms:created>
  <dcterms:modified xsi:type="dcterms:W3CDTF">2012-06-02T21:19:48Z</dcterms:modified>
</cp:coreProperties>
</file>