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76" r:id="rId2"/>
    <p:sldId id="280" r:id="rId3"/>
    <p:sldId id="288" r:id="rId4"/>
    <p:sldId id="277" r:id="rId5"/>
    <p:sldId id="278" r:id="rId6"/>
    <p:sldId id="279" r:id="rId7"/>
    <p:sldId id="281" r:id="rId8"/>
    <p:sldId id="284" r:id="rId9"/>
    <p:sldId id="291" r:id="rId10"/>
    <p:sldId id="282" r:id="rId11"/>
    <p:sldId id="290" r:id="rId12"/>
    <p:sldId id="285" r:id="rId13"/>
    <p:sldId id="289" r:id="rId14"/>
    <p:sldId id="286" r:id="rId15"/>
    <p:sldId id="293" r:id="rId16"/>
    <p:sldId id="283" r:id="rId17"/>
    <p:sldId id="294" r:id="rId18"/>
    <p:sldId id="287" r:id="rId19"/>
    <p:sldId id="298" r:id="rId20"/>
    <p:sldId id="296" r:id="rId21"/>
    <p:sldId id="301" r:id="rId22"/>
    <p:sldId id="299" r:id="rId23"/>
    <p:sldId id="297" r:id="rId24"/>
    <p:sldId id="30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905"/>
    <a:srgbClr val="89D5FF"/>
    <a:srgbClr val="83D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howGuides="1">
      <p:cViewPr>
        <p:scale>
          <a:sx n="100" d="100"/>
          <a:sy n="100" d="100"/>
        </p:scale>
        <p:origin x="-979" y="168"/>
      </p:cViewPr>
      <p:guideLst>
        <p:guide orient="horz" pos="686"/>
        <p:guide pos="1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6BE2B-4349-481E-9A70-590A9BB15A44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07A1C-5A6A-4853-ABD2-6275537E18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07A1C-5A6A-4853-ABD2-6275537E187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1" b="19208"/>
          <a:stretch/>
        </p:blipFill>
        <p:spPr>
          <a:xfrm>
            <a:off x="0" y="331313"/>
            <a:ext cx="9144000" cy="317388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200400" y="6400800"/>
            <a:ext cx="2743200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rgbClr val="000000"/>
              </a:buClr>
              <a:buSzPct val="85000"/>
              <a:buFont typeface="Times" pitchFamily="18" charset="0"/>
              <a:buNone/>
              <a:defRPr/>
            </a:pPr>
            <a:r>
              <a:rPr lang="en-US" sz="7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Arial" pitchFamily="34" charset="0"/>
              </a:rPr>
              <a:t>DotNetNuke</a:t>
            </a:r>
            <a:r>
              <a:rPr lang="en-US" sz="7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Arial" pitchFamily="34" charset="0"/>
              </a:rPr>
              <a:t>  Corp.  </a:t>
            </a:r>
            <a:r>
              <a:rPr lang="en-US" sz="7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Arial" pitchFamily="34" charset="0"/>
              </a:rPr>
              <a:t>Confidential </a:t>
            </a:r>
            <a:r>
              <a:rPr lang="en-US" sz="7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Arial" pitchFamily="34" charset="0"/>
              </a:rPr>
              <a:t>   © 2011   </a:t>
            </a:r>
            <a:r>
              <a:rPr lang="en-US" sz="7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Arial" pitchFamily="34" charset="0"/>
              </a:rPr>
              <a:t>All rights reserved.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495800"/>
            <a:ext cx="5486400" cy="1371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331313"/>
            <a:ext cx="9144000" cy="1986184"/>
          </a:xfrm>
          <a:prstGeom prst="rect">
            <a:avLst/>
          </a:prstGeom>
          <a:gradFill>
            <a:gsLst>
              <a:gs pos="3000">
                <a:schemeClr val="bg1">
                  <a:lumMod val="0"/>
                  <a:lumOff val="100000"/>
                </a:schemeClr>
              </a:gs>
              <a:gs pos="28000">
                <a:srgbClr val="FFFFFF">
                  <a:alpha val="74000"/>
                </a:srgbClr>
              </a:gs>
              <a:gs pos="60000">
                <a:schemeClr val="bg1">
                  <a:lumMod val="0"/>
                  <a:lumOff val="10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0800000">
            <a:off x="0" y="1918257"/>
            <a:ext cx="9144000" cy="1586945"/>
          </a:xfrm>
          <a:prstGeom prst="rect">
            <a:avLst/>
          </a:prstGeom>
          <a:gradFill>
            <a:gsLst>
              <a:gs pos="0">
                <a:schemeClr val="bg1">
                  <a:lumMod val="0"/>
                  <a:lumOff val="100000"/>
                </a:schemeClr>
              </a:gs>
              <a:gs pos="35000">
                <a:srgbClr val="FFFFFF">
                  <a:alpha val="74000"/>
                </a:srgbClr>
              </a:gs>
              <a:gs pos="87000">
                <a:schemeClr val="bg1">
                  <a:lumMod val="0"/>
                  <a:lumOff val="10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nnLogo.png"/>
          <p:cNvPicPr>
            <a:picLocks noChangeAspect="1"/>
          </p:cNvPicPr>
          <p:nvPr userDrawn="1"/>
        </p:nvPicPr>
        <p:blipFill>
          <a:blip r:embed="rId3" cstate="print"/>
          <a:srcRect l="2474" t="15169" r="4746" b="12780"/>
          <a:stretch>
            <a:fillRect/>
          </a:stretch>
        </p:blipFill>
        <p:spPr>
          <a:xfrm>
            <a:off x="838200" y="1371600"/>
            <a:ext cx="3733800" cy="945896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819400"/>
            <a:ext cx="5334000" cy="1600200"/>
          </a:xfrm>
          <a:noFill/>
          <a:ln>
            <a:noFill/>
          </a:ln>
        </p:spPr>
        <p:txBody>
          <a:bodyPr/>
          <a:lstStyle>
            <a:lvl1pPr marL="0" indent="0"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57200"/>
            <a:ext cx="84582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772400" y="6400800"/>
            <a:ext cx="1143000" cy="2000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842963" lvl="1" indent="0" algn="r"/>
            <a:fld id="{92C76D99-0BEC-4551-9558-3981DB181FFF}" type="slidenum">
              <a:rPr lang="en-US" sz="700" b="1" i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pPr marL="842963" lvl="1" indent="0" algn="r"/>
              <a:t>‹#›</a:t>
            </a:fld>
            <a:endParaRPr lang="en-US" sz="7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00400" y="6400800"/>
            <a:ext cx="2743200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rgbClr val="000000"/>
              </a:buClr>
              <a:buSzPct val="85000"/>
              <a:buFont typeface="Times" pitchFamily="18" charset="0"/>
              <a:buNone/>
              <a:defRPr/>
            </a:pPr>
            <a:r>
              <a:rPr lang="en-US" sz="7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Arial" pitchFamily="34" charset="0"/>
              </a:rPr>
              <a:t>DotNetNuke</a:t>
            </a:r>
            <a:r>
              <a:rPr lang="en-US" sz="7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Arial" pitchFamily="34" charset="0"/>
              </a:rPr>
              <a:t>  Corp.  </a:t>
            </a:r>
            <a:r>
              <a:rPr lang="en-US" sz="7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Arial" pitchFamily="34" charset="0"/>
              </a:rPr>
              <a:t>Confidential </a:t>
            </a:r>
            <a:r>
              <a:rPr lang="en-US" sz="7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Arial" pitchFamily="34" charset="0"/>
              </a:rPr>
              <a:t>   © 2011   </a:t>
            </a:r>
            <a:r>
              <a:rPr lang="en-US" sz="7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Arial" pitchFamily="34" charset="0"/>
              </a:rPr>
              <a:t>All rights reserved. </a:t>
            </a:r>
          </a:p>
        </p:txBody>
      </p:sp>
      <p:pic>
        <p:nvPicPr>
          <p:cNvPr id="11" name="Picture 10" descr="dnnLogo.png"/>
          <p:cNvPicPr>
            <a:picLocks noChangeAspect="1"/>
          </p:cNvPicPr>
          <p:nvPr userDrawn="1"/>
        </p:nvPicPr>
        <p:blipFill>
          <a:blip r:embed="rId2" cstate="print"/>
          <a:srcRect l="2892" t="8866" r="4554" b="11338"/>
          <a:stretch>
            <a:fillRect/>
          </a:stretch>
        </p:blipFill>
        <p:spPr>
          <a:xfrm>
            <a:off x="226999" y="6217729"/>
            <a:ext cx="1828800" cy="51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>
            <a:off x="0" y="6172200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1000">
                <a:schemeClr val="bg1">
                  <a:lumMod val="75000"/>
                </a:schemeClr>
              </a:gs>
              <a:gs pos="100000">
                <a:schemeClr val="bg1"/>
              </a:gs>
              <a:gs pos="56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57199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72400" y="6400800"/>
            <a:ext cx="1143000" cy="2000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842963" lvl="1" indent="0" algn="r"/>
            <a:fld id="{92C76D99-0BEC-4551-9558-3981DB181FFF}" type="slidenum">
              <a:rPr lang="en-US" sz="700" b="1" i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pPr marL="842963" lvl="1" indent="0" algn="r"/>
              <a:t>‹#›</a:t>
            </a:fld>
            <a:endParaRPr lang="en-US" sz="7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0400" y="6400800"/>
            <a:ext cx="2743200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rgbClr val="000000"/>
              </a:buClr>
              <a:buSzPct val="85000"/>
              <a:buFont typeface="Times" pitchFamily="18" charset="0"/>
              <a:buNone/>
              <a:defRPr/>
            </a:pPr>
            <a:r>
              <a:rPr lang="en-US" sz="7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Arial" pitchFamily="34" charset="0"/>
              </a:rPr>
              <a:t>DotNetNuke</a:t>
            </a:r>
            <a:r>
              <a:rPr lang="en-US" sz="7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Arial" pitchFamily="34" charset="0"/>
              </a:rPr>
              <a:t>  Corp.  </a:t>
            </a:r>
            <a:r>
              <a:rPr lang="en-US" sz="7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Arial" pitchFamily="34" charset="0"/>
              </a:rPr>
              <a:t>Confidential </a:t>
            </a:r>
            <a:r>
              <a:rPr lang="en-US" sz="7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Arial" pitchFamily="34" charset="0"/>
              </a:rPr>
              <a:t>   © 2011   </a:t>
            </a:r>
            <a:r>
              <a:rPr lang="en-US" sz="7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Arial" pitchFamily="34" charset="0"/>
              </a:rPr>
              <a:t>All rights reserved. </a:t>
            </a:r>
          </a:p>
        </p:txBody>
      </p:sp>
      <p:pic>
        <p:nvPicPr>
          <p:cNvPr id="9" name="Picture 8" descr="dnnLogo.png"/>
          <p:cNvPicPr>
            <a:picLocks noChangeAspect="1"/>
          </p:cNvPicPr>
          <p:nvPr/>
        </p:nvPicPr>
        <p:blipFill>
          <a:blip r:embed="rId4" cstate="print"/>
          <a:srcRect l="2892" t="8866" r="4554" b="11338"/>
          <a:stretch>
            <a:fillRect/>
          </a:stretch>
        </p:blipFill>
        <p:spPr>
          <a:xfrm>
            <a:off x="226999" y="6217729"/>
            <a:ext cx="1828800" cy="514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ts val="2800"/>
        </a:lnSpc>
        <a:spcBef>
          <a:spcPct val="0"/>
        </a:spcBef>
        <a:buNone/>
        <a:defRPr sz="3200" kern="1200" cap="small" normalizeH="0" baseline="0">
          <a:solidFill>
            <a:schemeClr val="tx2"/>
          </a:solidFill>
          <a:latin typeface="Calibri" pitchFamily="34" charset="0"/>
          <a:ea typeface="+mj-ea"/>
          <a:cs typeface="Arial" pitchFamily="34" charset="0"/>
        </a:defRPr>
      </a:lvl1pPr>
    </p:titleStyle>
    <p:bodyStyle>
      <a:lvl1pPr marL="223838" indent="-223838" algn="l" defTabSz="914400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684213" indent="-227013" algn="l" defTabSz="914400" rtl="0" eaLnBrk="1" latinLnBrk="0" hangingPunct="1">
        <a:spcBef>
          <a:spcPct val="20000"/>
        </a:spcBef>
        <a:buClr>
          <a:srgbClr val="C00000"/>
        </a:buClr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2pPr>
      <a:lvl3pPr marL="1033463" indent="-169863" algn="l" defTabSz="914400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3pPr>
      <a:lvl4pPr marL="1490663" indent="-169863" algn="l" defTabSz="914400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4pPr>
      <a:lvl5pPr marL="1828800" indent="-169863" algn="l" defTabSz="914400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Optimizing for Speed: Advanced JS/CSS Management in DNN 6.1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Robinson</a:t>
            </a:r>
          </a:p>
          <a:p>
            <a:r>
              <a:rPr lang="en-US" dirty="0" smtClean="0"/>
              <a:t>10</a:t>
            </a:r>
            <a:r>
              <a:rPr lang="en-US" dirty="0" smtClean="0"/>
              <a:t>/24/2011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52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Resource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Loader </a:t>
            </a:r>
            <a:r>
              <a:rPr lang="en-US" dirty="0" smtClean="0"/>
              <a:t>on page</a:t>
            </a:r>
            <a:endParaRPr lang="en-US" dirty="0" smtClean="0"/>
          </a:p>
          <a:p>
            <a:r>
              <a:rPr lang="en-US" dirty="0" smtClean="0"/>
              <a:t>Register in code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register </a:t>
            </a:r>
            <a:r>
              <a:rPr lang="en-US" dirty="0" smtClean="0"/>
              <a:t>in markup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07" y="2286000"/>
            <a:ext cx="7038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07" y="3505200"/>
            <a:ext cx="789036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Registration w/ DNN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Wrapped script loader control in Default.aspx</a:t>
            </a:r>
            <a:endParaRPr lang="en-US" dirty="0" smtClean="0"/>
          </a:p>
          <a:p>
            <a:r>
              <a:rPr lang="en-US" dirty="0" smtClean="0"/>
              <a:t>Register in </a:t>
            </a:r>
            <a:r>
              <a:rPr lang="en-US" dirty="0" smtClean="0"/>
              <a:t>code using DNN API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register </a:t>
            </a:r>
            <a:r>
              <a:rPr lang="en-US" dirty="0" smtClean="0"/>
              <a:t>in </a:t>
            </a:r>
            <a:r>
              <a:rPr lang="en-US" dirty="0" smtClean="0"/>
              <a:t>markup using wrapped controls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09800"/>
            <a:ext cx="8915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282941"/>
            <a:ext cx="8884920" cy="36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749291"/>
            <a:ext cx="8877300" cy="36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0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DNN </a:t>
            </a:r>
            <a:r>
              <a:rPr lang="en-US" dirty="0" smtClean="0"/>
              <a:t>6.1 </a:t>
            </a:r>
            <a:r>
              <a:rPr lang="en-US" dirty="0" smtClean="0"/>
              <a:t>w/ Client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page, clean install</a:t>
            </a:r>
          </a:p>
          <a:p>
            <a:pPr lvl="1"/>
            <a:r>
              <a:rPr lang="en-US" b="1" dirty="0" smtClean="0"/>
              <a:t>Unauthenticated</a:t>
            </a:r>
          </a:p>
          <a:p>
            <a:pPr lvl="2"/>
            <a:r>
              <a:rPr lang="en-US" dirty="0"/>
              <a:t>Debug</a:t>
            </a:r>
          </a:p>
          <a:p>
            <a:pPr lvl="3"/>
            <a:r>
              <a:rPr lang="en-US" dirty="0"/>
              <a:t>8 CSS Files</a:t>
            </a:r>
          </a:p>
          <a:p>
            <a:pPr lvl="3"/>
            <a:r>
              <a:rPr lang="en-US" dirty="0"/>
              <a:t>14 JS Files</a:t>
            </a:r>
          </a:p>
          <a:p>
            <a:pPr lvl="3"/>
            <a:r>
              <a:rPr lang="en-US" b="1" dirty="0"/>
              <a:t>22 Total</a:t>
            </a:r>
          </a:p>
          <a:p>
            <a:pPr lvl="2"/>
            <a:r>
              <a:rPr lang="en-US" dirty="0" smtClean="0"/>
              <a:t>Release</a:t>
            </a:r>
            <a:endParaRPr lang="en-US" dirty="0" smtClean="0"/>
          </a:p>
          <a:p>
            <a:pPr lvl="3"/>
            <a:r>
              <a:rPr lang="en-US" dirty="0" smtClean="0"/>
              <a:t>1 </a:t>
            </a:r>
            <a:r>
              <a:rPr lang="en-US" dirty="0" smtClean="0"/>
              <a:t>CSS Files</a:t>
            </a:r>
          </a:p>
          <a:p>
            <a:pPr lvl="3"/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 smtClean="0"/>
              <a:t>JS </a:t>
            </a:r>
            <a:r>
              <a:rPr lang="en-US" dirty="0" smtClean="0"/>
              <a:t>Files</a:t>
            </a:r>
          </a:p>
          <a:p>
            <a:pPr lvl="3"/>
            <a:r>
              <a:rPr lang="en-US" b="1" dirty="0" smtClean="0"/>
              <a:t>8 Total</a:t>
            </a:r>
          </a:p>
          <a:p>
            <a:r>
              <a:rPr lang="en-US" b="1" dirty="0" smtClean="0"/>
              <a:t>14 Fewer Requests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1026" name="Picture 2" descr="C:\Users\ian.robinson.DNNCORP\Dropbox\Speaking Topics\St. Louis DotNetNuke User Group\Client Resource Management\dnn6-1-unauth-rele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00200"/>
            <a:ext cx="2005012" cy="13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9800" y="1219200"/>
            <a:ext cx="151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debug=“false”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120753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debug=“true”</a:t>
            </a:r>
            <a:endParaRPr lang="en-US" dirty="0"/>
          </a:p>
        </p:txBody>
      </p:sp>
      <p:pic>
        <p:nvPicPr>
          <p:cNvPr id="1027" name="Picture 3" descr="C:\Users\ian.robinson.DNNCORP\Dropbox\Speaking Topics\St. Louis DotNetNuke User Group\Client Resource Management\dnn6-1-unauth-debu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88532"/>
            <a:ext cx="1638300" cy="33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2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DNN </a:t>
            </a:r>
            <a:r>
              <a:rPr lang="en-US" dirty="0" smtClean="0"/>
              <a:t>6.1 </a:t>
            </a:r>
            <a:r>
              <a:rPr lang="en-US" dirty="0" smtClean="0"/>
              <a:t>w/ Client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page, clean install</a:t>
            </a:r>
          </a:p>
          <a:p>
            <a:pPr lvl="1"/>
            <a:r>
              <a:rPr lang="en-US" b="1" dirty="0" smtClean="0"/>
              <a:t>Logged in as Host</a:t>
            </a:r>
            <a:endParaRPr lang="en-US" b="1" dirty="0" smtClean="0"/>
          </a:p>
          <a:p>
            <a:pPr lvl="2"/>
            <a:r>
              <a:rPr lang="en-US" dirty="0"/>
              <a:t>Debug</a:t>
            </a:r>
          </a:p>
          <a:p>
            <a:pPr lvl="3"/>
            <a:r>
              <a:rPr lang="en-US" dirty="0"/>
              <a:t>9 CSS Files</a:t>
            </a:r>
          </a:p>
          <a:p>
            <a:pPr lvl="3"/>
            <a:r>
              <a:rPr lang="en-US" dirty="0"/>
              <a:t>20 JS Files</a:t>
            </a:r>
          </a:p>
          <a:p>
            <a:pPr lvl="3"/>
            <a:r>
              <a:rPr lang="en-US" b="1" dirty="0"/>
              <a:t>29 Total</a:t>
            </a:r>
          </a:p>
          <a:p>
            <a:pPr lvl="2"/>
            <a:r>
              <a:rPr lang="en-US" dirty="0" smtClean="0"/>
              <a:t>Release</a:t>
            </a:r>
            <a:endParaRPr lang="en-US" dirty="0"/>
          </a:p>
          <a:p>
            <a:pPr lvl="3"/>
            <a:r>
              <a:rPr lang="en-US" dirty="0" smtClean="0"/>
              <a:t>2 </a:t>
            </a:r>
            <a:r>
              <a:rPr lang="en-US" dirty="0"/>
              <a:t>CSS Files</a:t>
            </a:r>
          </a:p>
          <a:p>
            <a:pPr lvl="3"/>
            <a:r>
              <a:rPr lang="en-US" dirty="0"/>
              <a:t>7 JS Files</a:t>
            </a:r>
          </a:p>
          <a:p>
            <a:pPr lvl="3"/>
            <a:r>
              <a:rPr lang="en-US" b="1" dirty="0" smtClean="0"/>
              <a:t>9 Total</a:t>
            </a:r>
          </a:p>
          <a:p>
            <a:r>
              <a:rPr lang="en-US" b="1" dirty="0" smtClean="0"/>
              <a:t>20 Fewer Requests</a:t>
            </a:r>
            <a:endParaRPr lang="en-US" b="1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21175" y="1187726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debug=“true”</a:t>
            </a:r>
            <a:endParaRPr lang="en-US" dirty="0"/>
          </a:p>
        </p:txBody>
      </p:sp>
      <p:pic>
        <p:nvPicPr>
          <p:cNvPr id="2051" name="Picture 3" descr="C:\Users\ian.robinson.DNNCORP\Dropbox\Speaking Topics\St. Louis DotNetNuke User Group\Client Resource Management\dnn6-1-host-deb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7766"/>
            <a:ext cx="1676400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72200" y="1186732"/>
            <a:ext cx="151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debug=“false”</a:t>
            </a:r>
            <a:endParaRPr lang="en-US" dirty="0"/>
          </a:p>
        </p:txBody>
      </p:sp>
      <p:pic>
        <p:nvPicPr>
          <p:cNvPr id="11" name="Picture 2" descr="C:\Users\ian.robinson.DNNCORP\Dropbox\Speaking Topics\St. Louis DotNetNuke User Group\Client Resource Management\dnn6-1-host-rele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07766"/>
            <a:ext cx="206533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Into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DNN Core Strength: custom &amp; third party components</a:t>
            </a:r>
          </a:p>
          <a:p>
            <a:r>
              <a:rPr lang="en-US" dirty="0" smtClean="0"/>
              <a:t>But, usage means resource requests often grow</a:t>
            </a:r>
          </a:p>
          <a:p>
            <a:r>
              <a:rPr lang="en-US" dirty="0" smtClean="0"/>
              <a:t>Consider these (unauthenticated. As of 8/16/2011)</a:t>
            </a:r>
          </a:p>
          <a:p>
            <a:pPr lvl="1"/>
            <a:r>
              <a:rPr lang="en-US" dirty="0" smtClean="0"/>
              <a:t>R2integrated.com: 30+ JS files and 5 CSS files</a:t>
            </a:r>
          </a:p>
          <a:p>
            <a:pPr lvl="1"/>
            <a:r>
              <a:rPr lang="en-US" dirty="0" smtClean="0"/>
              <a:t>DataSprings.com: 18 JS files and 11 CSS files</a:t>
            </a:r>
          </a:p>
          <a:p>
            <a:pPr lvl="1"/>
            <a:r>
              <a:rPr lang="en-US" dirty="0" smtClean="0"/>
              <a:t>DotNetNuke.com: 16 JS files and 12 CSS files</a:t>
            </a:r>
          </a:p>
          <a:p>
            <a:pPr lvl="1"/>
            <a:r>
              <a:rPr lang="en-US" dirty="0" smtClean="0"/>
              <a:t>EngageSoftware.com: 23 JS files and 9 CSS files</a:t>
            </a:r>
          </a:p>
          <a:p>
            <a:pPr lvl="1"/>
            <a:r>
              <a:rPr lang="en-US" dirty="0" smtClean="0"/>
              <a:t>Mybrantford.ca: 17 JS files and 9 CSS files</a:t>
            </a:r>
          </a:p>
          <a:p>
            <a:pPr lvl="1"/>
            <a:r>
              <a:rPr lang="en-US" dirty="0" smtClean="0"/>
              <a:t>Dreamslider.net: 16 </a:t>
            </a:r>
            <a:r>
              <a:rPr lang="en-US" dirty="0"/>
              <a:t>JS files and 9 CSS files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A New Development Approach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1317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 </a:t>
            </a:r>
            <a:r>
              <a:rPr lang="en-US" dirty="0" smtClean="0"/>
              <a:t>New Development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Freed </a:t>
            </a:r>
            <a:r>
              <a:rPr lang="en-US" dirty="0" smtClean="0"/>
              <a:t>up to structure as necessary</a:t>
            </a:r>
          </a:p>
          <a:p>
            <a:pPr lvl="1"/>
            <a:r>
              <a:rPr lang="en-US" dirty="0" smtClean="0"/>
              <a:t>No longer shove all styles into one module.css file</a:t>
            </a:r>
          </a:p>
          <a:p>
            <a:pPr lvl="1"/>
            <a:r>
              <a:rPr lang="en-US" dirty="0" smtClean="0"/>
              <a:t>Can break it out into separate files and request as needed</a:t>
            </a:r>
          </a:p>
          <a:p>
            <a:pPr lvl="2"/>
            <a:r>
              <a:rPr lang="en-US" dirty="0" err="1" smtClean="0"/>
              <a:t>CssInclude</a:t>
            </a:r>
            <a:r>
              <a:rPr lang="en-US" dirty="0" smtClean="0"/>
              <a:t>(‘base.css’)</a:t>
            </a:r>
          </a:p>
          <a:p>
            <a:pPr lvl="2"/>
            <a:r>
              <a:rPr lang="en-US" dirty="0" err="1"/>
              <a:t>CssInclude</a:t>
            </a:r>
            <a:r>
              <a:rPr lang="en-US" dirty="0" smtClean="0"/>
              <a:t>(‘ui-widgets.css’)</a:t>
            </a:r>
          </a:p>
          <a:p>
            <a:pPr lvl="2"/>
            <a:r>
              <a:rPr lang="en-US" dirty="0" err="1"/>
              <a:t>CssInclude</a:t>
            </a:r>
            <a:r>
              <a:rPr lang="en-US" dirty="0" smtClean="0"/>
              <a:t>(‘gallery.css’)</a:t>
            </a:r>
            <a:endParaRPr lang="en-US" dirty="0"/>
          </a:p>
          <a:p>
            <a:pPr lvl="1"/>
            <a:r>
              <a:rPr lang="en-US" dirty="0" smtClean="0"/>
              <a:t>Same with JS files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6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Implementation</a:t>
            </a:r>
          </a:p>
          <a:p>
            <a:pPr marL="0" indent="0">
              <a:buNone/>
            </a:pPr>
            <a:r>
              <a:rPr lang="en-US" sz="6000" dirty="0" smtClean="0"/>
              <a:t>Details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1317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Assembly</a:t>
            </a:r>
          </a:p>
          <a:p>
            <a:r>
              <a:rPr lang="en-US" dirty="0" smtClean="0"/>
              <a:t>Additional </a:t>
            </a:r>
            <a:r>
              <a:rPr lang="en-US" dirty="0" err="1" smtClean="0"/>
              <a:t>web.config</a:t>
            </a:r>
            <a:r>
              <a:rPr lang="en-US" dirty="0" smtClean="0"/>
              <a:t> section</a:t>
            </a:r>
          </a:p>
          <a:p>
            <a:r>
              <a:rPr lang="en-US" dirty="0" smtClean="0"/>
              <a:t>Composite files stored in </a:t>
            </a:r>
            <a:r>
              <a:rPr lang="en-US" dirty="0" err="1" smtClean="0"/>
              <a:t>App_Data</a:t>
            </a:r>
            <a:r>
              <a:rPr lang="en-US" dirty="0" smtClean="0"/>
              <a:t>/</a:t>
            </a:r>
            <a:r>
              <a:rPr lang="en-US" dirty="0" err="1" smtClean="0"/>
              <a:t>ClientDependency</a:t>
            </a:r>
            <a:endParaRPr lang="en-US" dirty="0" smtClean="0"/>
          </a:p>
          <a:p>
            <a:r>
              <a:rPr lang="en-US" dirty="0" smtClean="0"/>
              <a:t>DNN wrapper API methods</a:t>
            </a:r>
          </a:p>
          <a:p>
            <a:pPr lvl="1"/>
            <a:r>
              <a:rPr lang="en-US" dirty="0" err="1" smtClean="0"/>
              <a:t>RegisterStyleSheet</a:t>
            </a:r>
            <a:r>
              <a:rPr lang="en-US" dirty="0" smtClean="0"/>
              <a:t> already exists</a:t>
            </a:r>
          </a:p>
          <a:p>
            <a:pPr lvl="1"/>
            <a:r>
              <a:rPr lang="en-US" dirty="0" err="1" smtClean="0"/>
              <a:t>RegisterScript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Wrapper control for user in skins and other controls</a:t>
            </a:r>
          </a:p>
          <a:p>
            <a:r>
              <a:rPr lang="en-US" dirty="0" err="1" smtClean="0"/>
              <a:t>WebUtility</a:t>
            </a:r>
            <a:r>
              <a:rPr lang="en-US" dirty="0" smtClean="0"/>
              <a:t> and </a:t>
            </a:r>
            <a:r>
              <a:rPr lang="en-US" dirty="0" err="1" smtClean="0"/>
              <a:t>WebControls</a:t>
            </a:r>
            <a:r>
              <a:rPr lang="en-US" dirty="0" smtClean="0"/>
              <a:t> assemblies need updating</a:t>
            </a:r>
          </a:p>
          <a:p>
            <a:r>
              <a:rPr lang="en-US" dirty="0" smtClean="0"/>
              <a:t>CDN integration</a:t>
            </a:r>
          </a:p>
          <a:p>
            <a:r>
              <a:rPr lang="en-US" dirty="0" smtClean="0"/>
              <a:t>Load ordering scheme for both JS &amp;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DotNetNuke.Web.Client</a:t>
            </a:r>
            <a:r>
              <a:rPr lang="en-US" dirty="0" smtClean="0"/>
              <a:t> Assembly</a:t>
            </a:r>
          </a:p>
          <a:p>
            <a:pPr lvl="1"/>
            <a:r>
              <a:rPr lang="en-US" dirty="0" err="1" smtClean="0"/>
              <a:t>RegisterStyleSheet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err="1" smtClean="0"/>
              <a:t>RegisterScript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err="1" smtClean="0"/>
              <a:t>DnnCssInclude</a:t>
            </a:r>
            <a:endParaRPr lang="en-US" dirty="0" smtClean="0"/>
          </a:p>
          <a:p>
            <a:pPr lvl="1"/>
            <a:r>
              <a:rPr lang="en-US" dirty="0" err="1" smtClean="0"/>
              <a:t>DnnJsInclude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648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We’re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 </a:t>
            </a:r>
            <a:r>
              <a:rPr lang="en-US" dirty="0" smtClean="0"/>
              <a:t>a feature </a:t>
            </a:r>
            <a:r>
              <a:rPr lang="en-US" i="1" dirty="0" smtClean="0"/>
              <a:t>(an important one)</a:t>
            </a:r>
            <a:endParaRPr lang="en-US" i="1" dirty="0" smtClean="0"/>
          </a:p>
          <a:p>
            <a:r>
              <a:rPr lang="en-US" dirty="0" smtClean="0"/>
              <a:t>Fast sites lead to satisfied users</a:t>
            </a:r>
          </a:p>
          <a:p>
            <a:r>
              <a:rPr lang="en-US" dirty="0" smtClean="0"/>
              <a:t>DotNetNuke </a:t>
            </a:r>
            <a:r>
              <a:rPr lang="en-US" dirty="0" smtClean="0"/>
              <a:t>is largely </a:t>
            </a:r>
            <a:r>
              <a:rPr lang="en-US" dirty="0" smtClean="0"/>
              <a:t>optimized on the server side, </a:t>
            </a:r>
            <a:r>
              <a:rPr lang="en-US" dirty="0" smtClean="0"/>
              <a:t>was not </a:t>
            </a:r>
            <a:r>
              <a:rPr lang="en-US" dirty="0" smtClean="0"/>
              <a:t>so much on the client side</a:t>
            </a:r>
          </a:p>
        </p:txBody>
      </p:sp>
    </p:spTree>
    <p:extLst>
      <p:ext uri="{BB962C8B-B14F-4D97-AF65-F5344CB8AC3E}">
        <p14:creationId xmlns:p14="http://schemas.microsoft.com/office/powerpoint/2010/main" val="3784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Duplicates removed based on path/filename</a:t>
            </a:r>
          </a:p>
          <a:p>
            <a:r>
              <a:rPr lang="en-US" dirty="0" smtClean="0"/>
              <a:t>Combined into one file</a:t>
            </a:r>
          </a:p>
          <a:p>
            <a:r>
              <a:rPr lang="en-US" dirty="0" smtClean="0"/>
              <a:t>Absolute external URLS (JS &amp; CSS) such as CDN requests are requested separately</a:t>
            </a:r>
          </a:p>
          <a:p>
            <a:r>
              <a:rPr lang="en-US" dirty="0" smtClean="0"/>
              <a:t>An xml file map is kept on the server</a:t>
            </a:r>
          </a:p>
          <a:p>
            <a:r>
              <a:rPr lang="en-US" dirty="0" smtClean="0"/>
              <a:t>The dynamic URL is a hash of those file path/names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in the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 model</a:t>
            </a:r>
          </a:p>
          <a:p>
            <a:r>
              <a:rPr lang="en-US" dirty="0" smtClean="0"/>
              <a:t>Provider dictates where it is rendered</a:t>
            </a:r>
          </a:p>
          <a:p>
            <a:r>
              <a:rPr lang="en-US" dirty="0" smtClean="0"/>
              <a:t>Out of the box:</a:t>
            </a:r>
          </a:p>
          <a:p>
            <a:pPr lvl="1"/>
            <a:r>
              <a:rPr lang="en-US" dirty="0" err="1" smtClean="0"/>
              <a:t>LoaderControlProvider</a:t>
            </a:r>
            <a:endParaRPr lang="en-US" dirty="0" smtClean="0"/>
          </a:p>
          <a:p>
            <a:pPr lvl="1"/>
            <a:r>
              <a:rPr lang="en-US" dirty="0" err="1" smtClean="0"/>
              <a:t>PageHeaderProvider</a:t>
            </a:r>
            <a:endParaRPr lang="en-US" dirty="0" smtClean="0"/>
          </a:p>
          <a:p>
            <a:pPr lvl="1"/>
            <a:r>
              <a:rPr lang="en-US" dirty="0" err="1" smtClean="0"/>
              <a:t>LazyLoadProvider</a:t>
            </a:r>
            <a:endParaRPr lang="en-US" dirty="0" smtClean="0"/>
          </a:p>
          <a:p>
            <a:r>
              <a:rPr lang="en-US" dirty="0" smtClean="0"/>
              <a:t>DNN Provides:</a:t>
            </a:r>
          </a:p>
          <a:p>
            <a:pPr lvl="1"/>
            <a:r>
              <a:rPr lang="en-US" dirty="0" err="1" smtClean="0"/>
              <a:t>DnnBodyRenderProvider</a:t>
            </a:r>
            <a:endParaRPr lang="en-US" dirty="0" smtClean="0"/>
          </a:p>
          <a:p>
            <a:pPr lvl="1"/>
            <a:r>
              <a:rPr lang="en-US" dirty="0" err="1" smtClean="0"/>
              <a:t>DnnFormBottomRenderProvider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35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based relative priority</a:t>
            </a:r>
          </a:p>
          <a:p>
            <a:r>
              <a:rPr lang="en-US" dirty="0" smtClean="0"/>
              <a:t>DotNetNuke core file order enumeration (spaced by 5)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386013"/>
            <a:ext cx="71913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1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and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Output Caching</a:t>
            </a:r>
          </a:p>
          <a:p>
            <a:pPr lvl="1"/>
            <a:r>
              <a:rPr lang="en-US" dirty="0" smtClean="0"/>
              <a:t>MSDN: “</a:t>
            </a:r>
            <a:r>
              <a:rPr lang="en-US" i="1" dirty="0" smtClean="0"/>
              <a:t>On </a:t>
            </a:r>
            <a:r>
              <a:rPr lang="en-US" i="1" dirty="0"/>
              <a:t>subsequent requests, the page or user control code is not executed; the cached output is used to satisfy the request.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Stored on disk for persistence across application restarts</a:t>
            </a:r>
          </a:p>
          <a:p>
            <a:pPr lvl="1"/>
            <a:r>
              <a:rPr lang="en-US" dirty="0" smtClean="0"/>
              <a:t>Pulled from disk (not rebuilt) and put in cache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30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based version number</a:t>
            </a:r>
          </a:p>
          <a:p>
            <a:r>
              <a:rPr lang="en-US" dirty="0" smtClean="0"/>
              <a:t>Stored in web.config</a:t>
            </a:r>
          </a:p>
          <a:p>
            <a:r>
              <a:rPr lang="en-US" dirty="0" smtClean="0"/>
              <a:t>Forces a fresh rebuild of the files</a:t>
            </a:r>
          </a:p>
          <a:p>
            <a:r>
              <a:rPr lang="en-US" dirty="0" smtClean="0"/>
              <a:t>A variety of ways to increment</a:t>
            </a:r>
          </a:p>
          <a:p>
            <a:pPr lvl="1"/>
            <a:r>
              <a:rPr lang="en-US" dirty="0" smtClean="0"/>
              <a:t>Install an extension</a:t>
            </a:r>
          </a:p>
          <a:p>
            <a:pPr lvl="1"/>
            <a:r>
              <a:rPr lang="en-US" dirty="0" smtClean="0"/>
              <a:t>Clear the cache</a:t>
            </a:r>
          </a:p>
          <a:p>
            <a:pPr lvl="1"/>
            <a:r>
              <a:rPr lang="en-US" dirty="0" smtClean="0"/>
              <a:t>Save Portal.css</a:t>
            </a:r>
          </a:p>
          <a:p>
            <a:pPr lvl="1"/>
            <a:r>
              <a:rPr lang="en-US" dirty="0" smtClean="0"/>
              <a:t>Perform an upgrade</a:t>
            </a:r>
          </a:p>
        </p:txBody>
      </p:sp>
    </p:spTree>
    <p:extLst>
      <p:ext uri="{BB962C8B-B14F-4D97-AF65-F5344CB8AC3E}">
        <p14:creationId xmlns:p14="http://schemas.microsoft.com/office/powerpoint/2010/main" val="105599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understand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client resource management “problem domain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What the </a:t>
            </a:r>
            <a:r>
              <a:rPr lang="en-US" dirty="0" err="1" smtClean="0"/>
              <a:t>ClientDependency</a:t>
            </a:r>
            <a:r>
              <a:rPr lang="en-US" dirty="0" smtClean="0"/>
              <a:t> Framework is and how to use it</a:t>
            </a:r>
          </a:p>
          <a:p>
            <a:pPr lvl="1"/>
            <a:r>
              <a:rPr lang="en-US" dirty="0" smtClean="0"/>
              <a:t>The details of the solution in DNN 6.1</a:t>
            </a:r>
          </a:p>
          <a:p>
            <a:pPr lvl="1"/>
            <a:r>
              <a:rPr lang="en-US" dirty="0" smtClean="0"/>
              <a:t>The development strategies the new API enables</a:t>
            </a:r>
          </a:p>
        </p:txBody>
      </p:sp>
    </p:spTree>
    <p:extLst>
      <p:ext uri="{BB962C8B-B14F-4D97-AF65-F5344CB8AC3E}">
        <p14:creationId xmlns:p14="http://schemas.microsoft.com/office/powerpoint/2010/main" val="38544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80%</a:t>
            </a:r>
            <a:r>
              <a:rPr lang="en-US" i="1" dirty="0"/>
              <a:t> of the end-user response time is </a:t>
            </a:r>
            <a:r>
              <a:rPr lang="en-US" b="1" i="1" dirty="0"/>
              <a:t>spent on the front-end</a:t>
            </a:r>
            <a:r>
              <a:rPr lang="en-US" i="1" dirty="0"/>
              <a:t>. Most of this time is tied up in </a:t>
            </a:r>
            <a:r>
              <a:rPr lang="en-US" b="1" i="1" dirty="0"/>
              <a:t>downloading all the components</a:t>
            </a:r>
            <a:r>
              <a:rPr lang="en-US" i="1" dirty="0"/>
              <a:t> in the page: images, </a:t>
            </a:r>
            <a:r>
              <a:rPr lang="en-US" b="1" i="1" dirty="0" err="1"/>
              <a:t>stylesheets</a:t>
            </a:r>
            <a:r>
              <a:rPr lang="en-US" b="1" i="1" dirty="0"/>
              <a:t>, scripts</a:t>
            </a:r>
            <a:r>
              <a:rPr lang="en-US" i="1" dirty="0"/>
              <a:t>, Flash, etc. </a:t>
            </a:r>
            <a:r>
              <a:rPr lang="en-US" b="1" i="1" dirty="0" smtClean="0"/>
              <a:t>Reducing the number of components</a:t>
            </a:r>
            <a:r>
              <a:rPr lang="en-US" i="1" dirty="0" smtClean="0"/>
              <a:t> </a:t>
            </a:r>
            <a:r>
              <a:rPr lang="en-US" i="1" dirty="0"/>
              <a:t>in turn reduces the number of HTTP requests required to render the page. </a:t>
            </a:r>
            <a:r>
              <a:rPr lang="en-US" b="1" i="1" dirty="0"/>
              <a:t>This is the key to faster pages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			</a:t>
            </a:r>
            <a:r>
              <a:rPr lang="en-US" sz="2000" b="1" i="1" dirty="0" smtClean="0"/>
              <a:t>-Yahoo! Exceptional Performance </a:t>
            </a:r>
            <a:r>
              <a:rPr lang="en-US" sz="2000" b="1" i="1" dirty="0" smtClean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557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DotNetNuke 6 – Resources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install, home page</a:t>
            </a:r>
          </a:p>
          <a:p>
            <a:pPr lvl="1"/>
            <a:r>
              <a:rPr lang="en-US" dirty="0" smtClean="0"/>
              <a:t>unauthenticated</a:t>
            </a:r>
          </a:p>
          <a:p>
            <a:pPr lvl="2"/>
            <a:r>
              <a:rPr lang="en-US" dirty="0" smtClean="0"/>
              <a:t>6 CSS Files</a:t>
            </a:r>
          </a:p>
          <a:p>
            <a:pPr lvl="2"/>
            <a:r>
              <a:rPr lang="en-US" dirty="0" smtClean="0"/>
              <a:t>13 JavaScript Files</a:t>
            </a:r>
          </a:p>
          <a:p>
            <a:pPr lvl="1"/>
            <a:r>
              <a:rPr lang="en-US" dirty="0" smtClean="0"/>
              <a:t>Logged in as host</a:t>
            </a:r>
          </a:p>
          <a:p>
            <a:pPr lvl="2"/>
            <a:r>
              <a:rPr lang="en-US" dirty="0" smtClean="0"/>
              <a:t>8 CSS Files</a:t>
            </a:r>
          </a:p>
          <a:p>
            <a:pPr lvl="2"/>
            <a:r>
              <a:rPr lang="en-US" dirty="0" smtClean="0"/>
              <a:t>22 JavaScript Files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400"/>
            <a:ext cx="2038350" cy="547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the </a:t>
            </a:r>
            <a:r>
              <a:rPr lang="en-US" dirty="0"/>
              <a:t>file size of each resource</a:t>
            </a:r>
          </a:p>
          <a:p>
            <a:r>
              <a:rPr lang="en-US" dirty="0" smtClean="0"/>
              <a:t>Only </a:t>
            </a:r>
            <a:r>
              <a:rPr lang="en-US" dirty="0"/>
              <a:t>deliver </a:t>
            </a:r>
            <a:r>
              <a:rPr lang="en-US" dirty="0" smtClean="0"/>
              <a:t>a resource that is needed</a:t>
            </a:r>
            <a:endParaRPr lang="en-US" dirty="0"/>
          </a:p>
          <a:p>
            <a:r>
              <a:rPr lang="en-US" dirty="0" smtClean="0"/>
              <a:t>Combine resources into as few as possible</a:t>
            </a:r>
          </a:p>
        </p:txBody>
      </p:sp>
    </p:spTree>
    <p:extLst>
      <p:ext uri="{BB962C8B-B14F-4D97-AF65-F5344CB8AC3E}">
        <p14:creationId xmlns:p14="http://schemas.microsoft.com/office/powerpoint/2010/main" val="41304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Resource Management: Key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Registration API</a:t>
            </a:r>
          </a:p>
          <a:p>
            <a:pPr lvl="1"/>
            <a:r>
              <a:rPr lang="en-US" dirty="0" smtClean="0"/>
              <a:t>Request a JS or CSS resource be loaded</a:t>
            </a:r>
          </a:p>
          <a:p>
            <a:r>
              <a:rPr lang="en-US" dirty="0" smtClean="0"/>
              <a:t>File combination</a:t>
            </a:r>
          </a:p>
          <a:p>
            <a:pPr lvl="1"/>
            <a:r>
              <a:rPr lang="en-US" dirty="0" smtClean="0"/>
              <a:t>Combine all requests of a given type into one file</a:t>
            </a:r>
          </a:p>
          <a:p>
            <a:r>
              <a:rPr lang="en-US" dirty="0" smtClean="0"/>
              <a:t>Caching / Persistence</a:t>
            </a:r>
          </a:p>
          <a:p>
            <a:pPr lvl="1"/>
            <a:r>
              <a:rPr lang="en-US" dirty="0" smtClean="0"/>
              <a:t>Cache the combined file / save it to disk</a:t>
            </a:r>
          </a:p>
          <a:p>
            <a:r>
              <a:rPr lang="en-US" dirty="0" smtClean="0"/>
              <a:t>Reuse</a:t>
            </a:r>
          </a:p>
          <a:p>
            <a:pPr lvl="1"/>
            <a:r>
              <a:rPr lang="en-US" dirty="0" smtClean="0"/>
              <a:t>Reuse cached files across pages if appropriate</a:t>
            </a:r>
            <a:endParaRPr lang="en-US" dirty="0"/>
          </a:p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Allow for cache busting based on versioning</a:t>
            </a:r>
          </a:p>
        </p:txBody>
      </p:sp>
    </p:spTree>
    <p:extLst>
      <p:ext uri="{BB962C8B-B14F-4D97-AF65-F5344CB8AC3E}">
        <p14:creationId xmlns:p14="http://schemas.microsoft.com/office/powerpoint/2010/main" val="39859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Dependency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Open Source Framework</a:t>
            </a:r>
          </a:p>
          <a:p>
            <a:r>
              <a:rPr lang="en-US" sz="2000" dirty="0" smtClean="0"/>
              <a:t>Microsoft Public License (</a:t>
            </a:r>
            <a:r>
              <a:rPr lang="en-US" sz="2000" dirty="0" err="1" smtClean="0"/>
              <a:t>Ms</a:t>
            </a:r>
            <a:r>
              <a:rPr lang="en-US" sz="2000" dirty="0" smtClean="0"/>
              <a:t>-PL)</a:t>
            </a:r>
          </a:p>
          <a:p>
            <a:r>
              <a:rPr lang="en-US" sz="2000" dirty="0" smtClean="0"/>
              <a:t>Originally released Early 2010</a:t>
            </a:r>
          </a:p>
          <a:p>
            <a:r>
              <a:rPr lang="en-US" sz="2000" dirty="0" smtClean="0"/>
              <a:t>Supports MVC &amp; </a:t>
            </a:r>
            <a:r>
              <a:rPr lang="en-US" sz="2000" dirty="0" err="1" smtClean="0"/>
              <a:t>WebForms</a:t>
            </a:r>
            <a:endParaRPr lang="en-US" sz="2000" dirty="0" smtClean="0"/>
          </a:p>
          <a:p>
            <a:r>
              <a:rPr lang="en-US" sz="2000" dirty="0" smtClean="0"/>
              <a:t>Used in </a:t>
            </a:r>
            <a:r>
              <a:rPr lang="en-US" sz="2000" dirty="0" err="1" smtClean="0"/>
              <a:t>Umbraco</a:t>
            </a:r>
            <a:endParaRPr lang="en-US" sz="2000" dirty="0" smtClean="0"/>
          </a:p>
          <a:p>
            <a:r>
              <a:rPr lang="en-US" b="1" dirty="0" smtClean="0"/>
              <a:t>Meets all key characteristics on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0574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JavaScript and CSS Registration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73503742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Nuke">
  <a:themeElements>
    <a:clrScheme name="Custom 14">
      <a:dk1>
        <a:srgbClr val="595959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6C0000"/>
      </a:accent2>
      <a:accent3>
        <a:srgbClr val="E36C09"/>
      </a:accent3>
      <a:accent4>
        <a:srgbClr val="3B491D"/>
      </a:accent4>
      <a:accent5>
        <a:srgbClr val="2D6BB5"/>
      </a:accent5>
      <a:accent6>
        <a:srgbClr val="B40000"/>
      </a:accent6>
      <a:hlink>
        <a:srgbClr val="F89746"/>
      </a:hlink>
      <a:folHlink>
        <a:srgbClr val="7692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DotNetNuke</Template>
  <TotalTime>310</TotalTime>
  <Words>791</Words>
  <Application>Microsoft Office PowerPoint</Application>
  <PresentationFormat>On-screen Show (4:3)</PresentationFormat>
  <Paragraphs>159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DotNetNuke</vt:lpstr>
      <vt:lpstr>Optimizing for Speed: Advanced JS/CSS Management in DNN 6.1</vt:lpstr>
      <vt:lpstr>Why We’re Here</vt:lpstr>
      <vt:lpstr>Meeting Goals</vt:lpstr>
      <vt:lpstr>Client Side Performance</vt:lpstr>
      <vt:lpstr>DotNetNuke 6 – Resources Overview</vt:lpstr>
      <vt:lpstr>Goals for Improvement</vt:lpstr>
      <vt:lpstr>Client Resource Management: Key Characteristics</vt:lpstr>
      <vt:lpstr>Client Dependency Framework</vt:lpstr>
      <vt:lpstr>PowerPoint Presentation</vt:lpstr>
      <vt:lpstr>Step 1: Resource Registration</vt:lpstr>
      <vt:lpstr>Resource Registration w/ DNN API</vt:lpstr>
      <vt:lpstr>DNN 6.1 w/ Client Dependency</vt:lpstr>
      <vt:lpstr>DNN 6.1 w/ Client Dependency</vt:lpstr>
      <vt:lpstr>Into the wild</vt:lpstr>
      <vt:lpstr>PowerPoint Presentation</vt:lpstr>
      <vt:lpstr>Step 2: A New Development Approach</vt:lpstr>
      <vt:lpstr>PowerPoint Presentation</vt:lpstr>
      <vt:lpstr>Implementation Details</vt:lpstr>
      <vt:lpstr>The New API</vt:lpstr>
      <vt:lpstr>File Combination</vt:lpstr>
      <vt:lpstr>Location in the Document</vt:lpstr>
      <vt:lpstr>File Ordering</vt:lpstr>
      <vt:lpstr>Caching and Persistence</vt:lpstr>
      <vt:lpstr>Versioning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Resource Management in DotNetNuke</dc:title>
  <dc:creator>Ian Robinson</dc:creator>
  <cp:lastModifiedBy>Ian Robinson</cp:lastModifiedBy>
  <cp:revision>60</cp:revision>
  <dcterms:created xsi:type="dcterms:W3CDTF">2011-08-16T16:45:17Z</dcterms:created>
  <dcterms:modified xsi:type="dcterms:W3CDTF">2011-10-24T21:35:16Z</dcterms:modified>
</cp:coreProperties>
</file>