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70" r:id="rId2"/>
    <p:sldId id="386" r:id="rId3"/>
    <p:sldId id="273" r:id="rId4"/>
    <p:sldId id="274" r:id="rId5"/>
    <p:sldId id="359" r:id="rId6"/>
    <p:sldId id="275" r:id="rId7"/>
    <p:sldId id="360" r:id="rId8"/>
    <p:sldId id="365" r:id="rId9"/>
    <p:sldId id="361" r:id="rId10"/>
    <p:sldId id="362" r:id="rId11"/>
    <p:sldId id="363" r:id="rId12"/>
    <p:sldId id="366" r:id="rId13"/>
    <p:sldId id="364" r:id="rId14"/>
    <p:sldId id="387" r:id="rId15"/>
    <p:sldId id="367" r:id="rId16"/>
    <p:sldId id="380" r:id="rId17"/>
    <p:sldId id="368" r:id="rId18"/>
    <p:sldId id="369" r:id="rId19"/>
    <p:sldId id="370" r:id="rId20"/>
    <p:sldId id="385" r:id="rId21"/>
    <p:sldId id="371" r:id="rId22"/>
    <p:sldId id="393" r:id="rId23"/>
    <p:sldId id="372" r:id="rId24"/>
    <p:sldId id="392" r:id="rId25"/>
    <p:sldId id="373" r:id="rId26"/>
    <p:sldId id="377" r:id="rId27"/>
    <p:sldId id="374" r:id="rId28"/>
    <p:sldId id="358" r:id="rId29"/>
    <p:sldId id="276" r:id="rId30"/>
    <p:sldId id="279" r:id="rId31"/>
    <p:sldId id="328" r:id="rId32"/>
    <p:sldId id="329" r:id="rId33"/>
    <p:sldId id="299" r:id="rId34"/>
    <p:sldId id="300" r:id="rId35"/>
    <p:sldId id="301" r:id="rId36"/>
    <p:sldId id="303" r:id="rId37"/>
    <p:sldId id="330" r:id="rId38"/>
    <p:sldId id="312" r:id="rId39"/>
    <p:sldId id="313" r:id="rId40"/>
    <p:sldId id="314" r:id="rId41"/>
    <p:sldId id="315" r:id="rId42"/>
    <p:sldId id="316" r:id="rId43"/>
    <p:sldId id="317" r:id="rId44"/>
    <p:sldId id="318" r:id="rId45"/>
    <p:sldId id="320" r:id="rId46"/>
    <p:sldId id="321" r:id="rId47"/>
    <p:sldId id="322" r:id="rId48"/>
    <p:sldId id="323" r:id="rId49"/>
    <p:sldId id="324" r:id="rId50"/>
    <p:sldId id="325" r:id="rId51"/>
    <p:sldId id="326" r:id="rId52"/>
    <p:sldId id="327" r:id="rId53"/>
    <p:sldId id="310" r:id="rId54"/>
    <p:sldId id="357" r:id="rId55"/>
    <p:sldId id="277" r:id="rId56"/>
    <p:sldId id="331" r:id="rId57"/>
    <p:sldId id="333" r:id="rId58"/>
    <p:sldId id="334" r:id="rId59"/>
    <p:sldId id="335" r:id="rId60"/>
    <p:sldId id="336" r:id="rId61"/>
    <p:sldId id="337" r:id="rId62"/>
    <p:sldId id="339" r:id="rId63"/>
    <p:sldId id="340" r:id="rId64"/>
    <p:sldId id="341" r:id="rId65"/>
    <p:sldId id="342" r:id="rId66"/>
    <p:sldId id="343" r:id="rId67"/>
    <p:sldId id="347" r:id="rId68"/>
    <p:sldId id="348" r:id="rId69"/>
    <p:sldId id="349" r:id="rId70"/>
    <p:sldId id="350" r:id="rId71"/>
    <p:sldId id="351" r:id="rId72"/>
    <p:sldId id="352" r:id="rId73"/>
    <p:sldId id="353" r:id="rId74"/>
    <p:sldId id="355" r:id="rId75"/>
    <p:sldId id="272" r:id="rId76"/>
    <p:sldId id="381" r:id="rId77"/>
    <p:sldId id="394" r:id="rId78"/>
    <p:sldId id="382" r:id="rId79"/>
    <p:sldId id="383" r:id="rId80"/>
    <p:sldId id="384" r:id="rId81"/>
    <p:sldId id="388" r:id="rId82"/>
    <p:sldId id="389" r:id="rId83"/>
    <p:sldId id="39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Introduction" id="{2E341065-A91A-4442-906D-CFE7E895BB86}">
          <p14:sldIdLst>
            <p14:sldId id="270"/>
            <p14:sldId id="386"/>
            <p14:sldId id="273"/>
            <p14:sldId id="274"/>
          </p14:sldIdLst>
        </p14:section>
        <p14:section name="Section 1: DotNetNuke Module Development" id="{230B6138-9D69-46A3-B206-4FA5B388560A}">
          <p14:sldIdLst>
            <p14:sldId id="359"/>
          </p14:sldIdLst>
        </p14:section>
        <p14:section name="Introduction" id="{4083E942-EA1C-40D9-B4AC-F9A3EDA3FF3C}">
          <p14:sldIdLst>
            <p14:sldId id="275"/>
            <p14:sldId id="360"/>
            <p14:sldId id="365"/>
            <p14:sldId id="361"/>
            <p14:sldId id="362"/>
          </p14:sldIdLst>
        </p14:section>
        <p14:section name="Development Styles &amp; Strategies" id="{9D62F581-538D-4403-BE6F-DCEBB3653A6F}">
          <p14:sldIdLst>
            <p14:sldId id="363"/>
            <p14:sldId id="366"/>
            <p14:sldId id="364"/>
            <p14:sldId id="387"/>
            <p14:sldId id="367"/>
            <p14:sldId id="380"/>
            <p14:sldId id="368"/>
            <p14:sldId id="369"/>
          </p14:sldIdLst>
        </p14:section>
        <p14:section name="DNN API &amp; Integration" id="{7AEC0276-597E-4CF3-AC40-D1F0DAA79F0A}">
          <p14:sldIdLst>
            <p14:sldId id="370"/>
            <p14:sldId id="385"/>
            <p14:sldId id="371"/>
            <p14:sldId id="393"/>
            <p14:sldId id="372"/>
            <p14:sldId id="392"/>
            <p14:sldId id="373"/>
          </p14:sldIdLst>
        </p14:section>
        <p14:section name="User Interface Design" id="{11FA1F9D-1991-4B72-B2B1-9F90489F97F9}">
          <p14:sldIdLst>
            <p14:sldId id="377"/>
            <p14:sldId id="374"/>
          </p14:sldIdLst>
        </p14:section>
        <p14:section name="Section 2: WebFormsMVP Development" id="{72EB4BC1-FC93-45B5-90C8-8374CC44433A}">
          <p14:sldIdLst>
            <p14:sldId id="358"/>
            <p14:sldId id="276"/>
          </p14:sldIdLst>
        </p14:section>
        <p14:section name="Introduction" id="{A5874FF8-EBC3-4F12-BDC7-55392A69A914}">
          <p14:sldIdLst>
            <p14:sldId id="279"/>
            <p14:sldId id="328"/>
            <p14:sldId id="329"/>
          </p14:sldIdLst>
        </p14:section>
        <p14:section name="WebFormsMVP Explained" id="{88A0404C-E6D9-4016-9FDC-EB0DCE67765D}">
          <p14:sldIdLst>
            <p14:sldId id="299"/>
            <p14:sldId id="300"/>
            <p14:sldId id="301"/>
            <p14:sldId id="303"/>
            <p14:sldId id="330"/>
          </p14:sldIdLst>
        </p14:section>
        <p14:section name="Unit Testing Explained" id="{0B71FA4E-7B00-4466-8469-18A687073280}">
          <p14:sldIdLst>
            <p14:sldId id="312"/>
            <p14:sldId id="313"/>
            <p14:sldId id="314"/>
            <p14:sldId id="315"/>
            <p14:sldId id="316"/>
            <p14:sldId id="317"/>
            <p14:sldId id="318"/>
            <p14:sldId id="320"/>
            <p14:sldId id="321"/>
            <p14:sldId id="322"/>
            <p14:sldId id="323"/>
            <p14:sldId id="324"/>
            <p14:sldId id="325"/>
            <p14:sldId id="326"/>
            <p14:sldId id="327"/>
            <p14:sldId id="310"/>
          </p14:sldIdLst>
        </p14:section>
        <p14:section name="Section 3: Client Resource Management" id="{A7C21AFC-D563-4A73-9440-192C9E5480E0}">
          <p14:sldIdLst>
            <p14:sldId id="357"/>
            <p14:sldId id="277"/>
            <p14:sldId id="331"/>
            <p14:sldId id="333"/>
            <p14:sldId id="334"/>
            <p14:sldId id="335"/>
            <p14:sldId id="336"/>
            <p14:sldId id="337"/>
            <p14:sldId id="339"/>
            <p14:sldId id="340"/>
            <p14:sldId id="341"/>
            <p14:sldId id="342"/>
            <p14:sldId id="343"/>
            <p14:sldId id="347"/>
            <p14:sldId id="348"/>
            <p14:sldId id="349"/>
            <p14:sldId id="350"/>
            <p14:sldId id="351"/>
            <p14:sldId id="352"/>
            <p14:sldId id="353"/>
            <p14:sldId id="355"/>
          </p14:sldIdLst>
        </p14:section>
        <p14:section name="Wrap Up" id="{3331D34D-8B86-400E-AC18-645CE9A7CA55}">
          <p14:sldIdLst>
            <p14:sldId id="272"/>
            <p14:sldId id="381"/>
            <p14:sldId id="394"/>
            <p14:sldId id="382"/>
            <p14:sldId id="383"/>
            <p14:sldId id="384"/>
            <p14:sldId id="388"/>
            <p14:sldId id="389"/>
            <p14:sldId id="3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2"/>
    <a:srgbClr val="FFFFFF"/>
    <a:srgbClr val="595959"/>
    <a:srgbClr val="542C66"/>
    <a:srgbClr val="708A00"/>
    <a:srgbClr val="799600"/>
    <a:srgbClr val="8FB000"/>
    <a:srgbClr val="4CBDE8"/>
    <a:srgbClr val="77777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8" autoAdjust="0"/>
    <p:restoredTop sz="89170" autoAdjust="0"/>
  </p:normalViewPr>
  <p:slideViewPr>
    <p:cSldViewPr>
      <p:cViewPr varScale="1">
        <p:scale>
          <a:sx n="79" d="100"/>
          <a:sy n="79" d="100"/>
        </p:scale>
        <p:origin x="-146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4B71F-5E35-4C33-97B2-B70077E47132}" type="datetimeFigureOut">
              <a:rPr lang="en-US" smtClean="0"/>
              <a:pPr/>
              <a:t>11/9/2011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4E192-5C11-4FC6-A87E-336D9B092D20}" type="slidenum">
              <a:rPr lang="en-US" smtClean="0"/>
              <a:pPr/>
              <a:t>‹#›</a:t>
            </a:fld>
            <a:endParaRPr lang="en-US"/>
          </a:p>
        </p:txBody>
      </p:sp>
    </p:spTree>
    <p:extLst>
      <p:ext uri="{BB962C8B-B14F-4D97-AF65-F5344CB8AC3E}">
        <p14:creationId xmlns:p14="http://schemas.microsoft.com/office/powerpoint/2010/main" val="335741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over to DNN, show user controls within user control within user controls within user controls within user controls within user controls within user controls within user controls within user controls within user controls within user controls within user controls within user controls within user controls within user controls….</a:t>
            </a:r>
            <a:endParaRPr lang="en-US" dirty="0"/>
          </a:p>
        </p:txBody>
      </p:sp>
      <p:sp>
        <p:nvSpPr>
          <p:cNvPr id="4" name="Slide Number Placeholder 3"/>
          <p:cNvSpPr>
            <a:spLocks noGrp="1"/>
          </p:cNvSpPr>
          <p:nvPr>
            <p:ph type="sldNum" sz="quarter" idx="10"/>
          </p:nvPr>
        </p:nvSpPr>
        <p:spPr/>
        <p:txBody>
          <a:bodyPr/>
          <a:lstStyle/>
          <a:p>
            <a:fld id="{A1E4E192-5C11-4FC6-A87E-336D9B092D20}" type="slidenum">
              <a:rPr lang="en-US" smtClean="0"/>
              <a:pPr/>
              <a:t>9</a:t>
            </a:fld>
            <a:endParaRPr lang="en-US"/>
          </a:p>
        </p:txBody>
      </p:sp>
    </p:spTree>
    <p:extLst>
      <p:ext uri="{BB962C8B-B14F-4D97-AF65-F5344CB8AC3E}">
        <p14:creationId xmlns:p14="http://schemas.microsoft.com/office/powerpoint/2010/main" val="7948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 the bare minimum</a:t>
            </a:r>
            <a:r>
              <a:rPr lang="en-US" baseline="0" dirty="0" smtClean="0"/>
              <a:t> module in action.</a:t>
            </a:r>
            <a:endParaRPr lang="en-US" dirty="0"/>
          </a:p>
        </p:txBody>
      </p:sp>
      <p:sp>
        <p:nvSpPr>
          <p:cNvPr id="4" name="Slide Number Placeholder 3"/>
          <p:cNvSpPr>
            <a:spLocks noGrp="1"/>
          </p:cNvSpPr>
          <p:nvPr>
            <p:ph type="sldNum" sz="quarter" idx="10"/>
          </p:nvPr>
        </p:nvSpPr>
        <p:spPr/>
        <p:txBody>
          <a:bodyPr/>
          <a:lstStyle/>
          <a:p>
            <a:fld id="{A1E4E192-5C11-4FC6-A87E-336D9B092D20}" type="slidenum">
              <a:rPr lang="en-US" smtClean="0"/>
              <a:pPr/>
              <a:t>10</a:t>
            </a:fld>
            <a:endParaRPr lang="en-US"/>
          </a:p>
        </p:txBody>
      </p:sp>
    </p:spTree>
    <p:extLst>
      <p:ext uri="{BB962C8B-B14F-4D97-AF65-F5344CB8AC3E}">
        <p14:creationId xmlns:p14="http://schemas.microsoft.com/office/powerpoint/2010/main" val="707494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4B1130-8A53-4842-BE38-DA2AF66BE2CA}" type="slidenum">
              <a:rPr lang="en-US" smtClean="0"/>
              <a:pPr eaLnBrk="1" hangingPunct="1"/>
              <a:t>34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Define unit testing and talk about why we’re here talking about unit testing. Why is it a desirable practice in software development? What benefits does it have? Why do we want to incorporate it into DotNetNuke?</a:t>
            </a:r>
          </a:p>
          <a:p>
            <a:pPr eaLnBrk="1" hangingPunct="1">
              <a:spcBef>
                <a:spcPct val="0"/>
              </a:spcBef>
            </a:pPr>
            <a:endParaRPr lang="en-US" smtClean="0"/>
          </a:p>
          <a:p>
            <a:pPr eaLnBrk="1" hangingPunct="1">
              <a:spcBef>
                <a:spcPct val="0"/>
              </a:spcBef>
            </a:pPr>
            <a:r>
              <a:rPr lang="en-US" smtClean="0"/>
              <a:t>Try to put it in practical terms.</a:t>
            </a:r>
          </a:p>
          <a:p>
            <a:pPr eaLnBrk="1" hangingPunct="1">
              <a:spcBef>
                <a:spcPct val="0"/>
              </a:spcBef>
            </a:pPr>
            <a:endParaRPr lang="en-US" smtClean="0"/>
          </a:p>
          <a:p>
            <a:pPr eaLnBrk="1" hangingPunct="1">
              <a:spcBef>
                <a:spcPct val="0"/>
              </a:spcBef>
            </a:pPr>
            <a:r>
              <a:rPr lang="en-US" smtClean="0"/>
              <a:t>Logical errors – most obvious – you want to know if you’re code is wrong.</a:t>
            </a:r>
          </a:p>
          <a:p>
            <a:pPr eaLnBrk="1" hangingPunct="1">
              <a:spcBef>
                <a:spcPct val="0"/>
              </a:spcBef>
            </a:pPr>
            <a:r>
              <a:rPr lang="en-US" smtClean="0"/>
              <a:t>Perspective? You’re the consumer of what you write. This has some interesting (and positive) implications.</a:t>
            </a:r>
          </a:p>
          <a:p>
            <a:pPr eaLnBrk="1" hangingPunct="1">
              <a:spcBef>
                <a:spcPct val="0"/>
              </a:spcBef>
            </a:pPr>
            <a:endParaRPr lang="en-US" smtClean="0"/>
          </a:p>
          <a:p>
            <a:pPr eaLnBrk="1" hangingPunct="1">
              <a:spcBef>
                <a:spcPct val="0"/>
              </a:spcBef>
            </a:pPr>
            <a:r>
              <a:rPr lang="en-US" smtClean="0"/>
              <a:t>Prove the logic</a:t>
            </a:r>
          </a:p>
          <a:p>
            <a:pPr eaLnBrk="1" hangingPunct="1">
              <a:spcBef>
                <a:spcPct val="0"/>
              </a:spcBef>
            </a:pPr>
            <a:r>
              <a:rPr lang="en-US" smtClean="0"/>
              <a:t>Discover errors</a:t>
            </a:r>
          </a:p>
          <a:p>
            <a:pPr eaLnBrk="1" hangingPunct="1">
              <a:spcBef>
                <a:spcPct val="0"/>
              </a:spcBef>
            </a:pPr>
            <a:r>
              <a:rPr lang="en-US" smtClean="0"/>
              <a:t>Get a different perspective and think critically about your code</a:t>
            </a:r>
          </a:p>
          <a:p>
            <a:pPr eaLnBrk="1" hangingPunct="1">
              <a:spcBef>
                <a:spcPct val="0"/>
              </a:spcBef>
            </a:pPr>
            <a:r>
              <a:rPr lang="en-US" smtClean="0"/>
              <a:t>Force your code into conciseness</a:t>
            </a:r>
          </a:p>
          <a:p>
            <a:pPr eaLnBrk="1" hangingPunct="1">
              <a:spcBef>
                <a:spcPct val="0"/>
              </a:spcBef>
            </a:pPr>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4598EB-100C-42D4-A17A-AD79915E1161}" type="slidenum">
              <a:rPr lang="en-US" smtClean="0"/>
              <a:pPr eaLnBrk="1" hangingPunct="1"/>
              <a:t>38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primary goal of unit testing is to take the smallest piece of testable software in the application, isolate it from the remainder of the code, and determine whether it behaves exactly as you expect.</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85EBEA0-B315-4F01-9760-9B7ACD2888F1}" type="slidenum">
              <a:rPr lang="en-US" smtClean="0"/>
              <a:pPr eaLnBrk="1" hangingPunct="1"/>
              <a:t>39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Introduce the book and use it to frame the conversation regarding the characteristics of unit tests. Let the audience know what type of additional information can be found in the book.</a:t>
            </a: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D677B9-C03A-4ED7-A186-A26DE94712C8}" type="slidenum">
              <a:rPr lang="en-US" smtClean="0"/>
              <a:pPr eaLnBrk="1" hangingPunct="1"/>
              <a:t>42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Need links to resources</a:t>
            </a: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0167F4-691A-49F7-AC89-83AA965A5FAC}" type="slidenum">
              <a:rPr lang="en-US" smtClean="0"/>
              <a:pPr eaLnBrk="1" hangingPunct="1"/>
              <a:t>45</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Need to explain tools in general, and then these in particular.</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3509E3-52FD-42AA-BC5A-FAA5F9179D60}" type="slidenum">
              <a:rPr lang="en-US" smtClean="0"/>
              <a:pPr eaLnBrk="1" hangingPunct="1"/>
              <a:t>52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914400" y="2743200"/>
            <a:ext cx="4114800" cy="381000"/>
          </a:xfrm>
        </p:spPr>
        <p:txBody>
          <a:bodyPr anchor="t">
            <a:noAutofit/>
          </a:bodyPr>
          <a:lstStyle>
            <a:lvl1pPr marL="0" marR="0" indent="0" algn="l" defTabSz="914400" rtl="0" eaLnBrk="1" fontAlgn="auto" latinLnBrk="0" hangingPunct="1">
              <a:lnSpc>
                <a:spcPct val="100000"/>
              </a:lnSpc>
              <a:spcBef>
                <a:spcPct val="0"/>
              </a:spcBef>
              <a:spcAft>
                <a:spcPts val="0"/>
              </a:spcAft>
              <a:tabLst/>
              <a:defRPr sz="2700" b="1" cap="none" spc="0" baseline="0">
                <a:solidFill>
                  <a:srgbClr val="30ACE2"/>
                </a:solidFill>
              </a:defRPr>
            </a:lvl1pPr>
          </a:lstStyle>
          <a:p>
            <a:pPr marL="0" marR="0" lvl="0" indent="0" defTabSz="914400" rtl="0" eaLnBrk="1" fontAlgn="auto" latinLnBrk="0" hangingPunct="1">
              <a:lnSpc>
                <a:spcPct val="100000"/>
              </a:lnSpc>
              <a:spcBef>
                <a:spcPct val="0"/>
              </a:spcBef>
              <a:spcAft>
                <a:spcPts val="0"/>
              </a:spcAft>
              <a:tabLst/>
              <a:defRPr/>
            </a:pPr>
            <a:r>
              <a:rPr lang="en-US" dirty="0" smtClean="0"/>
              <a:t>Presentation Title</a:t>
            </a:r>
            <a:endParaRPr lang="en-US" dirty="0"/>
          </a:p>
        </p:txBody>
      </p:sp>
      <p:sp>
        <p:nvSpPr>
          <p:cNvPr id="17" name="Subtitle 2"/>
          <p:cNvSpPr>
            <a:spLocks noGrp="1"/>
          </p:cNvSpPr>
          <p:nvPr userDrawn="1">
            <p:ph type="subTitle" idx="1" hasCustomPrompt="1"/>
          </p:nvPr>
        </p:nvSpPr>
        <p:spPr>
          <a:xfrm>
            <a:off x="914400" y="3276600"/>
            <a:ext cx="4038600" cy="1143000"/>
          </a:xfrm>
        </p:spPr>
        <p:txBody>
          <a:bodyPr/>
          <a:lstStyle>
            <a:lvl1pPr marL="342900" marR="0" indent="-342900" algn="l" defTabSz="914400" rtl="0" eaLnBrk="1" fontAlgn="auto" latinLnBrk="0" hangingPunct="1">
              <a:lnSpc>
                <a:spcPct val="95000"/>
              </a:lnSpc>
              <a:spcBef>
                <a:spcPts val="800"/>
              </a:spcBef>
              <a:spcAft>
                <a:spcPts val="0"/>
              </a:spcAft>
              <a:buClrTx/>
              <a:buSzTx/>
              <a:buFont typeface="Wingdings" pitchFamily="2" charset="2"/>
              <a:buNone/>
              <a:tabLst/>
              <a:defRPr sz="1400" b="0" baseline="0">
                <a:solidFill>
                  <a:schemeClr val="tx1"/>
                </a:solidFill>
              </a:defRPr>
            </a:lvl1pPr>
          </a:lstStyle>
          <a:p>
            <a:pPr lvl="0"/>
            <a:r>
              <a:rPr lang="en-US" dirty="0" smtClean="0"/>
              <a:t>Speaker Name</a:t>
            </a:r>
            <a:br>
              <a:rPr lang="en-US" dirty="0" smtClean="0"/>
            </a:br>
            <a:r>
              <a:rPr lang="en-US" dirty="0" smtClean="0"/>
              <a:t>Speaker Title</a:t>
            </a:r>
            <a:br>
              <a:rPr lang="en-US" dirty="0" smtClean="0"/>
            </a:br>
            <a:r>
              <a:rPr lang="en-US" dirty="0" smtClean="0"/>
              <a:t>Speaker Company</a:t>
            </a:r>
          </a:p>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p:nvPr>
        </p:nvSpPr>
        <p:spPr>
          <a:xfrm>
            <a:off x="457200" y="152400"/>
            <a:ext cx="5943600" cy="762000"/>
          </a:xfrm>
        </p:spPr>
        <p:txBody>
          <a:bodyPr>
            <a:normAutofit/>
          </a:bodyPr>
          <a:lstStyle>
            <a:lvl1pPr algn="l">
              <a:defRPr sz="2800" b="1">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userDrawn="1">
            <p:ph idx="1"/>
          </p:nvPr>
        </p:nvSpPr>
        <p:spPr>
          <a:xfrm>
            <a:off x="457200" y="1295400"/>
            <a:ext cx="8229600" cy="4830763"/>
          </a:xfrm>
        </p:spPr>
        <p:txBody>
          <a:bodyPr>
            <a:normAutofit/>
          </a:bodyPr>
          <a:lstStyle>
            <a:lvl1pPr marL="230188" indent="-230188">
              <a:lnSpc>
                <a:spcPct val="95000"/>
              </a:lnSpc>
              <a:spcBef>
                <a:spcPts val="800"/>
              </a:spcBef>
              <a:spcAft>
                <a:spcPts val="0"/>
              </a:spcAft>
              <a:buFont typeface="Wingdings" pitchFamily="2" charset="2"/>
              <a:buChar char="§"/>
              <a:defRPr sz="2400">
                <a:latin typeface="Arial" pitchFamily="34" charset="0"/>
                <a:cs typeface="Arial" pitchFamily="34" charset="0"/>
              </a:defRPr>
            </a:lvl1pPr>
            <a:lvl2pPr marL="514350" indent="-230188">
              <a:lnSpc>
                <a:spcPct val="95000"/>
              </a:lnSpc>
              <a:spcBef>
                <a:spcPts val="300"/>
              </a:spcBef>
              <a:spcAft>
                <a:spcPts val="0"/>
              </a:spcAft>
              <a:defRPr sz="2000">
                <a:latin typeface="Arial" pitchFamily="34" charset="0"/>
                <a:cs typeface="Arial" pitchFamily="34" charset="0"/>
              </a:defRPr>
            </a:lvl2pPr>
            <a:lvl3pPr marL="746125" indent="-177800">
              <a:lnSpc>
                <a:spcPct val="95000"/>
              </a:lnSpc>
              <a:spcBef>
                <a:spcPts val="400"/>
              </a:spcBef>
              <a:spcAft>
                <a:spcPts val="0"/>
              </a:spcAft>
              <a:buFont typeface="Wingdings" pitchFamily="2" charset="2"/>
              <a:buChar char="§"/>
              <a:defRPr sz="1600">
                <a:latin typeface="Arial" pitchFamily="34" charset="0"/>
                <a:cs typeface="Arial" pitchFamily="34" charset="0"/>
              </a:defRPr>
            </a:lvl3pPr>
            <a:lvl4pPr marL="1030288" indent="-231775">
              <a:lnSpc>
                <a:spcPct val="95000"/>
              </a:lnSpc>
              <a:spcBef>
                <a:spcPts val="400"/>
              </a:spcBef>
              <a:spcAft>
                <a:spcPts val="0"/>
              </a:spcAft>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1" name="TextBox 30"/>
          <p:cNvSpPr txBox="1"/>
          <p:nvPr userDrawn="1"/>
        </p:nvSpPr>
        <p:spPr>
          <a:xfrm>
            <a:off x="8458200" y="6591300"/>
            <a:ext cx="457200" cy="114300"/>
          </a:xfrm>
          <a:prstGeom prst="rect">
            <a:avLst/>
          </a:prstGeom>
          <a:noFill/>
        </p:spPr>
        <p:txBody>
          <a:bodyPr wrap="square" lIns="0" tIns="0" rIns="0" bIns="0" rtlCol="0" anchor="ctr" anchorCtr="0">
            <a:noAutofit/>
          </a:bodyPr>
          <a:lstStyle/>
          <a:p>
            <a:pPr algn="r"/>
            <a:fld id="{4549BB8C-6212-48FC-96A1-600B751677EE}" type="slidenum">
              <a:rPr lang="en-US" sz="800" smtClean="0">
                <a:solidFill>
                  <a:srgbClr val="FFFFFF"/>
                </a:solidFill>
              </a:rPr>
              <a:pPr algn="r"/>
              <a:t>‹#›</a:t>
            </a:fld>
            <a:endParaRPr lang="en-US" sz="800" dirty="0">
              <a:solidFill>
                <a:srgbClr val="FFFFFF"/>
              </a:solidFill>
            </a:endParaRPr>
          </a:p>
        </p:txBody>
      </p:sp>
      <p:sp>
        <p:nvSpPr>
          <p:cNvPr id="2" name="Title 1"/>
          <p:cNvSpPr>
            <a:spLocks noGrp="1"/>
          </p:cNvSpPr>
          <p:nvPr>
            <p:ph type="title" hasCustomPrompt="1"/>
          </p:nvPr>
        </p:nvSpPr>
        <p:spPr>
          <a:xfrm>
            <a:off x="1447800" y="3657600"/>
            <a:ext cx="6324600" cy="1447800"/>
          </a:xfrm>
        </p:spPr>
        <p:txBody>
          <a:bodyPr anchor="t">
            <a:noAutofit/>
          </a:bodyPr>
          <a:lstStyle>
            <a:lvl1pPr algn="ctr">
              <a:defRPr sz="3000" b="1" cap="none" baseline="0">
                <a:solidFill>
                  <a:schemeClr val="bg1"/>
                </a:solidFill>
              </a:defRPr>
            </a:lvl1pPr>
          </a:lstStyle>
          <a:p>
            <a:r>
              <a:rPr lang="en-US" dirty="0" smtClean="0"/>
              <a:t>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5867400" cy="792162"/>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600" b="1" cap="all">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1600" b="1" cap="all">
                <a:solidFill>
                  <a:srgbClr val="0A8FB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5867400" cy="792162"/>
          </a:xfrm>
        </p:spPr>
        <p:txBody>
          <a:bodyPr>
            <a:noAutofit/>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990600"/>
            <a:ext cx="3008313" cy="914400"/>
          </a:xfrm>
        </p:spPr>
        <p:txBody>
          <a:bodyPr anchor="b">
            <a:normAutofit/>
          </a:bodyPr>
          <a:lstStyle>
            <a:lvl1pPr algn="l">
              <a:defRPr sz="2000" b="1">
                <a:solidFill>
                  <a:schemeClr val="accent3"/>
                </a:solidFill>
              </a:defRPr>
            </a:lvl1pPr>
          </a:lstStyle>
          <a:p>
            <a:r>
              <a:rPr lang="en-US" dirty="0" smtClean="0"/>
              <a:t>Click to edit </a:t>
            </a:r>
            <a:br>
              <a:rPr lang="en-US" dirty="0" smtClean="0"/>
            </a:br>
            <a:r>
              <a:rPr lang="en-US" dirty="0" smtClean="0"/>
              <a:t>Master title style</a:t>
            </a:r>
            <a:endParaRPr lang="en-US" dirty="0"/>
          </a:p>
        </p:txBody>
      </p:sp>
      <p:sp>
        <p:nvSpPr>
          <p:cNvPr id="3" name="Content Placeholder 2"/>
          <p:cNvSpPr>
            <a:spLocks noGrp="1"/>
          </p:cNvSpPr>
          <p:nvPr>
            <p:ph idx="1"/>
          </p:nvPr>
        </p:nvSpPr>
        <p:spPr>
          <a:xfrm>
            <a:off x="3575050" y="1981200"/>
            <a:ext cx="5111750" cy="4144963"/>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981200"/>
            <a:ext cx="3008313"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609600" y="1371600"/>
            <a:ext cx="8001000" cy="3355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228600"/>
            <a:ext cx="5867400" cy="533400"/>
          </a:xfrm>
          <a:prstGeom prst="rect">
            <a:avLst/>
          </a:prstGeom>
        </p:spPr>
        <p:txBody>
          <a:bodyPr vert="horz" lIns="0" tIns="0" rIns="0" bIns="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8006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9" name="TextBox 58"/>
          <p:cNvSpPr txBox="1"/>
          <p:nvPr userDrawn="1"/>
        </p:nvSpPr>
        <p:spPr>
          <a:xfrm>
            <a:off x="152400" y="6400800"/>
            <a:ext cx="304800" cy="381000"/>
          </a:xfrm>
          <a:prstGeom prst="rect">
            <a:avLst/>
          </a:prstGeom>
          <a:noFill/>
        </p:spPr>
        <p:txBody>
          <a:bodyPr wrap="square" lIns="0" tIns="0" rIns="0" bIns="0" rtlCol="0" anchor="ctr" anchorCtr="0">
            <a:noAutofit/>
          </a:bodyPr>
          <a:lstStyle/>
          <a:p>
            <a:pPr algn="l"/>
            <a:fld id="{4549BB8C-6212-48FC-96A1-600B751677EE}" type="slidenum">
              <a:rPr lang="en-US" sz="800" smtClean="0">
                <a:solidFill>
                  <a:schemeClr val="bg1">
                    <a:lumMod val="95000"/>
                  </a:schemeClr>
                </a:solidFill>
              </a:rPr>
              <a:pPr algn="l"/>
              <a:t>‹#›</a:t>
            </a:fld>
            <a:endParaRPr lang="en-US" sz="8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iming>
    <p:tnLst>
      <p:par>
        <p:cTn id="1" dur="indefinite" restart="never" nodeType="tmRoot"/>
      </p:par>
    </p:tnLst>
  </p:timing>
  <p:hf hdr="0" dt="0"/>
  <p:txStyles>
    <p:titleStyle>
      <a:lvl1pPr algn="l" defTabSz="914400" rtl="0" eaLnBrk="1" latinLnBrk="0" hangingPunct="1">
        <a:spcBef>
          <a:spcPct val="0"/>
        </a:spcBef>
        <a:buNone/>
        <a:defRPr lang="en-US" sz="2800" b="1" kern="1200">
          <a:solidFill>
            <a:schemeClr val="accent2"/>
          </a:solidFill>
          <a:latin typeface="Meta-Bold"/>
          <a:ea typeface="+mj-ea"/>
          <a:cs typeface="Meta-Bold"/>
        </a:defRPr>
      </a:lvl1pPr>
    </p:titleStyle>
    <p:bodyStyle>
      <a:lvl1pPr marL="342900" indent="-342900" algn="l" defTabSz="914400" rtl="0" eaLnBrk="1" latinLnBrk="0" hangingPunct="1">
        <a:lnSpc>
          <a:spcPct val="95000"/>
        </a:lnSpc>
        <a:spcBef>
          <a:spcPts val="800"/>
        </a:spcBef>
        <a:buClr>
          <a:srgbClr val="800000"/>
        </a:buClr>
        <a:buFont typeface="Arial"/>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95000"/>
        </a:lnSpc>
        <a:spcBef>
          <a:spcPts val="300"/>
        </a:spcBef>
        <a:buClr>
          <a:srgbClr val="800000"/>
        </a:buClr>
        <a:buFont typeface="Arial"/>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5000"/>
        </a:lnSpc>
        <a:spcBef>
          <a:spcPts val="300"/>
        </a:spcBef>
        <a:buFont typeface="Arial"/>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95000"/>
        </a:lnSpc>
        <a:spcBef>
          <a:spcPts val="3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ithub.com/irobinson" TargetMode="External"/><Relationship Id="rId2" Type="http://schemas.openxmlformats.org/officeDocument/2006/relationships/hyperlink" Target="http://twitter.com/irobinson"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mailto:ian@dnncorp.com" TargetMode="External"/><Relationship Id="rId4" Type="http://schemas.openxmlformats.org/officeDocument/2006/relationships/hyperlink" Target="http://bit.ly/irobins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ekdotnethosting.wordpress.com/2009/09/01/asp-net-mvc-hosting-asp-net-frameworks-and-structu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Unit_test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theartofunittesting.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theartofunittesting.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8" Type="http://schemas.openxmlformats.org/officeDocument/2006/relationships/hyperlink" Target="http://www.dotnetnuke.com/Resources/Blogs/EntryId/3073/Updating-the-Contest-Module-for-6-0.aspx" TargetMode="External"/><Relationship Id="rId3" Type="http://schemas.openxmlformats.org/officeDocument/2006/relationships/hyperlink" Target="http://dnnusermap.codeplex.com/" TargetMode="External"/><Relationship Id="rId7" Type="http://schemas.openxmlformats.org/officeDocument/2006/relationships/hyperlink" Target="http://christoctemplate.codeplex.com/" TargetMode="External"/><Relationship Id="rId2" Type="http://schemas.openxmlformats.org/officeDocument/2006/relationships/hyperlink" Target="http://wiki.dotnetnuke.com/" TargetMode="External"/><Relationship Id="rId1" Type="http://schemas.openxmlformats.org/officeDocument/2006/relationships/slideLayout" Target="../slideLayouts/slideLayout2.xml"/><Relationship Id="rId6" Type="http://schemas.openxmlformats.org/officeDocument/2006/relationships/hyperlink" Target="http://customerfeedback.codeplex.com/" TargetMode="External"/><Relationship Id="rId5" Type="http://schemas.openxmlformats.org/officeDocument/2006/relationships/hyperlink" Target="dnnsimplearticle.codeplex.com" TargetMode="External"/><Relationship Id="rId4" Type="http://schemas.openxmlformats.org/officeDocument/2006/relationships/hyperlink" Target="http://iweb.codeplex.com/" TargetMode="External"/></Relationships>
</file>

<file path=ppt/slides/_rels/slide77.xml.rels><?xml version="1.0" encoding="UTF-8" standalone="yes"?>
<Relationships xmlns="http://schemas.openxmlformats.org/package/2006/relationships"><Relationship Id="rId2" Type="http://schemas.openxmlformats.org/officeDocument/2006/relationships/hyperlink" Target="http://www.infoq.com/presentations/Simple-Made-Easy"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github.com/irobinson/DnnSimpleArticle" TargetMode="External"/><Relationship Id="rId2" Type="http://schemas.openxmlformats.org/officeDocument/2006/relationships/hyperlink" Target="http://webformsmvp.com/" TargetMode="External"/><Relationship Id="rId1" Type="http://schemas.openxmlformats.org/officeDocument/2006/relationships/slideLayout" Target="../slideLayouts/slideLayout2.xml"/><Relationship Id="rId5" Type="http://schemas.openxmlformats.org/officeDocument/2006/relationships/hyperlink" Target="http://dnnforum.codeplex.com/" TargetMode="External"/><Relationship Id="rId4" Type="http://schemas.openxmlformats.org/officeDocument/2006/relationships/hyperlink" Target="http://github.com/irobinson/BeerCollectionMVP"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www.amazon.com/Working-Effectively-Legacy-Michael-Feathers/dp/0131177052" TargetMode="External"/><Relationship Id="rId2" Type="http://schemas.openxmlformats.org/officeDocument/2006/relationships/hyperlink" Target="http://artofunittesting.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clientdependency.codeplex.com/documentation" TargetMode="External"/><Relationship Id="rId3" Type="http://schemas.openxmlformats.org/officeDocument/2006/relationships/hyperlink" Target="http://github.com/irobinson/ClientResourceAdmin" TargetMode="External"/><Relationship Id="rId7" Type="http://schemas.openxmlformats.org/officeDocument/2006/relationships/hyperlink" Target="http://www.dotnetnuke.com/Resources/Wiki/Page/Client-Resource-Management-API.aspx" TargetMode="External"/><Relationship Id="rId2" Type="http://schemas.openxmlformats.org/officeDocument/2006/relationships/hyperlink" Target="clientdependency.codeplex.com" TargetMode="External"/><Relationship Id="rId1" Type="http://schemas.openxmlformats.org/officeDocument/2006/relationships/slideLayout" Target="../slideLayouts/slideLayout2.xml"/><Relationship Id="rId6" Type="http://schemas.openxmlformats.org/officeDocument/2006/relationships/hyperlink" Target="http://www.dotnetnuke.com/Resources/Blogs/EntryId/3207/DNN-6-1-JS-CSS-File-Combination-Potential-Gotchas.aspx" TargetMode="External"/><Relationship Id="rId5" Type="http://schemas.openxmlformats.org/officeDocument/2006/relationships/hyperlink" Target="http://www.dotnetnuke.com/Resources/Blogs/EntryId/3191/Enhancements-for-working-with-JavaScript-and-CSS-files-in-DNN-6-1.aspx" TargetMode="External"/><Relationship Id="rId4" Type="http://schemas.openxmlformats.org/officeDocument/2006/relationships/hyperlink" Target="http://github.com/irobinson/DnnClientResourcLogg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hyperlink" Target="http://www.dotnetnuke.com/Resources/Blogs/EntryId/3208/Mobile-Device-Detection-and-Redirection-ndash-Under-the-Hood.aspx" TargetMode="External"/><Relationship Id="rId2" Type="http://schemas.openxmlformats.org/officeDocument/2006/relationships/hyperlink" Target="http://www.dotnetnuke.com/Resources/Blogs/EntryId/3194/Mobile-APIs-in-6-1.aspx"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43200"/>
            <a:ext cx="7391400" cy="381000"/>
          </a:xfrm>
        </p:spPr>
        <p:txBody>
          <a:bodyPr/>
          <a:lstStyle/>
          <a:p>
            <a:r>
              <a:rPr lang="en-US" dirty="0" smtClean="0"/>
              <a:t>Developing DotNetNuke 6 Modules</a:t>
            </a:r>
            <a:endParaRPr lang="en-US" dirty="0"/>
          </a:p>
        </p:txBody>
      </p:sp>
      <p:sp>
        <p:nvSpPr>
          <p:cNvPr id="5" name="Subtitle 4"/>
          <p:cNvSpPr>
            <a:spLocks noGrp="1"/>
          </p:cNvSpPr>
          <p:nvPr>
            <p:ph type="subTitle" idx="1"/>
          </p:nvPr>
        </p:nvSpPr>
        <p:spPr/>
        <p:txBody>
          <a:bodyPr/>
          <a:lstStyle/>
          <a:p>
            <a:r>
              <a:rPr lang="en-US" sz="2400" dirty="0" smtClean="0">
                <a:solidFill>
                  <a:schemeClr val="tx1"/>
                </a:solidFill>
              </a:rPr>
              <a:t>Ian Robinson</a:t>
            </a:r>
          </a:p>
          <a:p>
            <a:r>
              <a:rPr lang="en-US" i="1" dirty="0" smtClean="0">
                <a:solidFill>
                  <a:schemeClr val="tx1"/>
                </a:solidFill>
              </a:rPr>
              <a:t>Sr. Software Engineer</a:t>
            </a:r>
          </a:p>
          <a:p>
            <a:r>
              <a:rPr lang="en-US" i="1" dirty="0" smtClean="0">
                <a:solidFill>
                  <a:schemeClr val="tx1"/>
                </a:solidFill>
              </a:rPr>
              <a:t>DotNetNuke Corporation</a:t>
            </a:r>
            <a:endParaRPr lang="en-US" i="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Bare Minimum Module</a:t>
            </a:r>
            <a:endParaRPr lang="en-US" dirty="0"/>
          </a:p>
        </p:txBody>
      </p:sp>
      <p:sp>
        <p:nvSpPr>
          <p:cNvPr id="3" name="Content Placeholder 2"/>
          <p:cNvSpPr>
            <a:spLocks noGrp="1"/>
          </p:cNvSpPr>
          <p:nvPr>
            <p:ph idx="1"/>
          </p:nvPr>
        </p:nvSpPr>
        <p:spPr/>
        <p:txBody>
          <a:bodyPr/>
          <a:lstStyle/>
          <a:p>
            <a:r>
              <a:rPr lang="en-US" dirty="0" smtClean="0"/>
              <a:t>One user control</a:t>
            </a:r>
          </a:p>
          <a:p>
            <a:r>
              <a:rPr lang="en-US" dirty="0" smtClean="0"/>
              <a:t>Place in a folder within </a:t>
            </a:r>
            <a:r>
              <a:rPr lang="en-US" dirty="0" err="1" smtClean="0"/>
              <a:t>DesktopModules</a:t>
            </a:r>
            <a:endParaRPr lang="en-US" dirty="0" smtClean="0"/>
          </a:p>
          <a:p>
            <a:r>
              <a:rPr lang="en-US" dirty="0" smtClean="0"/>
              <a:t>Inherit from common base class</a:t>
            </a:r>
          </a:p>
          <a:p>
            <a:pPr lvl="1"/>
            <a:r>
              <a:rPr lang="en-US" dirty="0" err="1" smtClean="0"/>
              <a:t>PortalModuleBase</a:t>
            </a: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Register module through Host -&gt; Extension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3276600"/>
            <a:ext cx="80200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49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Styles &amp; Strategies</a:t>
            </a:r>
            <a:endParaRPr lang="en-US" dirty="0"/>
          </a:p>
        </p:txBody>
      </p:sp>
      <p:sp>
        <p:nvSpPr>
          <p:cNvPr id="3" name="Content Placeholder 2"/>
          <p:cNvSpPr>
            <a:spLocks noGrp="1"/>
          </p:cNvSpPr>
          <p:nvPr>
            <p:ph idx="1"/>
          </p:nvPr>
        </p:nvSpPr>
        <p:spPr/>
        <p:txBody>
          <a:bodyPr/>
          <a:lstStyle/>
          <a:p>
            <a:r>
              <a:rPr lang="en-US" i="1" dirty="0" smtClean="0"/>
              <a:t>Environment choice + development strategy</a:t>
            </a:r>
          </a:p>
          <a:p>
            <a:endParaRPr lang="en-US" dirty="0" smtClean="0"/>
          </a:p>
          <a:p>
            <a:r>
              <a:rPr lang="en-US" dirty="0" smtClean="0"/>
              <a:t>Razor Modules</a:t>
            </a:r>
          </a:p>
          <a:p>
            <a:r>
              <a:rPr lang="en-US" dirty="0" smtClean="0"/>
              <a:t>Inline Script</a:t>
            </a:r>
          </a:p>
          <a:p>
            <a:r>
              <a:rPr lang="en-US" dirty="0" smtClean="0"/>
              <a:t>ASP.NET Web Site Project (WSP)</a:t>
            </a:r>
          </a:p>
          <a:p>
            <a:r>
              <a:rPr lang="en-US" dirty="0" smtClean="0"/>
              <a:t>ASP.NET Web Application Project (WAP)</a:t>
            </a:r>
          </a:p>
          <a:p>
            <a:r>
              <a:rPr lang="en-US" dirty="0" smtClean="0"/>
              <a:t>WebFormsMVP (Using WAP)</a:t>
            </a:r>
            <a:endParaRPr lang="en-US" dirty="0"/>
          </a:p>
        </p:txBody>
      </p:sp>
    </p:spTree>
    <p:extLst>
      <p:ext uri="{BB962C8B-B14F-4D97-AF65-F5344CB8AC3E}">
        <p14:creationId xmlns:p14="http://schemas.microsoft.com/office/powerpoint/2010/main" val="423249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things to keep in mind…</a:t>
            </a:r>
            <a:endParaRPr lang="en-US" dirty="0"/>
          </a:p>
        </p:txBody>
      </p:sp>
      <p:sp>
        <p:nvSpPr>
          <p:cNvPr id="3" name="Content Placeholder 2"/>
          <p:cNvSpPr>
            <a:spLocks noGrp="1"/>
          </p:cNvSpPr>
          <p:nvPr>
            <p:ph idx="1"/>
          </p:nvPr>
        </p:nvSpPr>
        <p:spPr/>
        <p:txBody>
          <a:bodyPr/>
          <a:lstStyle/>
          <a:p>
            <a:r>
              <a:rPr lang="en-US" dirty="0" smtClean="0"/>
              <a:t>Project Size</a:t>
            </a:r>
          </a:p>
          <a:p>
            <a:r>
              <a:rPr lang="en-US" dirty="0" smtClean="0"/>
              <a:t>Team Size</a:t>
            </a:r>
          </a:p>
          <a:p>
            <a:r>
              <a:rPr lang="en-US" dirty="0" smtClean="0"/>
              <a:t>Team Experience</a:t>
            </a:r>
          </a:p>
          <a:p>
            <a:r>
              <a:rPr lang="en-US" dirty="0" smtClean="0"/>
              <a:t>Business Urgency</a:t>
            </a:r>
          </a:p>
          <a:p>
            <a:r>
              <a:rPr lang="en-US" dirty="0" smtClean="0"/>
              <a:t>Problem Complexity</a:t>
            </a:r>
          </a:p>
          <a:p>
            <a:pPr marL="0" indent="0">
              <a:buNone/>
            </a:pPr>
            <a:endParaRPr lang="en-US" dirty="0"/>
          </a:p>
        </p:txBody>
      </p:sp>
    </p:spTree>
    <p:extLst>
      <p:ext uri="{BB962C8B-B14F-4D97-AF65-F5344CB8AC3E}">
        <p14:creationId xmlns:p14="http://schemas.microsoft.com/office/powerpoint/2010/main" val="1095434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Modules</a:t>
            </a:r>
            <a:endParaRPr lang="en-US" dirty="0"/>
          </a:p>
        </p:txBody>
      </p:sp>
      <p:sp>
        <p:nvSpPr>
          <p:cNvPr id="3" name="Content Placeholder 2"/>
          <p:cNvSpPr>
            <a:spLocks noGrp="1"/>
          </p:cNvSpPr>
          <p:nvPr>
            <p:ph idx="1"/>
          </p:nvPr>
        </p:nvSpPr>
        <p:spPr/>
        <p:txBody>
          <a:bodyPr/>
          <a:lstStyle/>
          <a:p>
            <a:r>
              <a:rPr lang="en-US" dirty="0" smtClean="0"/>
              <a:t>First, what is Razor?</a:t>
            </a:r>
          </a:p>
          <a:p>
            <a:pPr lvl="1"/>
            <a:r>
              <a:rPr lang="en-US" dirty="0"/>
              <a:t>Code-focused </a:t>
            </a:r>
            <a:r>
              <a:rPr lang="en-US" dirty="0" err="1"/>
              <a:t>templating</a:t>
            </a:r>
            <a:endParaRPr lang="en-US" dirty="0"/>
          </a:p>
          <a:p>
            <a:pPr lvl="1"/>
            <a:r>
              <a:rPr lang="en-US" dirty="0" smtClean="0"/>
              <a:t>HTML Generation</a:t>
            </a:r>
          </a:p>
          <a:p>
            <a:pPr lvl="1"/>
            <a:r>
              <a:rPr lang="en-US" dirty="0" smtClean="0"/>
              <a:t>MVC View Engine</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56" t="7452" b="16259"/>
          <a:stretch/>
        </p:blipFill>
        <p:spPr bwMode="auto">
          <a:xfrm>
            <a:off x="4288450" y="2163024"/>
            <a:ext cx="4186087" cy="126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840" b="21981"/>
          <a:stretch/>
        </p:blipFill>
        <p:spPr bwMode="auto">
          <a:xfrm>
            <a:off x="3733800" y="4068024"/>
            <a:ext cx="4797051" cy="126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01150" y="1769324"/>
            <a:ext cx="2667000" cy="381000"/>
          </a:xfrm>
          <a:prstGeom prst="rect">
            <a:avLst/>
          </a:prstGeom>
          <a:noFill/>
        </p:spPr>
        <p:txBody>
          <a:bodyPr wrap="square" rtlCol="0">
            <a:spAutoFit/>
          </a:bodyPr>
          <a:lstStyle/>
          <a:p>
            <a:r>
              <a:rPr lang="en-US" dirty="0" smtClean="0"/>
              <a:t>Razor:</a:t>
            </a:r>
            <a:endParaRPr lang="en-US" dirty="0"/>
          </a:p>
        </p:txBody>
      </p:sp>
      <p:sp>
        <p:nvSpPr>
          <p:cNvPr id="7" name="TextBox 6"/>
          <p:cNvSpPr txBox="1"/>
          <p:nvPr/>
        </p:nvSpPr>
        <p:spPr>
          <a:xfrm>
            <a:off x="3733800" y="3674324"/>
            <a:ext cx="2667000" cy="381000"/>
          </a:xfrm>
          <a:prstGeom prst="rect">
            <a:avLst/>
          </a:prstGeom>
          <a:noFill/>
        </p:spPr>
        <p:txBody>
          <a:bodyPr wrap="square" rtlCol="0">
            <a:spAutoFit/>
          </a:bodyPr>
          <a:lstStyle/>
          <a:p>
            <a:r>
              <a:rPr lang="en-US" dirty="0" smtClean="0"/>
              <a:t>ASPX:</a:t>
            </a:r>
            <a:endParaRPr lang="en-US" dirty="0"/>
          </a:p>
        </p:txBody>
      </p:sp>
    </p:spTree>
    <p:extLst>
      <p:ext uri="{BB962C8B-B14F-4D97-AF65-F5344CB8AC3E}">
        <p14:creationId xmlns:p14="http://schemas.microsoft.com/office/powerpoint/2010/main" val="423249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Modules</a:t>
            </a:r>
            <a:endParaRPr lang="en-US" dirty="0"/>
          </a:p>
        </p:txBody>
      </p:sp>
      <p:sp>
        <p:nvSpPr>
          <p:cNvPr id="3" name="Content Placeholder 2"/>
          <p:cNvSpPr>
            <a:spLocks noGrp="1"/>
          </p:cNvSpPr>
          <p:nvPr>
            <p:ph idx="1"/>
          </p:nvPr>
        </p:nvSpPr>
        <p:spPr/>
        <p:txBody>
          <a:bodyPr/>
          <a:lstStyle/>
          <a:p>
            <a:r>
              <a:rPr lang="en-US" dirty="0" smtClean="0"/>
              <a:t>Razor in DNN</a:t>
            </a:r>
          </a:p>
          <a:p>
            <a:pPr lvl="1"/>
            <a:r>
              <a:rPr lang="en-US" dirty="0" smtClean="0"/>
              <a:t>Razor Host Module</a:t>
            </a:r>
          </a:p>
          <a:p>
            <a:pPr lvl="1"/>
            <a:r>
              <a:rPr lang="en-US" dirty="0" smtClean="0"/>
              <a:t>DNN context available</a:t>
            </a:r>
          </a:p>
          <a:p>
            <a:pPr lvl="1"/>
            <a:r>
              <a:rPr lang="en-US" dirty="0" smtClean="0"/>
              <a:t>Packaging/ASCX Buddy System</a:t>
            </a:r>
          </a:p>
          <a:p>
            <a:pPr lvl="1"/>
            <a:endParaRPr lang="en-US" dirty="0" smtClean="0"/>
          </a:p>
          <a:p>
            <a:pPr lvl="1"/>
            <a:endParaRPr lang="en-US" dirty="0"/>
          </a:p>
          <a:p>
            <a:pPr lvl="1"/>
            <a:endParaRPr lang="en-US" dirty="0"/>
          </a:p>
          <a:p>
            <a:pPr lvl="1"/>
            <a:endParaRPr lang="en-US" dirty="0" smtClean="0"/>
          </a:p>
          <a:p>
            <a:pPr lvl="1"/>
            <a:endParaRPr lang="en-US" dirty="0" smtClean="0"/>
          </a:p>
          <a:p>
            <a:pPr lvl="1"/>
            <a:r>
              <a:rPr lang="en-US" b="1" i="1" dirty="0" smtClean="0"/>
              <a:t>Reference: Razor’s Edge User Map</a:t>
            </a:r>
            <a:endParaRPr lang="en-US" b="1" i="1"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921"/>
          <a:stretch/>
        </p:blipFill>
        <p:spPr bwMode="auto">
          <a:xfrm>
            <a:off x="1143000" y="2895600"/>
            <a:ext cx="2989546" cy="10614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731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Scripting</a:t>
            </a:r>
            <a:endParaRPr lang="en-US" dirty="0"/>
          </a:p>
        </p:txBody>
      </p:sp>
      <p:sp>
        <p:nvSpPr>
          <p:cNvPr id="4" name="Content Placeholder 2"/>
          <p:cNvSpPr>
            <a:spLocks noGrp="1"/>
          </p:cNvSpPr>
          <p:nvPr>
            <p:ph idx="1"/>
          </p:nvPr>
        </p:nvSpPr>
        <p:spPr>
          <a:xfrm>
            <a:off x="457200" y="1295400"/>
            <a:ext cx="8229600" cy="4830763"/>
          </a:xfrm>
        </p:spPr>
        <p:txBody>
          <a:bodyPr/>
          <a:lstStyle/>
          <a:p>
            <a:r>
              <a:rPr lang="en-US" dirty="0" smtClean="0"/>
              <a:t>Quick and easy</a:t>
            </a:r>
          </a:p>
          <a:p>
            <a:r>
              <a:rPr lang="en-US" dirty="0" smtClean="0"/>
              <a:t>Dynamically compiled</a:t>
            </a:r>
          </a:p>
          <a:p>
            <a:r>
              <a:rPr lang="en-US" dirty="0"/>
              <a:t>Well known for average .NET developer</a:t>
            </a:r>
          </a:p>
          <a:p>
            <a:r>
              <a:rPr lang="en-US" dirty="0" smtClean="0"/>
              <a:t>Main benefit: All code in ASCX files</a:t>
            </a:r>
          </a:p>
          <a:p>
            <a:endParaRPr lang="en-US" dirty="0" smtClean="0"/>
          </a:p>
          <a:p>
            <a:r>
              <a:rPr lang="en-US" b="1" i="1" dirty="0" smtClean="0"/>
              <a:t>Reference: Customer Feedback Module</a:t>
            </a:r>
          </a:p>
        </p:txBody>
      </p:sp>
    </p:spTree>
    <p:extLst>
      <p:ext uri="{BB962C8B-B14F-4D97-AF65-F5344CB8AC3E}">
        <p14:creationId xmlns:p14="http://schemas.microsoft.com/office/powerpoint/2010/main" val="2753314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Web Site Projects</a:t>
            </a:r>
            <a:endParaRPr lang="en-US" dirty="0"/>
          </a:p>
        </p:txBody>
      </p:sp>
      <p:sp>
        <p:nvSpPr>
          <p:cNvPr id="3" name="Content Placeholder 2"/>
          <p:cNvSpPr>
            <a:spLocks noGrp="1"/>
          </p:cNvSpPr>
          <p:nvPr>
            <p:ph idx="1"/>
          </p:nvPr>
        </p:nvSpPr>
        <p:spPr/>
        <p:txBody>
          <a:bodyPr/>
          <a:lstStyle/>
          <a:p>
            <a:r>
              <a:rPr lang="en-US" dirty="0" smtClean="0"/>
              <a:t>Integrates into </a:t>
            </a:r>
            <a:r>
              <a:rPr lang="en-US" dirty="0" err="1" smtClean="0"/>
              <a:t>App_Code</a:t>
            </a:r>
            <a:r>
              <a:rPr lang="en-US" dirty="0" smtClean="0"/>
              <a:t> and </a:t>
            </a:r>
            <a:r>
              <a:rPr lang="en-US" dirty="0" err="1" smtClean="0"/>
              <a:t>DesktopModules</a:t>
            </a:r>
            <a:endParaRPr lang="en-US" dirty="0"/>
          </a:p>
          <a:p>
            <a:r>
              <a:rPr lang="en-US" dirty="0" smtClean="0"/>
              <a:t>Main benefit: dynamically compiled</a:t>
            </a:r>
          </a:p>
          <a:p>
            <a:r>
              <a:rPr lang="en-US" dirty="0" smtClean="0"/>
              <a:t>More organization + scales better than inline script</a:t>
            </a:r>
          </a:p>
          <a:p>
            <a:endParaRPr lang="en-US" dirty="0" smtClean="0"/>
          </a:p>
          <a:p>
            <a:r>
              <a:rPr lang="en-US" b="1" i="1" dirty="0" smtClean="0"/>
              <a:t>Reference: </a:t>
            </a:r>
            <a:r>
              <a:rPr lang="en-US" b="1" i="1" dirty="0" err="1" smtClean="0"/>
              <a:t>IWeb</a:t>
            </a:r>
            <a:endParaRPr lang="en-US" b="1" i="1" dirty="0"/>
          </a:p>
        </p:txBody>
      </p:sp>
    </p:spTree>
    <p:extLst>
      <p:ext uri="{BB962C8B-B14F-4D97-AF65-F5344CB8AC3E}">
        <p14:creationId xmlns:p14="http://schemas.microsoft.com/office/powerpoint/2010/main" val="355580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Web Application Projects</a:t>
            </a:r>
            <a:endParaRPr lang="en-US" dirty="0"/>
          </a:p>
        </p:txBody>
      </p:sp>
      <p:sp>
        <p:nvSpPr>
          <p:cNvPr id="3" name="Content Placeholder 2"/>
          <p:cNvSpPr>
            <a:spLocks noGrp="1"/>
          </p:cNvSpPr>
          <p:nvPr>
            <p:ph idx="1"/>
          </p:nvPr>
        </p:nvSpPr>
        <p:spPr/>
        <p:txBody>
          <a:bodyPr/>
          <a:lstStyle/>
          <a:p>
            <a:r>
              <a:rPr lang="en-US" dirty="0" smtClean="0"/>
              <a:t>WAP is just the project environment</a:t>
            </a:r>
          </a:p>
          <a:p>
            <a:endParaRPr lang="en-US" dirty="0" smtClean="0"/>
          </a:p>
          <a:p>
            <a:r>
              <a:rPr lang="en-US" dirty="0" smtClean="0"/>
              <a:t>The strategy is generally larger scale, Object Oriented, n-tier development, etc.</a:t>
            </a:r>
          </a:p>
          <a:p>
            <a:endParaRPr lang="en-US" dirty="0" smtClean="0"/>
          </a:p>
          <a:p>
            <a:r>
              <a:rPr lang="en-US" dirty="0" smtClean="0"/>
              <a:t>File system/Project in </a:t>
            </a:r>
            <a:r>
              <a:rPr lang="en-US" dirty="0" err="1" smtClean="0"/>
              <a:t>DesktopModules</a:t>
            </a:r>
            <a:endParaRPr lang="en-US" dirty="0" smtClean="0"/>
          </a:p>
          <a:p>
            <a:pPr lvl="1"/>
            <a:r>
              <a:rPr lang="en-US" dirty="0" smtClean="0"/>
              <a:t>Build to /bin</a:t>
            </a:r>
          </a:p>
          <a:p>
            <a:pPr lvl="1"/>
            <a:r>
              <a:rPr lang="en-US" dirty="0" smtClean="0"/>
              <a:t>Include own assemblies</a:t>
            </a:r>
          </a:p>
          <a:p>
            <a:pPr lvl="1"/>
            <a:endParaRPr lang="en-US" dirty="0" smtClean="0"/>
          </a:p>
          <a:p>
            <a:r>
              <a:rPr lang="en-US" b="1" i="1" dirty="0" smtClean="0"/>
              <a:t>References: </a:t>
            </a:r>
            <a:r>
              <a:rPr lang="en-US" b="1" i="1" dirty="0" err="1" smtClean="0"/>
              <a:t>DnnSimpleArticle</a:t>
            </a:r>
            <a:endParaRPr lang="en-US" b="1" i="1" dirty="0"/>
          </a:p>
          <a:p>
            <a:endParaRPr lang="en-US" dirty="0" smtClean="0"/>
          </a:p>
        </p:txBody>
      </p:sp>
    </p:spTree>
    <p:extLst>
      <p:ext uri="{BB962C8B-B14F-4D97-AF65-F5344CB8AC3E}">
        <p14:creationId xmlns:p14="http://schemas.microsoft.com/office/powerpoint/2010/main" val="668007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WebFormsMVP</a:t>
            </a:r>
            <a:endParaRPr lang="en-US" dirty="0"/>
          </a:p>
        </p:txBody>
      </p:sp>
      <p:sp>
        <p:nvSpPr>
          <p:cNvPr id="3" name="Content Placeholder 2"/>
          <p:cNvSpPr>
            <a:spLocks noGrp="1"/>
          </p:cNvSpPr>
          <p:nvPr>
            <p:ph idx="1"/>
          </p:nvPr>
        </p:nvSpPr>
        <p:spPr/>
        <p:txBody>
          <a:bodyPr/>
          <a:lstStyle/>
          <a:p>
            <a:r>
              <a:rPr lang="en-US" dirty="0" smtClean="0"/>
              <a:t>Demo: coming up!</a:t>
            </a:r>
          </a:p>
          <a:p>
            <a:r>
              <a:rPr lang="en-US" dirty="0" smtClean="0"/>
              <a:t>Project environment is the same as a WAP</a:t>
            </a:r>
          </a:p>
          <a:p>
            <a:r>
              <a:rPr lang="en-US" dirty="0" smtClean="0"/>
              <a:t>Strategy is leveraging the MVP pattern</a:t>
            </a:r>
            <a:endParaRPr lang="en-US" dirty="0"/>
          </a:p>
        </p:txBody>
      </p:sp>
    </p:spTree>
    <p:extLst>
      <p:ext uri="{BB962C8B-B14F-4D97-AF65-F5344CB8AC3E}">
        <p14:creationId xmlns:p14="http://schemas.microsoft.com/office/powerpoint/2010/main" val="4002095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DNN API</a:t>
            </a:r>
            <a:endParaRPr lang="en-US" dirty="0"/>
          </a:p>
        </p:txBody>
      </p:sp>
      <p:sp>
        <p:nvSpPr>
          <p:cNvPr id="3" name="Content Placeholder 2"/>
          <p:cNvSpPr>
            <a:spLocks noGrp="1"/>
          </p:cNvSpPr>
          <p:nvPr>
            <p:ph idx="1"/>
          </p:nvPr>
        </p:nvSpPr>
        <p:spPr/>
        <p:txBody>
          <a:bodyPr/>
          <a:lstStyle/>
          <a:p>
            <a:r>
              <a:rPr lang="en-US" dirty="0" smtClean="0"/>
              <a:t>Current Context</a:t>
            </a:r>
          </a:p>
          <a:p>
            <a:r>
              <a:rPr lang="en-US" dirty="0" smtClean="0"/>
              <a:t>Localization</a:t>
            </a:r>
          </a:p>
          <a:p>
            <a:r>
              <a:rPr lang="en-US" dirty="0" smtClean="0"/>
              <a:t>Navigation</a:t>
            </a:r>
          </a:p>
          <a:p>
            <a:r>
              <a:rPr lang="en-US" dirty="0" smtClean="0"/>
              <a:t>Module Settings</a:t>
            </a:r>
          </a:p>
        </p:txBody>
      </p:sp>
    </p:spTree>
    <p:extLst>
      <p:ext uri="{BB962C8B-B14F-4D97-AF65-F5344CB8AC3E}">
        <p14:creationId xmlns:p14="http://schemas.microsoft.com/office/powerpoint/2010/main" val="2916519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 Keeping</a:t>
            </a:r>
            <a:endParaRPr lang="en-US" dirty="0"/>
          </a:p>
        </p:txBody>
      </p:sp>
      <p:sp>
        <p:nvSpPr>
          <p:cNvPr id="3" name="Content Placeholder 2"/>
          <p:cNvSpPr>
            <a:spLocks noGrp="1"/>
          </p:cNvSpPr>
          <p:nvPr>
            <p:ph idx="1"/>
          </p:nvPr>
        </p:nvSpPr>
        <p:spPr/>
        <p:txBody>
          <a:bodyPr/>
          <a:lstStyle/>
          <a:p>
            <a:r>
              <a:rPr lang="en-US" dirty="0" smtClean="0"/>
              <a:t>Breaks</a:t>
            </a:r>
          </a:p>
          <a:p>
            <a:pPr lvl="1"/>
            <a:r>
              <a:rPr lang="en-US" dirty="0" smtClean="0"/>
              <a:t>10:30 &amp; 2:30 (15 Min)</a:t>
            </a:r>
          </a:p>
          <a:p>
            <a:r>
              <a:rPr lang="en-US" dirty="0" smtClean="0"/>
              <a:t>Lunch</a:t>
            </a:r>
          </a:p>
          <a:p>
            <a:pPr lvl="1"/>
            <a:r>
              <a:rPr lang="en-US" dirty="0" smtClean="0"/>
              <a:t>12:00 – 1:00</a:t>
            </a:r>
          </a:p>
          <a:p>
            <a:r>
              <a:rPr lang="en-US" dirty="0" smtClean="0"/>
              <a:t>Questions</a:t>
            </a:r>
          </a:p>
        </p:txBody>
      </p:sp>
    </p:spTree>
    <p:extLst>
      <p:ext uri="{BB962C8B-B14F-4D97-AF65-F5344CB8AC3E}">
        <p14:creationId xmlns:p14="http://schemas.microsoft.com/office/powerpoint/2010/main" val="1588737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Context</a:t>
            </a:r>
            <a:endParaRPr lang="en-US" dirty="0"/>
          </a:p>
        </p:txBody>
      </p:sp>
      <p:sp>
        <p:nvSpPr>
          <p:cNvPr id="3" name="Content Placeholder 2"/>
          <p:cNvSpPr>
            <a:spLocks noGrp="1"/>
          </p:cNvSpPr>
          <p:nvPr>
            <p:ph idx="1"/>
          </p:nvPr>
        </p:nvSpPr>
        <p:spPr/>
        <p:txBody>
          <a:bodyPr/>
          <a:lstStyle/>
          <a:p>
            <a:r>
              <a:rPr lang="en-US" dirty="0" smtClean="0"/>
              <a:t>Portal</a:t>
            </a:r>
          </a:p>
          <a:p>
            <a:pPr lvl="1"/>
            <a:r>
              <a:rPr lang="en-US" dirty="0" smtClean="0"/>
              <a:t>What portal am I in?</a:t>
            </a:r>
          </a:p>
          <a:p>
            <a:r>
              <a:rPr lang="en-US" dirty="0" smtClean="0"/>
              <a:t> Page</a:t>
            </a:r>
          </a:p>
          <a:p>
            <a:pPr lvl="1"/>
            <a:r>
              <a:rPr lang="en-US" dirty="0" smtClean="0"/>
              <a:t>What page am I on?</a:t>
            </a:r>
          </a:p>
          <a:p>
            <a:r>
              <a:rPr lang="en-US" dirty="0" smtClean="0"/>
              <a:t>User</a:t>
            </a:r>
          </a:p>
          <a:p>
            <a:pPr lvl="1"/>
            <a:r>
              <a:rPr lang="en-US" dirty="0" smtClean="0"/>
              <a:t>Who is the current user (if logged in)?</a:t>
            </a:r>
          </a:p>
          <a:p>
            <a:r>
              <a:rPr lang="en-US" dirty="0" smtClean="0"/>
              <a:t>Module</a:t>
            </a:r>
            <a:endParaRPr lang="en-US" dirty="0"/>
          </a:p>
          <a:p>
            <a:pPr lvl="1"/>
            <a:r>
              <a:rPr lang="en-US" dirty="0" smtClean="0"/>
              <a:t>What settings do I have?</a:t>
            </a:r>
          </a:p>
        </p:txBody>
      </p:sp>
    </p:spTree>
    <p:extLst>
      <p:ext uri="{BB962C8B-B14F-4D97-AF65-F5344CB8AC3E}">
        <p14:creationId xmlns:p14="http://schemas.microsoft.com/office/powerpoint/2010/main" val="2758221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a:t>
            </a:r>
            <a:endParaRPr lang="en-US" dirty="0"/>
          </a:p>
        </p:txBody>
      </p:sp>
      <p:sp>
        <p:nvSpPr>
          <p:cNvPr id="3" name="Content Placeholder 2"/>
          <p:cNvSpPr>
            <a:spLocks noGrp="1"/>
          </p:cNvSpPr>
          <p:nvPr>
            <p:ph idx="1"/>
          </p:nvPr>
        </p:nvSpPr>
        <p:spPr/>
        <p:txBody>
          <a:bodyPr/>
          <a:lstStyle/>
          <a:p>
            <a:r>
              <a:rPr lang="en-US" dirty="0" smtClean="0"/>
              <a:t>Resource Files / Keys</a:t>
            </a:r>
          </a:p>
          <a:p>
            <a:pPr lvl="1"/>
            <a:r>
              <a:rPr lang="en-US" dirty="0" smtClean="0"/>
              <a:t>Local Resource File</a:t>
            </a:r>
          </a:p>
          <a:p>
            <a:pPr lvl="1"/>
            <a:r>
              <a:rPr lang="en-US" dirty="0" smtClean="0"/>
              <a:t>Convention based discovery</a:t>
            </a:r>
          </a:p>
          <a:p>
            <a:r>
              <a:rPr lang="en-US" dirty="0" smtClean="0"/>
              <a:t>Declarative</a:t>
            </a:r>
          </a:p>
          <a:p>
            <a:pPr lvl="1"/>
            <a:r>
              <a:rPr lang="en-US" dirty="0" smtClean="0"/>
              <a:t>In markup</a:t>
            </a:r>
          </a:p>
          <a:p>
            <a:pPr lvl="1"/>
            <a:r>
              <a:rPr lang="en-US" dirty="0" err="1" smtClean="0"/>
              <a:t>ResourceKey</a:t>
            </a:r>
            <a:r>
              <a:rPr lang="en-US" dirty="0" smtClean="0"/>
              <a:t>=“”</a:t>
            </a:r>
          </a:p>
          <a:p>
            <a:r>
              <a:rPr lang="en-US" dirty="0" smtClean="0"/>
              <a:t>Imperative</a:t>
            </a:r>
          </a:p>
          <a:p>
            <a:pPr lvl="1"/>
            <a:r>
              <a:rPr lang="en-US" dirty="0" smtClean="0"/>
              <a:t>In code</a:t>
            </a:r>
          </a:p>
          <a:p>
            <a:pPr lvl="1"/>
            <a:r>
              <a:rPr lang="en-US" dirty="0" err="1" smtClean="0"/>
              <a:t>LocalizeString</a:t>
            </a:r>
            <a:r>
              <a:rPr lang="en-US" dirty="0" smtClean="0"/>
              <a:t>(“”)</a:t>
            </a:r>
          </a:p>
          <a:p>
            <a:pPr lvl="1"/>
            <a:r>
              <a:rPr lang="en-US" dirty="0" err="1" smtClean="0"/>
              <a:t>Localization.GetString</a:t>
            </a:r>
            <a:r>
              <a:rPr lang="en-US" dirty="0" smtClean="0"/>
              <a:t>(“”, </a:t>
            </a:r>
            <a:r>
              <a:rPr lang="en-US" dirty="0" err="1" smtClean="0"/>
              <a:t>this.LocalResourceFile</a:t>
            </a:r>
            <a:r>
              <a:rPr lang="en-US" dirty="0" smtClean="0"/>
              <a:t>)</a:t>
            </a:r>
          </a:p>
        </p:txBody>
      </p:sp>
    </p:spTree>
    <p:extLst>
      <p:ext uri="{BB962C8B-B14F-4D97-AF65-F5344CB8AC3E}">
        <p14:creationId xmlns:p14="http://schemas.microsoft.com/office/powerpoint/2010/main" val="367703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Registration</a:t>
            </a:r>
            <a:endParaRPr lang="en-US" dirty="0"/>
          </a:p>
        </p:txBody>
      </p:sp>
      <p:sp>
        <p:nvSpPr>
          <p:cNvPr id="3" name="Content Placeholder 2"/>
          <p:cNvSpPr>
            <a:spLocks noGrp="1"/>
          </p:cNvSpPr>
          <p:nvPr>
            <p:ph idx="1"/>
          </p:nvPr>
        </p:nvSpPr>
        <p:spPr/>
        <p:txBody>
          <a:bodyPr/>
          <a:lstStyle/>
          <a:p>
            <a:r>
              <a:rPr lang="en-US" dirty="0" smtClean="0"/>
              <a:t>Control Types</a:t>
            </a:r>
          </a:p>
          <a:p>
            <a:pPr lvl="1"/>
            <a:r>
              <a:rPr lang="en-US" dirty="0" smtClean="0"/>
              <a:t>View</a:t>
            </a:r>
          </a:p>
          <a:p>
            <a:pPr lvl="2"/>
            <a:r>
              <a:rPr lang="en-US" dirty="0" smtClean="0"/>
              <a:t>Primary type for public facing module views</a:t>
            </a:r>
          </a:p>
          <a:p>
            <a:pPr lvl="1"/>
            <a:r>
              <a:rPr lang="en-US" dirty="0" smtClean="0"/>
              <a:t>Edit</a:t>
            </a:r>
          </a:p>
          <a:p>
            <a:pPr lvl="2"/>
            <a:r>
              <a:rPr lang="en-US" dirty="0" smtClean="0"/>
              <a:t>Focus</a:t>
            </a:r>
          </a:p>
          <a:p>
            <a:pPr lvl="1"/>
            <a:r>
              <a:rPr lang="en-US" dirty="0" smtClean="0"/>
              <a:t>Settings</a:t>
            </a:r>
          </a:p>
          <a:p>
            <a:pPr lvl="2"/>
            <a:r>
              <a:rPr lang="en-US" dirty="0" smtClean="0"/>
              <a:t>Integrate with “out of the box” module settings</a:t>
            </a:r>
          </a:p>
          <a:p>
            <a:r>
              <a:rPr lang="en-US" dirty="0" smtClean="0"/>
              <a:t>Manifest Files</a:t>
            </a:r>
          </a:p>
          <a:p>
            <a:pPr lvl="1"/>
            <a:r>
              <a:rPr lang="en-US" dirty="0" smtClean="0"/>
              <a:t>XML files defines key points</a:t>
            </a:r>
          </a:p>
          <a:p>
            <a:pPr lvl="1"/>
            <a:r>
              <a:rPr lang="en-US" dirty="0" smtClean="0"/>
              <a:t>Useful for packaging and installation</a:t>
            </a:r>
          </a:p>
        </p:txBody>
      </p:sp>
    </p:spTree>
    <p:extLst>
      <p:ext uri="{BB962C8B-B14F-4D97-AF65-F5344CB8AC3E}">
        <p14:creationId xmlns:p14="http://schemas.microsoft.com/office/powerpoint/2010/main" val="1466133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i="1" dirty="0"/>
          </a:p>
        </p:txBody>
      </p:sp>
      <p:sp>
        <p:nvSpPr>
          <p:cNvPr id="3" name="Content Placeholder 2"/>
          <p:cNvSpPr>
            <a:spLocks noGrp="1"/>
          </p:cNvSpPr>
          <p:nvPr>
            <p:ph idx="1"/>
          </p:nvPr>
        </p:nvSpPr>
        <p:spPr/>
        <p:txBody>
          <a:bodyPr>
            <a:normAutofit/>
          </a:bodyPr>
          <a:lstStyle/>
          <a:p>
            <a:r>
              <a:rPr lang="en-US" dirty="0" err="1"/>
              <a:t>NavigateURL</a:t>
            </a:r>
            <a:r>
              <a:rPr lang="en-US" dirty="0" smtClean="0"/>
              <a:t>()</a:t>
            </a:r>
          </a:p>
          <a:p>
            <a:pPr lvl="1"/>
            <a:r>
              <a:rPr lang="en-US" dirty="0" smtClean="0"/>
              <a:t>Returns the URL of the default view control for your module</a:t>
            </a:r>
            <a:endParaRPr lang="en-US" dirty="0"/>
          </a:p>
          <a:p>
            <a:r>
              <a:rPr lang="en-US" dirty="0" err="1"/>
              <a:t>NavigateURL</a:t>
            </a:r>
            <a:r>
              <a:rPr lang="en-US" dirty="0"/>
              <a:t>(</a:t>
            </a:r>
            <a:r>
              <a:rPr lang="en-US" dirty="0" err="1"/>
              <a:t>TabID</a:t>
            </a:r>
            <a:r>
              <a:rPr lang="en-US" dirty="0" smtClean="0"/>
              <a:t>)</a:t>
            </a:r>
          </a:p>
          <a:p>
            <a:pPr lvl="1"/>
            <a:r>
              <a:rPr lang="en-US" dirty="0" smtClean="0"/>
              <a:t>Returns the URL of the specific tab</a:t>
            </a:r>
            <a:endParaRPr lang="en-US" dirty="0"/>
          </a:p>
          <a:p>
            <a:pPr lvl="0"/>
            <a:r>
              <a:rPr lang="en-US" dirty="0" err="1"/>
              <a:t>NavigateURL</a:t>
            </a:r>
            <a:r>
              <a:rPr lang="en-US" dirty="0"/>
              <a:t>(</a:t>
            </a:r>
            <a:r>
              <a:rPr lang="en-US" dirty="0" err="1"/>
              <a:t>TabID</a:t>
            </a:r>
            <a:r>
              <a:rPr lang="en-US" dirty="0"/>
              <a:t>, </a:t>
            </a:r>
            <a:r>
              <a:rPr lang="en-US" dirty="0" err="1"/>
              <a:t>String.Empty</a:t>
            </a:r>
            <a:r>
              <a:rPr lang="en-US" dirty="0"/>
              <a:t>, “</a:t>
            </a:r>
            <a:r>
              <a:rPr lang="en-US" dirty="0" err="1"/>
              <a:t>itemId</a:t>
            </a:r>
            <a:r>
              <a:rPr lang="en-US" dirty="0"/>
              <a:t>=4”, “mode=2</a:t>
            </a:r>
            <a:r>
              <a:rPr lang="en-US" dirty="0" smtClean="0"/>
              <a:t>”)</a:t>
            </a:r>
          </a:p>
          <a:p>
            <a:pPr lvl="1"/>
            <a:r>
              <a:rPr lang="en-US" dirty="0" smtClean="0"/>
              <a:t>Returns the target tab URL with custom parameters</a:t>
            </a:r>
            <a:endParaRPr lang="en-US" dirty="0"/>
          </a:p>
        </p:txBody>
      </p:sp>
      <p:sp>
        <p:nvSpPr>
          <p:cNvPr id="4" name="TextBox 3"/>
          <p:cNvSpPr txBox="1"/>
          <p:nvPr/>
        </p:nvSpPr>
        <p:spPr>
          <a:xfrm>
            <a:off x="6248400" y="5867400"/>
            <a:ext cx="2819400" cy="523220"/>
          </a:xfrm>
          <a:prstGeom prst="rect">
            <a:avLst/>
          </a:prstGeom>
          <a:noFill/>
        </p:spPr>
        <p:txBody>
          <a:bodyPr wrap="square" rtlCol="0">
            <a:spAutoFit/>
          </a:bodyPr>
          <a:lstStyle/>
          <a:p>
            <a:r>
              <a:rPr lang="en-US" sz="2800" b="1" i="1" dirty="0">
                <a:solidFill>
                  <a:schemeClr val="accent2"/>
                </a:solidFill>
                <a:latin typeface="Arial" pitchFamily="34" charset="0"/>
                <a:ea typeface="+mj-ea"/>
                <a:cs typeface="Arial" pitchFamily="34" charset="0"/>
              </a:rPr>
              <a:t>Tab</a:t>
            </a:r>
            <a:r>
              <a:rPr lang="en-US" i="1" dirty="0" smtClean="0"/>
              <a:t> </a:t>
            </a:r>
            <a:r>
              <a:rPr lang="en-US" sz="2800" b="1" i="1" dirty="0">
                <a:solidFill>
                  <a:schemeClr val="accent2"/>
                </a:solidFill>
                <a:latin typeface="Arial" pitchFamily="34" charset="0"/>
                <a:ea typeface="+mj-ea"/>
                <a:cs typeface="Arial" pitchFamily="34" charset="0"/>
              </a:rPr>
              <a:t>==</a:t>
            </a:r>
            <a:r>
              <a:rPr lang="en-US" i="1" dirty="0" smtClean="0"/>
              <a:t> </a:t>
            </a:r>
            <a:r>
              <a:rPr lang="en-US" sz="2800" b="1" i="1" dirty="0">
                <a:solidFill>
                  <a:schemeClr val="accent2"/>
                </a:solidFill>
                <a:latin typeface="Arial" pitchFamily="34" charset="0"/>
                <a:ea typeface="+mj-ea"/>
                <a:cs typeface="Arial" pitchFamily="34" charset="0"/>
              </a:rPr>
              <a:t>Page</a:t>
            </a:r>
          </a:p>
        </p:txBody>
      </p:sp>
    </p:spTree>
    <p:extLst>
      <p:ext uri="{BB962C8B-B14F-4D97-AF65-F5344CB8AC3E}">
        <p14:creationId xmlns:p14="http://schemas.microsoft.com/office/powerpoint/2010/main" val="2636175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i="1" dirty="0"/>
          </a:p>
        </p:txBody>
      </p:sp>
      <p:sp>
        <p:nvSpPr>
          <p:cNvPr id="3" name="Content Placeholder 2"/>
          <p:cNvSpPr>
            <a:spLocks noGrp="1"/>
          </p:cNvSpPr>
          <p:nvPr>
            <p:ph idx="1"/>
          </p:nvPr>
        </p:nvSpPr>
        <p:spPr/>
        <p:txBody>
          <a:bodyPr>
            <a:normAutofit/>
          </a:bodyPr>
          <a:lstStyle/>
          <a:p>
            <a:r>
              <a:rPr lang="en-US" dirty="0" err="1" smtClean="0"/>
              <a:t>EditUrl</a:t>
            </a:r>
            <a:endParaRPr lang="en-US" dirty="0" smtClean="0"/>
          </a:p>
          <a:p>
            <a:pPr lvl="1"/>
            <a:r>
              <a:rPr lang="en-US" dirty="0" smtClean="0"/>
              <a:t>Helps you to navigate to a specific control</a:t>
            </a:r>
          </a:p>
          <a:p>
            <a:pPr lvl="1"/>
            <a:r>
              <a:rPr lang="en-US" dirty="0" smtClean="0"/>
              <a:t>Specify by key used during registration</a:t>
            </a:r>
          </a:p>
          <a:p>
            <a:pPr lvl="1"/>
            <a:r>
              <a:rPr lang="en-US" dirty="0" smtClean="0"/>
              <a:t>Module Isolation</a:t>
            </a:r>
          </a:p>
          <a:p>
            <a:pPr lvl="1"/>
            <a:endParaRPr lang="en-US" dirty="0" smtClean="0"/>
          </a:p>
          <a:p>
            <a:endParaRPr lang="en-US" dirty="0"/>
          </a:p>
        </p:txBody>
      </p:sp>
      <p:sp>
        <p:nvSpPr>
          <p:cNvPr id="4" name="TextBox 3"/>
          <p:cNvSpPr txBox="1"/>
          <p:nvPr/>
        </p:nvSpPr>
        <p:spPr>
          <a:xfrm>
            <a:off x="6248400" y="5867400"/>
            <a:ext cx="2819400" cy="523220"/>
          </a:xfrm>
          <a:prstGeom prst="rect">
            <a:avLst/>
          </a:prstGeom>
          <a:noFill/>
        </p:spPr>
        <p:txBody>
          <a:bodyPr wrap="square" rtlCol="0">
            <a:spAutoFit/>
          </a:bodyPr>
          <a:lstStyle/>
          <a:p>
            <a:r>
              <a:rPr lang="en-US" sz="2800" b="1" i="1" dirty="0">
                <a:solidFill>
                  <a:schemeClr val="accent2"/>
                </a:solidFill>
                <a:latin typeface="Arial" pitchFamily="34" charset="0"/>
                <a:ea typeface="+mj-ea"/>
                <a:cs typeface="Arial" pitchFamily="34" charset="0"/>
              </a:rPr>
              <a:t>Tab</a:t>
            </a:r>
            <a:r>
              <a:rPr lang="en-US" i="1" dirty="0" smtClean="0"/>
              <a:t> </a:t>
            </a:r>
            <a:r>
              <a:rPr lang="en-US" sz="2800" b="1" i="1" dirty="0">
                <a:solidFill>
                  <a:schemeClr val="accent2"/>
                </a:solidFill>
                <a:latin typeface="Arial" pitchFamily="34" charset="0"/>
                <a:ea typeface="+mj-ea"/>
                <a:cs typeface="Arial" pitchFamily="34" charset="0"/>
              </a:rPr>
              <a:t>==</a:t>
            </a:r>
            <a:r>
              <a:rPr lang="en-US" i="1" dirty="0" smtClean="0"/>
              <a:t> </a:t>
            </a:r>
            <a:r>
              <a:rPr lang="en-US" sz="2800" b="1" i="1" dirty="0">
                <a:solidFill>
                  <a:schemeClr val="accent2"/>
                </a:solidFill>
                <a:latin typeface="Arial" pitchFamily="34" charset="0"/>
                <a:ea typeface="+mj-ea"/>
                <a:cs typeface="Arial" pitchFamily="34" charset="0"/>
              </a:rPr>
              <a:t>Page</a:t>
            </a:r>
          </a:p>
        </p:txBody>
      </p:sp>
    </p:spTree>
    <p:extLst>
      <p:ext uri="{BB962C8B-B14F-4D97-AF65-F5344CB8AC3E}">
        <p14:creationId xmlns:p14="http://schemas.microsoft.com/office/powerpoint/2010/main" val="3014211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Settings</a:t>
            </a:r>
            <a:endParaRPr lang="en-US" dirty="0"/>
          </a:p>
        </p:txBody>
      </p:sp>
      <p:sp>
        <p:nvSpPr>
          <p:cNvPr id="3" name="Content Placeholder 2"/>
          <p:cNvSpPr>
            <a:spLocks noGrp="1"/>
          </p:cNvSpPr>
          <p:nvPr>
            <p:ph idx="1"/>
          </p:nvPr>
        </p:nvSpPr>
        <p:spPr/>
        <p:txBody>
          <a:bodyPr/>
          <a:lstStyle/>
          <a:p>
            <a:r>
              <a:rPr lang="en-US" dirty="0" smtClean="0"/>
              <a:t>All modules have settings</a:t>
            </a:r>
          </a:p>
          <a:p>
            <a:r>
              <a:rPr lang="en-US" dirty="0" smtClean="0"/>
              <a:t>Custom Module settings</a:t>
            </a:r>
          </a:p>
          <a:p>
            <a:pPr lvl="1"/>
            <a:r>
              <a:rPr lang="en-US" dirty="0" smtClean="0"/>
              <a:t>Build your own settings control</a:t>
            </a:r>
          </a:p>
          <a:p>
            <a:pPr lvl="1"/>
            <a:r>
              <a:rPr lang="en-US" dirty="0" smtClean="0"/>
              <a:t>Settings base class</a:t>
            </a:r>
          </a:p>
          <a:p>
            <a:pPr lvl="1"/>
            <a:r>
              <a:rPr lang="en-US" dirty="0" smtClean="0"/>
              <a:t>Two key methods (Load and Save)</a:t>
            </a:r>
          </a:p>
          <a:p>
            <a:pPr lvl="1"/>
            <a:r>
              <a:rPr lang="en-US" dirty="0" smtClean="0"/>
              <a:t>Register appropriately</a:t>
            </a:r>
          </a:p>
          <a:p>
            <a:r>
              <a:rPr lang="en-US" dirty="0" smtClean="0"/>
              <a:t>Module Settings</a:t>
            </a:r>
          </a:p>
          <a:p>
            <a:r>
              <a:rPr lang="en-US" dirty="0" smtClean="0"/>
              <a:t>Tab Module Settings</a:t>
            </a:r>
            <a:br>
              <a:rPr lang="en-US" dirty="0" smtClean="0"/>
            </a:br>
            <a:endParaRPr lang="en-US" dirty="0"/>
          </a:p>
        </p:txBody>
      </p:sp>
    </p:spTree>
    <p:extLst>
      <p:ext uri="{BB962C8B-B14F-4D97-AF65-F5344CB8AC3E}">
        <p14:creationId xmlns:p14="http://schemas.microsoft.com/office/powerpoint/2010/main" val="6202819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UI Guidelines</a:t>
            </a:r>
            <a:endParaRPr lang="en-US" dirty="0"/>
          </a:p>
        </p:txBody>
      </p:sp>
      <p:sp>
        <p:nvSpPr>
          <p:cNvPr id="3" name="Content Placeholder 2"/>
          <p:cNvSpPr>
            <a:spLocks noGrp="1"/>
          </p:cNvSpPr>
          <p:nvPr>
            <p:ph idx="1"/>
          </p:nvPr>
        </p:nvSpPr>
        <p:spPr/>
        <p:txBody>
          <a:bodyPr/>
          <a:lstStyle/>
          <a:p>
            <a:r>
              <a:rPr lang="en-US" dirty="0" smtClean="0"/>
              <a:t>User-facing UI is pretty open ended</a:t>
            </a:r>
          </a:p>
          <a:p>
            <a:r>
              <a:rPr lang="en-US" dirty="0" smtClean="0"/>
              <a:t>Be a good DNN citizen</a:t>
            </a:r>
          </a:p>
          <a:p>
            <a:pPr lvl="1"/>
            <a:r>
              <a:rPr lang="en-US" dirty="0" smtClean="0"/>
              <a:t>Semantic well-structured markup (paragraphs, lists, </a:t>
            </a:r>
            <a:r>
              <a:rPr lang="en-US" dirty="0" err="1" smtClean="0"/>
              <a:t>etc</a:t>
            </a:r>
            <a:r>
              <a:rPr lang="en-US" dirty="0" smtClean="0"/>
              <a:t>)</a:t>
            </a:r>
          </a:p>
          <a:p>
            <a:pPr lvl="1"/>
            <a:r>
              <a:rPr lang="en-US" dirty="0" smtClean="0"/>
              <a:t>Common sense look and feel</a:t>
            </a:r>
          </a:p>
          <a:p>
            <a:r>
              <a:rPr lang="en-US" dirty="0" smtClean="0"/>
              <a:t>You’re not a designer, so keep it simple</a:t>
            </a:r>
          </a:p>
          <a:p>
            <a:pPr lvl="1"/>
            <a:r>
              <a:rPr lang="en-US" dirty="0" smtClean="0"/>
              <a:t>Setting different font-sizes? Sure…</a:t>
            </a:r>
          </a:p>
          <a:p>
            <a:pPr lvl="1"/>
            <a:r>
              <a:rPr lang="en-US" dirty="0" smtClean="0"/>
              <a:t>Setting different type-faces? Not so much…</a:t>
            </a:r>
          </a:p>
        </p:txBody>
      </p:sp>
    </p:spTree>
    <p:extLst>
      <p:ext uri="{BB962C8B-B14F-4D97-AF65-F5344CB8AC3E}">
        <p14:creationId xmlns:p14="http://schemas.microsoft.com/office/powerpoint/2010/main" val="754918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User Interface</a:t>
            </a:r>
            <a:endParaRPr lang="en-US" dirty="0"/>
          </a:p>
        </p:txBody>
      </p:sp>
      <p:sp>
        <p:nvSpPr>
          <p:cNvPr id="3" name="Content Placeholder 2"/>
          <p:cNvSpPr>
            <a:spLocks noGrp="1"/>
          </p:cNvSpPr>
          <p:nvPr>
            <p:ph idx="1"/>
          </p:nvPr>
        </p:nvSpPr>
        <p:spPr/>
        <p:txBody>
          <a:bodyPr/>
          <a:lstStyle/>
          <a:p>
            <a:r>
              <a:rPr lang="en-US" dirty="0" smtClean="0"/>
              <a:t>DNN Admin UI Patterns</a:t>
            </a:r>
          </a:p>
          <a:p>
            <a:r>
              <a:rPr lang="en-US" dirty="0" smtClean="0"/>
              <a:t>Allow for complete consistency across modules</a:t>
            </a:r>
          </a:p>
          <a:p>
            <a:r>
              <a:rPr lang="en-US" dirty="0" smtClean="0"/>
              <a:t>Take the guesswork out of implementing the UI</a:t>
            </a:r>
          </a:p>
          <a:p>
            <a:r>
              <a:rPr lang="en-US" dirty="0" smtClean="0"/>
              <a:t>Messaging! Info, Success, Error, Warning</a:t>
            </a:r>
          </a:p>
          <a:p>
            <a:endParaRPr lang="en-US" dirty="0" smtClean="0"/>
          </a:p>
          <a:p>
            <a:r>
              <a:rPr lang="en-US" b="1" i="1" dirty="0" smtClean="0"/>
              <a:t>Reference: </a:t>
            </a:r>
            <a:r>
              <a:rPr lang="en-US" b="1" i="1" dirty="0" err="1" smtClean="0"/>
              <a:t>Crispy’s</a:t>
            </a:r>
            <a:r>
              <a:rPr lang="en-US" b="1" i="1" dirty="0" smtClean="0"/>
              <a:t> Contest Module</a:t>
            </a:r>
            <a:endParaRPr lang="en-US" b="1" i="1" dirty="0"/>
          </a:p>
        </p:txBody>
      </p:sp>
    </p:spTree>
    <p:extLst>
      <p:ext uri="{BB962C8B-B14F-4D97-AF65-F5344CB8AC3E}">
        <p14:creationId xmlns:p14="http://schemas.microsoft.com/office/powerpoint/2010/main" val="363978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Section 2</a:t>
            </a:r>
            <a:br>
              <a:rPr lang="en-US" dirty="0" smtClean="0"/>
            </a:br>
            <a:r>
              <a:rPr lang="en-US" dirty="0" smtClean="0"/>
              <a:t>Deep Dive: WebFormsMVP</a:t>
            </a:r>
            <a:endParaRPr lang="en-US" dirty="0"/>
          </a:p>
        </p:txBody>
      </p:sp>
    </p:spTree>
    <p:extLst>
      <p:ext uri="{BB962C8B-B14F-4D97-AF65-F5344CB8AC3E}">
        <p14:creationId xmlns:p14="http://schemas.microsoft.com/office/powerpoint/2010/main" val="3874668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52400"/>
            <a:ext cx="6560820" cy="1000274"/>
          </a:xfrm>
          <a:prstGeom prst="rect">
            <a:avLst/>
          </a:prstGeom>
          <a:noFill/>
        </p:spPr>
        <p:txBody>
          <a:bodyPr wrap="square" rtlCol="0">
            <a:spAutoFit/>
          </a:bodyPr>
          <a:lstStyle>
            <a:defPPr>
              <a:defRPr lang="en-US"/>
            </a:defPPr>
          </a:lstStyle>
          <a:p>
            <a:r>
              <a:rPr lang="en-US" sz="2700" b="1" dirty="0">
                <a:latin typeface="Meta-Bold"/>
                <a:ea typeface="+mj-ea"/>
                <a:cs typeface="Meta-Bold"/>
              </a:rPr>
              <a:t>Section </a:t>
            </a:r>
            <a:r>
              <a:rPr lang="en-US" sz="2700" b="1" dirty="0" smtClean="0">
                <a:latin typeface="Meta-Bold"/>
                <a:ea typeface="+mj-ea"/>
                <a:cs typeface="Meta-Bold"/>
              </a:rPr>
              <a:t>2</a:t>
            </a:r>
            <a:endParaRPr lang="en-US" sz="2700" b="1" dirty="0">
              <a:latin typeface="Meta-Bold"/>
              <a:ea typeface="+mj-ea"/>
              <a:cs typeface="Meta-Bold"/>
            </a:endParaRPr>
          </a:p>
          <a:p>
            <a:r>
              <a:rPr lang="en-US" sz="3200" b="1" dirty="0" smtClean="0">
                <a:solidFill>
                  <a:srgbClr val="30ACE2"/>
                </a:solidFill>
                <a:latin typeface="Meta-Bold"/>
                <a:ea typeface="+mj-ea"/>
                <a:cs typeface="Meta-Bold"/>
              </a:rPr>
              <a:t>WebFormsMVP</a:t>
            </a:r>
            <a:endParaRPr lang="en-US" sz="3200" b="1" dirty="0">
              <a:solidFill>
                <a:srgbClr val="30ACE2"/>
              </a:solidFill>
              <a:latin typeface="Meta-Bold"/>
              <a:ea typeface="+mj-ea"/>
              <a:cs typeface="Meta-Bold"/>
            </a:endParaRPr>
          </a:p>
        </p:txBody>
      </p:sp>
      <p:sp>
        <p:nvSpPr>
          <p:cNvPr id="6" name="TextBox 5"/>
          <p:cNvSpPr txBox="1"/>
          <p:nvPr/>
        </p:nvSpPr>
        <p:spPr>
          <a:xfrm>
            <a:off x="838200" y="1295400"/>
            <a:ext cx="7924800" cy="3046988"/>
          </a:xfrm>
          <a:prstGeom prst="rect">
            <a:avLst/>
          </a:prstGeom>
          <a:noFill/>
        </p:spPr>
        <p:txBody>
          <a:bodyPr wrap="square" rtlCol="0">
            <a:spAutoFit/>
          </a:bodyPr>
          <a:lstStyle/>
          <a:p>
            <a:pPr marL="342900" indent="-342900">
              <a:buFont typeface="Arial" pitchFamily="34" charset="0"/>
              <a:buChar char="•"/>
            </a:pPr>
            <a:r>
              <a:rPr lang="en-US" sz="2400" dirty="0">
                <a:latin typeface="Arial" pitchFamily="34" charset="0"/>
                <a:cs typeface="Arial" pitchFamily="34" charset="0"/>
              </a:rPr>
              <a:t>Simple and Easy</a:t>
            </a:r>
          </a:p>
          <a:p>
            <a:pPr marL="342900" indent="-342900">
              <a:buFont typeface="Arial" pitchFamily="34" charset="0"/>
              <a:buChar char="•"/>
            </a:pPr>
            <a:r>
              <a:rPr lang="en-US" sz="2400" dirty="0">
                <a:latin typeface="Arial" pitchFamily="34" charset="0"/>
                <a:cs typeface="Arial" pitchFamily="34" charset="0"/>
              </a:rPr>
              <a:t>WebFormsMVP</a:t>
            </a:r>
          </a:p>
          <a:p>
            <a:pPr marL="342900" indent="-342900">
              <a:buFont typeface="Arial" pitchFamily="34" charset="0"/>
              <a:buChar char="•"/>
            </a:pPr>
            <a:r>
              <a:rPr lang="en-US" sz="2400" dirty="0">
                <a:latin typeface="Arial" pitchFamily="34" charset="0"/>
                <a:cs typeface="Arial" pitchFamily="34" charset="0"/>
              </a:rPr>
              <a:t>Unit Testing</a:t>
            </a:r>
          </a:p>
          <a:p>
            <a:pPr marL="342900" indent="-342900">
              <a:buFont typeface="Arial" pitchFamily="34" charset="0"/>
              <a:buChar char="•"/>
            </a:pPr>
            <a:r>
              <a:rPr lang="en-US" sz="2400" dirty="0">
                <a:latin typeface="Arial" pitchFamily="34" charset="0"/>
                <a:cs typeface="Arial" pitchFamily="34" charset="0"/>
              </a:rPr>
              <a:t>Converting </a:t>
            </a:r>
            <a:r>
              <a:rPr lang="en-US" sz="2400" dirty="0" err="1">
                <a:latin typeface="Arial" pitchFamily="34" charset="0"/>
                <a:cs typeface="Arial" pitchFamily="34" charset="0"/>
              </a:rPr>
              <a:t>DnnSimpleArticle</a:t>
            </a:r>
            <a:r>
              <a:rPr lang="en-US" sz="2400" dirty="0">
                <a:latin typeface="Arial" pitchFamily="34" charset="0"/>
                <a:cs typeface="Arial" pitchFamily="34" charset="0"/>
              </a:rPr>
              <a:t> Module</a:t>
            </a:r>
          </a:p>
          <a:p>
            <a:pPr marL="800100" lvl="1" indent="-342900">
              <a:buFont typeface="Arial" pitchFamily="34" charset="0"/>
              <a:buChar char="•"/>
            </a:pPr>
            <a:r>
              <a:rPr lang="en-US" sz="2400" dirty="0">
                <a:latin typeface="Arial" pitchFamily="34" charset="0"/>
                <a:cs typeface="Arial" pitchFamily="34" charset="0"/>
              </a:rPr>
              <a:t>Review the starting module structure</a:t>
            </a:r>
          </a:p>
          <a:p>
            <a:pPr marL="800100" lvl="1" indent="-342900">
              <a:buFont typeface="Arial" pitchFamily="34" charset="0"/>
              <a:buChar char="•"/>
            </a:pPr>
            <a:r>
              <a:rPr lang="en-US" sz="2400" dirty="0">
                <a:latin typeface="Arial" pitchFamily="34" charset="0"/>
                <a:cs typeface="Arial" pitchFamily="34" charset="0"/>
              </a:rPr>
              <a:t>Convert the edit functionality to the MVP pattern</a:t>
            </a:r>
          </a:p>
          <a:p>
            <a:pPr marL="800100" lvl="1" indent="-342900">
              <a:buFont typeface="Arial" pitchFamily="34" charset="0"/>
              <a:buChar char="•"/>
            </a:pPr>
            <a:r>
              <a:rPr lang="en-US" sz="2400" dirty="0">
                <a:latin typeface="Arial" pitchFamily="34" charset="0"/>
                <a:cs typeface="Arial" pitchFamily="34" charset="0"/>
              </a:rPr>
              <a:t>Refactoring existing logic for testability</a:t>
            </a:r>
          </a:p>
          <a:p>
            <a:pPr marL="800100" lvl="1" indent="-342900">
              <a:buFont typeface="Arial" pitchFamily="34" charset="0"/>
              <a:buChar char="•"/>
            </a:pPr>
            <a:r>
              <a:rPr lang="en-US" sz="2400" dirty="0">
                <a:latin typeface="Arial" pitchFamily="34" charset="0"/>
                <a:cs typeface="Arial" pitchFamily="34" charset="0"/>
              </a:rPr>
              <a:t>Review the unit tests</a:t>
            </a:r>
          </a:p>
        </p:txBody>
      </p:sp>
    </p:spTree>
    <p:extLst>
      <p:ext uri="{BB962C8B-B14F-4D97-AF65-F5344CB8AC3E}">
        <p14:creationId xmlns:p14="http://schemas.microsoft.com/office/powerpoint/2010/main" val="2122672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 / Resources</a:t>
            </a:r>
            <a:endParaRPr lang="en-US" dirty="0"/>
          </a:p>
        </p:txBody>
      </p:sp>
      <p:sp>
        <p:nvSpPr>
          <p:cNvPr id="3" name="Content Placeholder 2"/>
          <p:cNvSpPr>
            <a:spLocks noGrp="1"/>
          </p:cNvSpPr>
          <p:nvPr>
            <p:ph idx="1"/>
          </p:nvPr>
        </p:nvSpPr>
        <p:spPr/>
        <p:txBody>
          <a:bodyPr/>
          <a:lstStyle/>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r>
              <a:rPr lang="en-US" dirty="0" smtClean="0">
                <a:solidFill>
                  <a:schemeClr val="tx1"/>
                </a:solidFill>
              </a:rPr>
              <a:t>Twitter </a:t>
            </a:r>
            <a:r>
              <a:rPr lang="en-US" sz="2800" dirty="0">
                <a:hlinkClick r:id="rId2"/>
              </a:rPr>
              <a:t>@</a:t>
            </a:r>
            <a:r>
              <a:rPr lang="en-US" sz="2800" dirty="0" err="1">
                <a:hlinkClick r:id="rId2"/>
              </a:rPr>
              <a:t>irobinson</a:t>
            </a:r>
            <a:endParaRPr lang="en-US" sz="2800" dirty="0"/>
          </a:p>
          <a:p>
            <a:r>
              <a:rPr lang="en-US" dirty="0" err="1">
                <a:solidFill>
                  <a:schemeClr val="tx1"/>
                </a:solidFill>
              </a:rPr>
              <a:t>GitHub</a:t>
            </a:r>
            <a:r>
              <a:rPr lang="en-US" dirty="0">
                <a:solidFill>
                  <a:schemeClr val="tx1"/>
                </a:solidFill>
              </a:rPr>
              <a:t> </a:t>
            </a:r>
            <a:r>
              <a:rPr lang="en-US" sz="2800" dirty="0">
                <a:hlinkClick r:id="rId3"/>
              </a:rPr>
              <a:t>http://github.com/irobinson</a:t>
            </a:r>
            <a:endParaRPr lang="en-US" sz="2800" dirty="0"/>
          </a:p>
          <a:p>
            <a:r>
              <a:rPr lang="en-US" dirty="0" smtClean="0">
                <a:solidFill>
                  <a:schemeClr val="tx1"/>
                </a:solidFill>
              </a:rPr>
              <a:t>Professional Profile: </a:t>
            </a:r>
            <a:r>
              <a:rPr lang="en-US" sz="2800" dirty="0" smtClean="0">
                <a:hlinkClick r:id="rId4"/>
              </a:rPr>
              <a:t>http</a:t>
            </a:r>
            <a:r>
              <a:rPr lang="en-US" sz="2800" dirty="0">
                <a:hlinkClick r:id="rId4"/>
              </a:rPr>
              <a:t>://</a:t>
            </a:r>
            <a:r>
              <a:rPr lang="en-US" sz="2800" dirty="0" smtClean="0">
                <a:hlinkClick r:id="rId4"/>
              </a:rPr>
              <a:t>bit.ly/irobinson</a:t>
            </a:r>
            <a:endParaRPr lang="en-US" sz="2800" dirty="0" smtClean="0"/>
          </a:p>
          <a:p>
            <a:r>
              <a:rPr lang="en-US" sz="2800" dirty="0" smtClean="0"/>
              <a:t>Email: </a:t>
            </a:r>
            <a:r>
              <a:rPr lang="en-US" sz="2800" dirty="0" smtClean="0">
                <a:hlinkClick r:id="rId5"/>
              </a:rPr>
              <a:t>ian@dnncorp.com</a:t>
            </a:r>
            <a:endParaRPr lang="en-US" sz="2800" dirty="0" smtClean="0"/>
          </a:p>
          <a:p>
            <a:endParaRPr lang="en-US" sz="2800" dirty="0"/>
          </a:p>
        </p:txBody>
      </p:sp>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066800"/>
            <a:ext cx="618507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Simple and Easy in Software</a:t>
            </a:r>
          </a:p>
        </p:txBody>
      </p:sp>
      <p:sp>
        <p:nvSpPr>
          <p:cNvPr id="5123" name="Content Placeholder 2"/>
          <p:cNvSpPr>
            <a:spLocks noGrp="1"/>
          </p:cNvSpPr>
          <p:nvPr>
            <p:ph idx="1"/>
          </p:nvPr>
        </p:nvSpPr>
        <p:spPr/>
        <p:txBody>
          <a:bodyPr/>
          <a:lstStyle/>
          <a:p>
            <a:r>
              <a:rPr lang="en-US" dirty="0" smtClean="0"/>
              <a:t>Simple</a:t>
            </a:r>
          </a:p>
          <a:p>
            <a:pPr lvl="1"/>
            <a:r>
              <a:rPr lang="en-US" dirty="0" smtClean="0"/>
              <a:t>One role or task</a:t>
            </a:r>
          </a:p>
          <a:p>
            <a:pPr lvl="1"/>
            <a:r>
              <a:rPr lang="en-US" dirty="0" smtClean="0"/>
              <a:t>Opposite of complex/intertwined</a:t>
            </a:r>
          </a:p>
          <a:p>
            <a:r>
              <a:rPr lang="en-US" dirty="0" smtClean="0"/>
              <a:t>Easy</a:t>
            </a:r>
          </a:p>
          <a:p>
            <a:pPr lvl="1"/>
            <a:r>
              <a:rPr lang="en-US" dirty="0" smtClean="0"/>
              <a:t>Close at hand, known, familiar</a:t>
            </a:r>
          </a:p>
          <a:p>
            <a:r>
              <a:rPr lang="en-US" dirty="0" smtClean="0"/>
              <a:t>Often we choose easy, at the expense of simplicity</a:t>
            </a:r>
          </a:p>
          <a:p>
            <a:r>
              <a:rPr lang="en-US" i="1" dirty="0" smtClean="0"/>
              <a:t>Simple is objective, easy is relative</a:t>
            </a:r>
          </a:p>
        </p:txBody>
      </p:sp>
    </p:spTree>
    <p:extLst>
      <p:ext uri="{BB962C8B-B14F-4D97-AF65-F5344CB8AC3E}">
        <p14:creationId xmlns:p14="http://schemas.microsoft.com/office/powerpoint/2010/main" val="38875409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your project needs</a:t>
            </a:r>
            <a:endParaRPr lang="en-US" dirty="0"/>
          </a:p>
        </p:txBody>
      </p:sp>
      <p:sp>
        <p:nvSpPr>
          <p:cNvPr id="3" name="Content Placeholder 2"/>
          <p:cNvSpPr>
            <a:spLocks noGrp="1"/>
          </p:cNvSpPr>
          <p:nvPr>
            <p:ph idx="1"/>
          </p:nvPr>
        </p:nvSpPr>
        <p:spPr/>
        <p:txBody>
          <a:bodyPr/>
          <a:lstStyle/>
          <a:p>
            <a:r>
              <a:rPr lang="en-US" dirty="0" smtClean="0"/>
              <a:t>Quick? Throw-away? Trivial? Low-impact?</a:t>
            </a:r>
          </a:p>
          <a:p>
            <a:pPr lvl="1"/>
            <a:r>
              <a:rPr lang="en-US" dirty="0" smtClean="0"/>
              <a:t>Sure, go with what you know: easy.</a:t>
            </a:r>
          </a:p>
          <a:p>
            <a:pPr lvl="1"/>
            <a:endParaRPr lang="en-US" dirty="0" smtClean="0"/>
          </a:p>
          <a:p>
            <a:r>
              <a:rPr lang="en-US" dirty="0" smtClean="0"/>
              <a:t>Project with any kind of longevity or significant importance?</a:t>
            </a:r>
          </a:p>
          <a:p>
            <a:pPr lvl="1"/>
            <a:r>
              <a:rPr lang="en-US" dirty="0" smtClean="0"/>
              <a:t>Spend the time up front to make things simpler.</a:t>
            </a:r>
          </a:p>
          <a:p>
            <a:pPr lvl="1"/>
            <a:endParaRPr lang="en-US" dirty="0" smtClean="0"/>
          </a:p>
          <a:p>
            <a:r>
              <a:rPr lang="en-US" dirty="0"/>
              <a:t>A bug makes it past the type checker, the tests, and then what</a:t>
            </a:r>
            <a:r>
              <a:rPr lang="en-US" dirty="0" smtClean="0"/>
              <a:t>?</a:t>
            </a:r>
            <a:endParaRPr lang="en-US" dirty="0"/>
          </a:p>
          <a:p>
            <a:pPr lvl="1"/>
            <a:endParaRPr lang="en-US" dirty="0"/>
          </a:p>
        </p:txBody>
      </p:sp>
    </p:spTree>
    <p:extLst>
      <p:ext uri="{BB962C8B-B14F-4D97-AF65-F5344CB8AC3E}">
        <p14:creationId xmlns:p14="http://schemas.microsoft.com/office/powerpoint/2010/main" val="4410488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Concerns</a:t>
            </a:r>
            <a:endParaRPr lang="en-US" dirty="0"/>
          </a:p>
        </p:txBody>
      </p:sp>
      <p:sp>
        <p:nvSpPr>
          <p:cNvPr id="3" name="Content Placeholder 2"/>
          <p:cNvSpPr>
            <a:spLocks noGrp="1"/>
          </p:cNvSpPr>
          <p:nvPr>
            <p:ph idx="1"/>
          </p:nvPr>
        </p:nvSpPr>
        <p:spPr/>
        <p:txBody>
          <a:bodyPr/>
          <a:lstStyle/>
          <a:p>
            <a:r>
              <a:rPr lang="en-US" dirty="0" smtClean="0"/>
              <a:t>Each piece has focus</a:t>
            </a:r>
          </a:p>
          <a:p>
            <a:pPr lvl="1"/>
            <a:r>
              <a:rPr lang="en-US" dirty="0" smtClean="0"/>
              <a:t>One role, task, concept, dimension</a:t>
            </a:r>
          </a:p>
          <a:p>
            <a:pPr lvl="1"/>
            <a:r>
              <a:rPr lang="en-US" dirty="0" smtClean="0"/>
              <a:t>Lack of interleaving</a:t>
            </a:r>
          </a:p>
          <a:p>
            <a:r>
              <a:rPr lang="en-US" dirty="0" smtClean="0"/>
              <a:t>Final product has </a:t>
            </a:r>
            <a:r>
              <a:rPr lang="en-US" b="1" dirty="0" smtClean="0"/>
              <a:t>many </a:t>
            </a:r>
            <a:r>
              <a:rPr lang="en-US" i="1" dirty="0" smtClean="0"/>
              <a:t>focused </a:t>
            </a:r>
            <a:r>
              <a:rPr lang="en-US" dirty="0" smtClean="0"/>
              <a:t>pieces</a:t>
            </a:r>
          </a:p>
          <a:p>
            <a:r>
              <a:rPr lang="en-US" dirty="0" smtClean="0"/>
              <a:t>Rather than </a:t>
            </a:r>
            <a:r>
              <a:rPr lang="en-US" b="1" dirty="0" smtClean="0"/>
              <a:t>few </a:t>
            </a:r>
            <a:r>
              <a:rPr lang="en-US" i="1" dirty="0" smtClean="0"/>
              <a:t>overloaded </a:t>
            </a:r>
            <a:r>
              <a:rPr lang="en-US" dirty="0" smtClean="0"/>
              <a:t>pieces</a:t>
            </a:r>
          </a:p>
          <a:p>
            <a:endParaRPr lang="en-US" dirty="0"/>
          </a:p>
        </p:txBody>
      </p:sp>
    </p:spTree>
    <p:extLst>
      <p:ext uri="{BB962C8B-B14F-4D97-AF65-F5344CB8AC3E}">
        <p14:creationId xmlns:p14="http://schemas.microsoft.com/office/powerpoint/2010/main" val="2196865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WebFormsMVP</a:t>
            </a:r>
          </a:p>
        </p:txBody>
      </p:sp>
      <p:sp>
        <p:nvSpPr>
          <p:cNvPr id="25603" name="Content Placeholder 2"/>
          <p:cNvSpPr>
            <a:spLocks noGrp="1"/>
          </p:cNvSpPr>
          <p:nvPr>
            <p:ph idx="1"/>
          </p:nvPr>
        </p:nvSpPr>
        <p:spPr/>
        <p:txBody>
          <a:bodyPr/>
          <a:lstStyle/>
          <a:p>
            <a:r>
              <a:rPr lang="en-US" dirty="0" smtClean="0"/>
              <a:t>Separation of concerns</a:t>
            </a:r>
          </a:p>
          <a:p>
            <a:r>
              <a:rPr lang="en-US" dirty="0" smtClean="0"/>
              <a:t>Increased Testability</a:t>
            </a:r>
          </a:p>
          <a:p>
            <a:r>
              <a:rPr lang="en-US" dirty="0" smtClean="0"/>
              <a:t>“Cleaner Architecture”</a:t>
            </a:r>
          </a:p>
          <a:p>
            <a:r>
              <a:rPr lang="en-US" dirty="0" smtClean="0"/>
              <a:t>Retains productive characteristics of </a:t>
            </a:r>
            <a:r>
              <a:rPr lang="en-US" dirty="0" err="1" smtClean="0"/>
              <a:t>WebForms</a:t>
            </a:r>
            <a:endParaRPr lang="en-US" dirty="0" smtClean="0"/>
          </a:p>
        </p:txBody>
      </p:sp>
    </p:spTree>
    <p:extLst>
      <p:ext uri="{BB962C8B-B14F-4D97-AF65-F5344CB8AC3E}">
        <p14:creationId xmlns:p14="http://schemas.microsoft.com/office/powerpoint/2010/main" val="40734694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Players</a:t>
            </a:r>
          </a:p>
        </p:txBody>
      </p:sp>
      <p:sp>
        <p:nvSpPr>
          <p:cNvPr id="26628" name="TextBox 4">
            <a:hlinkClick r:id="rId3"/>
          </p:cNvPr>
          <p:cNvSpPr txBox="1">
            <a:spLocks noChangeArrowheads="1"/>
          </p:cNvSpPr>
          <p:nvPr/>
        </p:nvSpPr>
        <p:spPr bwMode="auto">
          <a:xfrm>
            <a:off x="427038" y="6126163"/>
            <a:ext cx="745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solidFill>
                <a:schemeClr val="bg1"/>
              </a:solidFill>
            </a:endParaRPr>
          </a:p>
        </p:txBody>
      </p:sp>
      <p:sp>
        <p:nvSpPr>
          <p:cNvPr id="2" name="Content Placeholder 1"/>
          <p:cNvSpPr>
            <a:spLocks noGrp="1"/>
          </p:cNvSpPr>
          <p:nvPr>
            <p:ph idx="1"/>
          </p:nvPr>
        </p:nvSpPr>
        <p:spPr/>
        <p:txBody>
          <a:bodyPr/>
          <a:lstStyle/>
          <a:p>
            <a:r>
              <a:rPr lang="en-US" dirty="0" smtClean="0"/>
              <a:t>View</a:t>
            </a:r>
          </a:p>
          <a:p>
            <a:pPr lvl="1"/>
            <a:r>
              <a:rPr lang="en-US" dirty="0" smtClean="0"/>
              <a:t>Displays UI, has simple behavior</a:t>
            </a:r>
          </a:p>
          <a:p>
            <a:pPr lvl="1"/>
            <a:r>
              <a:rPr lang="en-US" dirty="0" smtClean="0"/>
              <a:t>Does not do “heavy lifting”</a:t>
            </a:r>
          </a:p>
          <a:p>
            <a:r>
              <a:rPr lang="en-US" dirty="0" smtClean="0"/>
              <a:t>Model</a:t>
            </a:r>
          </a:p>
          <a:p>
            <a:pPr lvl="1"/>
            <a:r>
              <a:rPr lang="en-US" dirty="0" smtClean="0"/>
              <a:t>Holds data, updated by both view and model.</a:t>
            </a:r>
          </a:p>
          <a:p>
            <a:pPr lvl="1"/>
            <a:r>
              <a:rPr lang="en-US" dirty="0" smtClean="0"/>
              <a:t>Used to transfer data back and forth</a:t>
            </a:r>
          </a:p>
          <a:p>
            <a:r>
              <a:rPr lang="en-US" dirty="0" smtClean="0"/>
              <a:t>Presenter</a:t>
            </a:r>
          </a:p>
          <a:p>
            <a:pPr lvl="1"/>
            <a:r>
              <a:rPr lang="en-US" dirty="0" smtClean="0"/>
              <a:t>Isolated from view</a:t>
            </a:r>
          </a:p>
          <a:p>
            <a:pPr lvl="1"/>
            <a:r>
              <a:rPr lang="en-US" dirty="0" smtClean="0"/>
              <a:t>Performs business logic</a:t>
            </a:r>
          </a:p>
          <a:p>
            <a:pPr lvl="1"/>
            <a:r>
              <a:rPr lang="en-US" dirty="0" smtClean="0"/>
              <a:t>Ideally, free of hard dependencies</a:t>
            </a:r>
            <a:endParaRPr lang="en-US" dirty="0"/>
          </a:p>
        </p:txBody>
      </p:sp>
    </p:spTree>
    <p:extLst>
      <p:ext uri="{BB962C8B-B14F-4D97-AF65-F5344CB8AC3E}">
        <p14:creationId xmlns:p14="http://schemas.microsoft.com/office/powerpoint/2010/main" val="38006158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WebFormsMVP Characteristics</a:t>
            </a:r>
          </a:p>
        </p:txBody>
      </p:sp>
      <p:sp>
        <p:nvSpPr>
          <p:cNvPr id="27651" name="Content Placeholder 2"/>
          <p:cNvSpPr>
            <a:spLocks noGrp="1"/>
          </p:cNvSpPr>
          <p:nvPr>
            <p:ph idx="1"/>
          </p:nvPr>
        </p:nvSpPr>
        <p:spPr/>
        <p:txBody>
          <a:bodyPr/>
          <a:lstStyle/>
          <a:p>
            <a:r>
              <a:rPr lang="en-US" dirty="0" smtClean="0"/>
              <a:t>Requires the view to give control to Presenter</a:t>
            </a:r>
          </a:p>
          <a:p>
            <a:r>
              <a:rPr lang="en-US" dirty="0" smtClean="0"/>
              <a:t>The view and presenter pass around a model</a:t>
            </a:r>
          </a:p>
          <a:p>
            <a:r>
              <a:rPr lang="en-US" dirty="0" smtClean="0"/>
              <a:t>Interfaces are used to break hard dependencies</a:t>
            </a:r>
          </a:p>
          <a:p>
            <a:pPr lvl="1"/>
            <a:r>
              <a:rPr lang="en-US" dirty="0" smtClean="0"/>
              <a:t>This supports unit testing</a:t>
            </a:r>
          </a:p>
          <a:p>
            <a:endParaRPr lang="en-US" dirty="0" smtClean="0"/>
          </a:p>
        </p:txBody>
      </p:sp>
    </p:spTree>
    <p:extLst>
      <p:ext uri="{BB962C8B-B14F-4D97-AF65-F5344CB8AC3E}">
        <p14:creationId xmlns:p14="http://schemas.microsoft.com/office/powerpoint/2010/main" val="2057824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WebFormsMVP in DNN</a:t>
            </a:r>
          </a:p>
        </p:txBody>
      </p:sp>
      <p:sp>
        <p:nvSpPr>
          <p:cNvPr id="29699" name="Content Placeholder 2"/>
          <p:cNvSpPr>
            <a:spLocks noGrp="1"/>
          </p:cNvSpPr>
          <p:nvPr>
            <p:ph idx="1"/>
          </p:nvPr>
        </p:nvSpPr>
        <p:spPr/>
        <p:txBody>
          <a:bodyPr/>
          <a:lstStyle/>
          <a:p>
            <a:r>
              <a:rPr lang="en-US" dirty="0" smtClean="0"/>
              <a:t>View</a:t>
            </a:r>
          </a:p>
          <a:p>
            <a:pPr lvl="1"/>
            <a:r>
              <a:rPr lang="en-US" dirty="0" err="1" smtClean="0"/>
              <a:t>ModuleView</a:t>
            </a:r>
            <a:r>
              <a:rPr lang="en-US" dirty="0" smtClean="0"/>
              <a:t> base class</a:t>
            </a:r>
          </a:p>
          <a:p>
            <a:pPr lvl="1"/>
            <a:r>
              <a:rPr lang="en-US" dirty="0" err="1" smtClean="0"/>
              <a:t>IModuleView</a:t>
            </a:r>
            <a:r>
              <a:rPr lang="en-US" dirty="0" smtClean="0"/>
              <a:t> interface</a:t>
            </a:r>
          </a:p>
          <a:p>
            <a:r>
              <a:rPr lang="en-US" dirty="0" smtClean="0"/>
              <a:t>Model</a:t>
            </a:r>
          </a:p>
          <a:p>
            <a:r>
              <a:rPr lang="en-US" dirty="0" smtClean="0"/>
              <a:t>Presenter</a:t>
            </a:r>
          </a:p>
          <a:p>
            <a:pPr lvl="1"/>
            <a:r>
              <a:rPr lang="en-US" dirty="0" err="1" smtClean="0"/>
              <a:t>ModulePresenter</a:t>
            </a:r>
            <a:r>
              <a:rPr lang="en-US" dirty="0" smtClean="0"/>
              <a:t> base class</a:t>
            </a:r>
          </a:p>
        </p:txBody>
      </p:sp>
    </p:spTree>
    <p:extLst>
      <p:ext uri="{BB962C8B-B14F-4D97-AF65-F5344CB8AC3E}">
        <p14:creationId xmlns:p14="http://schemas.microsoft.com/office/powerpoint/2010/main" val="3461237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Diving in: </a:t>
            </a:r>
            <a:r>
              <a:rPr lang="en-US" dirty="0" err="1" smtClean="0"/>
              <a:t>DnnSimpleArticle</a:t>
            </a:r>
            <a:endParaRPr lang="en-US" dirty="0"/>
          </a:p>
        </p:txBody>
      </p:sp>
      <p:sp>
        <p:nvSpPr>
          <p:cNvPr id="3" name="Content Placeholder 2"/>
          <p:cNvSpPr>
            <a:spLocks noGrp="1"/>
          </p:cNvSpPr>
          <p:nvPr>
            <p:ph idx="1"/>
          </p:nvPr>
        </p:nvSpPr>
        <p:spPr/>
        <p:txBody>
          <a:bodyPr/>
          <a:lstStyle/>
          <a:p>
            <a:r>
              <a:rPr lang="en-US" dirty="0" smtClean="0"/>
              <a:t>Started as “normal” Web Application Project</a:t>
            </a:r>
          </a:p>
          <a:p>
            <a:pPr lvl="1"/>
            <a:r>
              <a:rPr lang="en-US" dirty="0" smtClean="0"/>
              <a:t>ASPX pages with UI logic and some business logic in code behind</a:t>
            </a:r>
          </a:p>
          <a:p>
            <a:r>
              <a:rPr lang="en-US" dirty="0" smtClean="0"/>
              <a:t>“Edit” view converted to WebFormsMVP</a:t>
            </a:r>
          </a:p>
          <a:p>
            <a:pPr lvl="1"/>
            <a:r>
              <a:rPr lang="en-US" dirty="0" smtClean="0"/>
              <a:t>More players, each with a more focused role</a:t>
            </a:r>
          </a:p>
          <a:p>
            <a:endParaRPr lang="en-US" dirty="0"/>
          </a:p>
        </p:txBody>
      </p:sp>
    </p:spTree>
    <p:extLst>
      <p:ext uri="{BB962C8B-B14F-4D97-AF65-F5344CB8AC3E}">
        <p14:creationId xmlns:p14="http://schemas.microsoft.com/office/powerpoint/2010/main" val="2560909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Unit Testing Benefits</a:t>
            </a:r>
            <a:r>
              <a:rPr lang="en-US" baseline="30000" smtClean="0"/>
              <a:t> [1]</a:t>
            </a:r>
            <a:endParaRPr lang="en-US" smtClean="0"/>
          </a:p>
        </p:txBody>
      </p:sp>
      <p:sp>
        <p:nvSpPr>
          <p:cNvPr id="6147" name="Content Placeholder 2"/>
          <p:cNvSpPr>
            <a:spLocks noGrp="1"/>
          </p:cNvSpPr>
          <p:nvPr>
            <p:ph idx="1"/>
          </p:nvPr>
        </p:nvSpPr>
        <p:spPr/>
        <p:txBody>
          <a:bodyPr/>
          <a:lstStyle/>
          <a:p>
            <a:r>
              <a:rPr lang="en-US" dirty="0" smtClean="0"/>
              <a:t>Facilitates Change</a:t>
            </a:r>
          </a:p>
          <a:p>
            <a:r>
              <a:rPr lang="en-US" dirty="0" smtClean="0"/>
              <a:t>Simplifies integration</a:t>
            </a:r>
          </a:p>
          <a:p>
            <a:r>
              <a:rPr lang="en-US" dirty="0" smtClean="0"/>
              <a:t>Provides Documentation</a:t>
            </a:r>
          </a:p>
          <a:p>
            <a:r>
              <a:rPr lang="en-US" dirty="0" smtClean="0"/>
              <a:t>Design</a:t>
            </a:r>
            <a:endParaRPr lang="en-US" baseline="30000" dirty="0" smtClean="0"/>
          </a:p>
        </p:txBody>
      </p:sp>
      <p:sp>
        <p:nvSpPr>
          <p:cNvPr id="6148" name="TextBox 3">
            <a:hlinkClick r:id="rId3"/>
          </p:cNvPr>
          <p:cNvSpPr txBox="1">
            <a:spLocks noChangeArrowheads="1"/>
          </p:cNvSpPr>
          <p:nvPr/>
        </p:nvSpPr>
        <p:spPr bwMode="auto">
          <a:xfrm>
            <a:off x="361950" y="5651500"/>
            <a:ext cx="745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accent1"/>
                </a:solidFill>
              </a:rPr>
              <a:t>[1] http://en.wikipedia.org/wiki/Unit_testing</a:t>
            </a:r>
          </a:p>
        </p:txBody>
      </p:sp>
    </p:spTree>
    <p:extLst>
      <p:ext uri="{BB962C8B-B14F-4D97-AF65-F5344CB8AC3E}">
        <p14:creationId xmlns:p14="http://schemas.microsoft.com/office/powerpoint/2010/main" val="40955931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What do unit tests test?</a:t>
            </a:r>
          </a:p>
        </p:txBody>
      </p:sp>
      <p:sp>
        <p:nvSpPr>
          <p:cNvPr id="7171" name="Content Placeholder 2"/>
          <p:cNvSpPr>
            <a:spLocks noGrp="1"/>
          </p:cNvSpPr>
          <p:nvPr>
            <p:ph idx="1"/>
          </p:nvPr>
        </p:nvSpPr>
        <p:spPr/>
        <p:txBody>
          <a:bodyPr/>
          <a:lstStyle/>
          <a:p>
            <a:r>
              <a:rPr lang="en-US" smtClean="0"/>
              <a:t>Smallest piece of testable software</a:t>
            </a:r>
            <a:r>
              <a:rPr lang="en-US" baseline="30000" smtClean="0"/>
              <a:t>[3]</a:t>
            </a:r>
          </a:p>
          <a:p>
            <a:r>
              <a:rPr lang="en-US" smtClean="0"/>
              <a:t>Logical and/or complex code</a:t>
            </a:r>
          </a:p>
          <a:p>
            <a:r>
              <a:rPr lang="en-US" smtClean="0"/>
              <a:t>Core business logic</a:t>
            </a:r>
          </a:p>
          <a:p>
            <a:r>
              <a:rPr lang="en-US" smtClean="0"/>
              <a:t>High traffic code / mission critical</a:t>
            </a:r>
          </a:p>
          <a:p>
            <a:r>
              <a:rPr lang="en-US" smtClean="0"/>
              <a:t>Or, in TDD: everything!</a:t>
            </a:r>
          </a:p>
        </p:txBody>
      </p:sp>
      <p:sp>
        <p:nvSpPr>
          <p:cNvPr id="7172" name="TextBox 4">
            <a:hlinkClick r:id="rId3"/>
          </p:cNvPr>
          <p:cNvSpPr txBox="1">
            <a:spLocks noChangeArrowheads="1"/>
          </p:cNvSpPr>
          <p:nvPr/>
        </p:nvSpPr>
        <p:spPr bwMode="auto">
          <a:xfrm>
            <a:off x="361950" y="5651500"/>
            <a:ext cx="745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[3] http://msdn.microsoft.com/en-us/library/aa292197.aspx</a:t>
            </a:r>
          </a:p>
        </p:txBody>
      </p:sp>
    </p:spTree>
    <p:extLst>
      <p:ext uri="{BB962C8B-B14F-4D97-AF65-F5344CB8AC3E}">
        <p14:creationId xmlns:p14="http://schemas.microsoft.com/office/powerpoint/2010/main" val="2662436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endParaRPr lang="en-US" dirty="0" smtClean="0">
              <a:solidFill>
                <a:schemeClr val="tx1"/>
              </a:solidFill>
            </a:endParaRPr>
          </a:p>
          <a:p>
            <a:r>
              <a:rPr lang="en-US" dirty="0" smtClean="0">
                <a:solidFill>
                  <a:schemeClr val="tx1"/>
                </a:solidFill>
              </a:rPr>
              <a:t>Crash Course: DotNetNuke Module Development</a:t>
            </a:r>
          </a:p>
          <a:p>
            <a:pPr lvl="1"/>
            <a:r>
              <a:rPr lang="en-US" i="1" dirty="0" smtClean="0">
                <a:solidFill>
                  <a:schemeClr val="tx1"/>
                </a:solidFill>
              </a:rPr>
              <a:t>High level tour. Key concerns, strategies and techniques.</a:t>
            </a:r>
          </a:p>
          <a:p>
            <a:pPr lvl="1"/>
            <a:endParaRPr lang="en-US" i="1" dirty="0" smtClean="0">
              <a:solidFill>
                <a:schemeClr val="tx1"/>
              </a:solidFill>
            </a:endParaRPr>
          </a:p>
          <a:p>
            <a:r>
              <a:rPr lang="en-US" dirty="0" smtClean="0">
                <a:solidFill>
                  <a:schemeClr val="tx1"/>
                </a:solidFill>
              </a:rPr>
              <a:t>Deep Dive: </a:t>
            </a:r>
            <a:r>
              <a:rPr lang="en-US" b="1" i="1" dirty="0" smtClean="0">
                <a:solidFill>
                  <a:schemeClr val="tx1"/>
                </a:solidFill>
              </a:rPr>
              <a:t>WebFormsMVP</a:t>
            </a:r>
          </a:p>
          <a:p>
            <a:pPr lvl="1"/>
            <a:r>
              <a:rPr lang="en-US" dirty="0" smtClean="0">
                <a:solidFill>
                  <a:schemeClr val="tx1"/>
                </a:solidFill>
              </a:rPr>
              <a:t>How and why? Unit testing! Diving into code.</a:t>
            </a:r>
          </a:p>
          <a:p>
            <a:pPr lvl="1"/>
            <a:endParaRPr lang="en-US" dirty="0" smtClean="0">
              <a:solidFill>
                <a:schemeClr val="tx1"/>
              </a:solidFill>
            </a:endParaRPr>
          </a:p>
          <a:p>
            <a:r>
              <a:rPr lang="en-US" dirty="0" smtClean="0">
                <a:solidFill>
                  <a:schemeClr val="tx1"/>
                </a:solidFill>
              </a:rPr>
              <a:t>Introducing: Client Resource Management</a:t>
            </a:r>
          </a:p>
          <a:p>
            <a:pPr lvl="1"/>
            <a:r>
              <a:rPr lang="en-US" dirty="0" smtClean="0">
                <a:solidFill>
                  <a:schemeClr val="tx1"/>
                </a:solidFill>
              </a:rPr>
              <a:t>Key concepts and strategies for working with JS and CSS</a:t>
            </a:r>
            <a:endParaRPr lang="en-US" dirty="0">
              <a:solidFill>
                <a:schemeClr val="tx1"/>
              </a:solidFill>
            </a:endParaRPr>
          </a:p>
        </p:txBody>
      </p:sp>
    </p:spTree>
    <p:extLst>
      <p:ext uri="{BB962C8B-B14F-4D97-AF65-F5344CB8AC3E}">
        <p14:creationId xmlns:p14="http://schemas.microsoft.com/office/powerpoint/2010/main" val="3588654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Simple Code</a:t>
            </a:r>
          </a:p>
        </p:txBody>
      </p:sp>
      <p:pic>
        <p:nvPicPr>
          <p:cNvPr id="52226" name="Picture 2"/>
          <p:cNvPicPr>
            <a:picLocks noChangeAspect="1" noChangeArrowheads="1"/>
          </p:cNvPicPr>
          <p:nvPr/>
        </p:nvPicPr>
        <p:blipFill>
          <a:blip r:embed="rId2"/>
          <a:srcRect/>
          <a:stretch>
            <a:fillRect/>
          </a:stretch>
        </p:blipFill>
        <p:spPr bwMode="auto">
          <a:xfrm>
            <a:off x="360363" y="1268413"/>
            <a:ext cx="8459787" cy="4516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0266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Simple Test</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268413"/>
            <a:ext cx="8677275"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4"/>
          <p:cNvSpPr txBox="1">
            <a:spLocks noChangeArrowheads="1"/>
          </p:cNvSpPr>
          <p:nvPr/>
        </p:nvSpPr>
        <p:spPr bwMode="auto">
          <a:xfrm>
            <a:off x="900113" y="5516563"/>
            <a:ext cx="626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Tree>
    <p:extLst>
      <p:ext uri="{BB962C8B-B14F-4D97-AF65-F5344CB8AC3E}">
        <p14:creationId xmlns:p14="http://schemas.microsoft.com/office/powerpoint/2010/main" val="2294291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Unit Test Characteristics</a:t>
            </a:r>
          </a:p>
        </p:txBody>
      </p:sp>
      <p:sp>
        <p:nvSpPr>
          <p:cNvPr id="10243" name="Content Placeholder 2"/>
          <p:cNvSpPr>
            <a:spLocks noGrp="1"/>
          </p:cNvSpPr>
          <p:nvPr>
            <p:ph idx="1"/>
          </p:nvPr>
        </p:nvSpPr>
        <p:spPr/>
        <p:txBody>
          <a:bodyPr/>
          <a:lstStyle/>
          <a:p>
            <a:pPr>
              <a:buFontTx/>
              <a:buNone/>
            </a:pPr>
            <a:r>
              <a:rPr lang="en-US" smtClean="0"/>
              <a:t>Unit tests should be: </a:t>
            </a:r>
            <a:r>
              <a:rPr lang="en-US" baseline="30000" smtClean="0"/>
              <a:t>[2]</a:t>
            </a:r>
          </a:p>
          <a:p>
            <a:r>
              <a:rPr lang="en-US" smtClean="0"/>
              <a:t>Automated &amp; Repeatable</a:t>
            </a:r>
          </a:p>
          <a:p>
            <a:r>
              <a:rPr lang="en-US" smtClean="0"/>
              <a:t>Easy to implement</a:t>
            </a:r>
          </a:p>
          <a:p>
            <a:r>
              <a:rPr lang="en-US" smtClean="0"/>
              <a:t>Once written, it remains for future use</a:t>
            </a:r>
          </a:p>
          <a:p>
            <a:r>
              <a:rPr lang="en-US" smtClean="0"/>
              <a:t>Anyone should be able to run it</a:t>
            </a:r>
          </a:p>
          <a:p>
            <a:r>
              <a:rPr lang="en-US" smtClean="0"/>
              <a:t>It should run at the push of a button</a:t>
            </a:r>
          </a:p>
          <a:p>
            <a:r>
              <a:rPr lang="en-US" smtClean="0"/>
              <a:t>Run quickly</a:t>
            </a:r>
          </a:p>
          <a:p>
            <a:endParaRPr lang="en-US" smtClean="0"/>
          </a:p>
        </p:txBody>
      </p:sp>
      <p:pic>
        <p:nvPicPr>
          <p:cNvPr id="10244" name="Picture 3" descr="osherove_cover15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3238" y="1120775"/>
            <a:ext cx="14287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5">
            <a:hlinkClick r:id="rId4"/>
          </p:cNvPr>
          <p:cNvSpPr txBox="1">
            <a:spLocks noChangeArrowheads="1"/>
          </p:cNvSpPr>
          <p:nvPr/>
        </p:nvSpPr>
        <p:spPr bwMode="auto">
          <a:xfrm>
            <a:off x="361950" y="5651500"/>
            <a:ext cx="745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[2] The Art of Unit Testing, Roy Osherove, Manning Publications 2009</a:t>
            </a:r>
          </a:p>
        </p:txBody>
      </p:sp>
    </p:spTree>
    <p:extLst>
      <p:ext uri="{BB962C8B-B14F-4D97-AF65-F5344CB8AC3E}">
        <p14:creationId xmlns:p14="http://schemas.microsoft.com/office/powerpoint/2010/main" val="3529674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Testing Frameworks</a:t>
            </a:r>
          </a:p>
        </p:txBody>
      </p:sp>
      <p:sp>
        <p:nvSpPr>
          <p:cNvPr id="11267" name="Content Placeholder 2"/>
          <p:cNvSpPr>
            <a:spLocks noGrp="1"/>
          </p:cNvSpPr>
          <p:nvPr>
            <p:ph idx="1"/>
          </p:nvPr>
        </p:nvSpPr>
        <p:spPr>
          <a:xfrm>
            <a:off x="395288" y="1628775"/>
            <a:ext cx="8229600" cy="3384550"/>
          </a:xfrm>
        </p:spPr>
        <p:txBody>
          <a:bodyPr/>
          <a:lstStyle/>
          <a:p>
            <a:r>
              <a:rPr lang="en-US" dirty="0" smtClean="0"/>
              <a:t>Unit Testing “Glue”</a:t>
            </a:r>
          </a:p>
          <a:p>
            <a:pPr lvl="1"/>
            <a:r>
              <a:rPr lang="en-US" dirty="0" smtClean="0"/>
              <a:t>(Addresses the Automated &amp; Repeatable)</a:t>
            </a:r>
          </a:p>
          <a:p>
            <a:r>
              <a:rPr lang="en-US" dirty="0" err="1" smtClean="0"/>
              <a:t>csUnit</a:t>
            </a:r>
            <a:r>
              <a:rPr lang="en-US" dirty="0" smtClean="0"/>
              <a:t>, </a:t>
            </a:r>
            <a:r>
              <a:rPr lang="en-US" b="1" dirty="0" err="1" smtClean="0"/>
              <a:t>MbUnit</a:t>
            </a:r>
            <a:r>
              <a:rPr lang="en-US" dirty="0" smtClean="0"/>
              <a:t>, </a:t>
            </a:r>
            <a:r>
              <a:rPr lang="en-US" dirty="0" err="1" smtClean="0"/>
              <a:t>MSTest</a:t>
            </a:r>
            <a:r>
              <a:rPr lang="en-US" dirty="0" smtClean="0"/>
              <a:t>, </a:t>
            </a:r>
            <a:r>
              <a:rPr lang="en-US" dirty="0" err="1" smtClean="0"/>
              <a:t>Nunit</a:t>
            </a:r>
            <a:r>
              <a:rPr lang="en-US" dirty="0" smtClean="0"/>
              <a:t>, </a:t>
            </a:r>
            <a:r>
              <a:rPr lang="en-US" dirty="0" err="1" smtClean="0"/>
              <a:t>xUnit</a:t>
            </a:r>
            <a:endParaRPr lang="en-US" dirty="0" smtClean="0"/>
          </a:p>
          <a:p>
            <a:r>
              <a:rPr lang="en-US" dirty="0" smtClean="0"/>
              <a:t>Pick one and go</a:t>
            </a:r>
          </a:p>
          <a:p>
            <a:endParaRPr lang="en-US" dirty="0" smtClean="0"/>
          </a:p>
        </p:txBody>
      </p:sp>
    </p:spTree>
    <p:extLst>
      <p:ext uri="{BB962C8B-B14F-4D97-AF65-F5344CB8AC3E}">
        <p14:creationId xmlns:p14="http://schemas.microsoft.com/office/powerpoint/2010/main" val="2776836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We use </a:t>
            </a:r>
            <a:r>
              <a:rPr lang="en-US" dirty="0" err="1" smtClean="0"/>
              <a:t>MBUnit</a:t>
            </a:r>
            <a:r>
              <a:rPr lang="en-US" dirty="0" smtClean="0"/>
              <a:t> &amp; </a:t>
            </a:r>
            <a:r>
              <a:rPr lang="en-US" dirty="0" err="1" smtClean="0"/>
              <a:t>Gallio</a:t>
            </a:r>
            <a:endParaRPr lang="en-US" dirty="0" smtClean="0"/>
          </a:p>
        </p:txBody>
      </p:sp>
      <p:sp>
        <p:nvSpPr>
          <p:cNvPr id="12291" name="Content Placeholder 2"/>
          <p:cNvSpPr>
            <a:spLocks noGrp="1"/>
          </p:cNvSpPr>
          <p:nvPr>
            <p:ph idx="1"/>
          </p:nvPr>
        </p:nvSpPr>
        <p:spPr/>
        <p:txBody>
          <a:bodyPr/>
          <a:lstStyle/>
          <a:p>
            <a:r>
              <a:rPr lang="en-US" dirty="0" err="1" smtClean="0"/>
              <a:t>MbUnit</a:t>
            </a:r>
            <a:endParaRPr lang="en-US" dirty="0" smtClean="0"/>
          </a:p>
          <a:p>
            <a:pPr lvl="1"/>
            <a:r>
              <a:rPr lang="en-US" dirty="0" smtClean="0"/>
              <a:t>Class and Method Attributes</a:t>
            </a:r>
          </a:p>
          <a:p>
            <a:pPr lvl="1"/>
            <a:r>
              <a:rPr lang="en-US" dirty="0" smtClean="0"/>
              <a:t>Assertions</a:t>
            </a:r>
          </a:p>
          <a:p>
            <a:r>
              <a:rPr lang="en-US" dirty="0" err="1" smtClean="0"/>
              <a:t>Gallio</a:t>
            </a:r>
            <a:r>
              <a:rPr lang="en-US" dirty="0" smtClean="0"/>
              <a:t> Test </a:t>
            </a:r>
            <a:r>
              <a:rPr lang="en-US" dirty="0"/>
              <a:t>Runner</a:t>
            </a:r>
          </a:p>
          <a:p>
            <a:pPr lvl="1"/>
            <a:r>
              <a:rPr lang="en-US" dirty="0" smtClean="0"/>
              <a:t>Displays </a:t>
            </a:r>
            <a:r>
              <a:rPr lang="en-US" dirty="0"/>
              <a:t>results</a:t>
            </a:r>
          </a:p>
          <a:p>
            <a:pPr lvl="1"/>
            <a:r>
              <a:rPr lang="en-US" dirty="0"/>
              <a:t>Visual Studio Integration</a:t>
            </a:r>
          </a:p>
          <a:p>
            <a:pPr lvl="1"/>
            <a:r>
              <a:rPr lang="en-US" dirty="0" err="1"/>
              <a:t>ReSharper</a:t>
            </a:r>
            <a:r>
              <a:rPr lang="en-US" dirty="0"/>
              <a:t> Integration</a:t>
            </a:r>
          </a:p>
          <a:p>
            <a:endParaRPr lang="en-US" dirty="0" smtClean="0"/>
          </a:p>
        </p:txBody>
      </p:sp>
    </p:spTree>
    <p:extLst>
      <p:ext uri="{BB962C8B-B14F-4D97-AF65-F5344CB8AC3E}">
        <p14:creationId xmlns:p14="http://schemas.microsoft.com/office/powerpoint/2010/main" val="3736005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What is testable code?</a:t>
            </a:r>
          </a:p>
        </p:txBody>
      </p:sp>
      <p:sp>
        <p:nvSpPr>
          <p:cNvPr id="14339" name="Content Placeholder 2"/>
          <p:cNvSpPr>
            <a:spLocks noGrp="1"/>
          </p:cNvSpPr>
          <p:nvPr>
            <p:ph idx="1"/>
          </p:nvPr>
        </p:nvSpPr>
        <p:spPr/>
        <p:txBody>
          <a:bodyPr/>
          <a:lstStyle/>
          <a:p>
            <a:r>
              <a:rPr lang="en-US" smtClean="0"/>
              <a:t>Is all code testable?</a:t>
            </a:r>
          </a:p>
          <a:p>
            <a:r>
              <a:rPr lang="en-US" smtClean="0"/>
              <a:t>Single Responsibility/Separation of Concerns</a:t>
            </a:r>
          </a:p>
          <a:p>
            <a:r>
              <a:rPr lang="en-US" smtClean="0"/>
              <a:t>Dealing with dependencies</a:t>
            </a:r>
          </a:p>
        </p:txBody>
      </p:sp>
    </p:spTree>
    <p:extLst>
      <p:ext uri="{BB962C8B-B14F-4D97-AF65-F5344CB8AC3E}">
        <p14:creationId xmlns:p14="http://schemas.microsoft.com/office/powerpoint/2010/main" val="9934102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Seams</a:t>
            </a:r>
          </a:p>
        </p:txBody>
      </p:sp>
      <p:sp>
        <p:nvSpPr>
          <p:cNvPr id="15363" name="Content Placeholder 2"/>
          <p:cNvSpPr>
            <a:spLocks noGrp="1"/>
          </p:cNvSpPr>
          <p:nvPr>
            <p:ph idx="1"/>
          </p:nvPr>
        </p:nvSpPr>
        <p:spPr/>
        <p:txBody>
          <a:bodyPr/>
          <a:lstStyle/>
          <a:p>
            <a:r>
              <a:rPr lang="en-US" smtClean="0"/>
              <a:t>“…place where you can alter behavior of your program without editing it in that place” – (Feathers, 2005)</a:t>
            </a:r>
          </a:p>
          <a:p>
            <a:endParaRPr lang="en-US" smtClean="0"/>
          </a:p>
          <a:p>
            <a:r>
              <a:rPr lang="en-US" smtClean="0"/>
              <a:t>Plug-in / Injection</a:t>
            </a:r>
          </a:p>
          <a:p>
            <a:endParaRPr lang="en-US" smtClean="0"/>
          </a:p>
          <a:p>
            <a:pPr>
              <a:buFontTx/>
              <a:buNone/>
            </a:pPr>
            <a:endParaRPr lang="en-US" smtClean="0"/>
          </a:p>
          <a:p>
            <a:endParaRPr lang="en-US" smtClean="0"/>
          </a:p>
          <a:p>
            <a:endParaRPr lang="en-US" smtClean="0"/>
          </a:p>
          <a:p>
            <a:endParaRPr lang="en-US" smtClean="0"/>
          </a:p>
          <a:p>
            <a:endParaRPr lang="en-US" smtClean="0"/>
          </a:p>
        </p:txBody>
      </p:sp>
    </p:spTree>
    <p:extLst>
      <p:ext uri="{BB962C8B-B14F-4D97-AF65-F5344CB8AC3E}">
        <p14:creationId xmlns:p14="http://schemas.microsoft.com/office/powerpoint/2010/main" val="28893667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Seam / Constructor Injection</a:t>
            </a: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66813"/>
            <a:ext cx="7343775"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64484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Seam / Property Injection</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484313"/>
            <a:ext cx="892492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16433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Two Consumers</a:t>
            </a:r>
          </a:p>
        </p:txBody>
      </p:sp>
      <p:sp>
        <p:nvSpPr>
          <p:cNvPr id="18435" name="Content Placeholder 2"/>
          <p:cNvSpPr>
            <a:spLocks noGrp="1"/>
          </p:cNvSpPr>
          <p:nvPr>
            <p:ph idx="1"/>
          </p:nvPr>
        </p:nvSpPr>
        <p:spPr/>
        <p:txBody>
          <a:bodyPr/>
          <a:lstStyle/>
          <a:p>
            <a:r>
              <a:rPr lang="en-US" smtClean="0"/>
              <a:t>Production Code</a:t>
            </a:r>
          </a:p>
          <a:p>
            <a:r>
              <a:rPr lang="en-US" smtClean="0"/>
              <a:t>Tests</a:t>
            </a:r>
          </a:p>
          <a:p>
            <a:r>
              <a:rPr lang="en-US" smtClean="0"/>
              <a:t>Seams help cater to the test</a:t>
            </a:r>
          </a:p>
          <a:p>
            <a:endParaRPr lang="en-US" smtClean="0"/>
          </a:p>
        </p:txBody>
      </p:sp>
    </p:spTree>
    <p:extLst>
      <p:ext uri="{BB962C8B-B14F-4D97-AF65-F5344CB8AC3E}">
        <p14:creationId xmlns:p14="http://schemas.microsoft.com/office/powerpoint/2010/main" val="4245769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Section 1</a:t>
            </a:r>
            <a:br>
              <a:rPr lang="en-US" dirty="0" smtClean="0"/>
            </a:br>
            <a:r>
              <a:rPr lang="en-US" dirty="0" smtClean="0"/>
              <a:t>DotNetNuke Module Development Crash Course</a:t>
            </a:r>
            <a:endParaRPr lang="en-US" dirty="0"/>
          </a:p>
        </p:txBody>
      </p:sp>
    </p:spTree>
    <p:extLst>
      <p:ext uri="{BB962C8B-B14F-4D97-AF65-F5344CB8AC3E}">
        <p14:creationId xmlns:p14="http://schemas.microsoft.com/office/powerpoint/2010/main" val="38746681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Fakes!</a:t>
            </a:r>
          </a:p>
        </p:txBody>
      </p:sp>
      <p:sp>
        <p:nvSpPr>
          <p:cNvPr id="19459" name="Content Placeholder 2"/>
          <p:cNvSpPr>
            <a:spLocks noGrp="1"/>
          </p:cNvSpPr>
          <p:nvPr>
            <p:ph idx="1"/>
          </p:nvPr>
        </p:nvSpPr>
        <p:spPr/>
        <p:txBody>
          <a:bodyPr/>
          <a:lstStyle/>
          <a:p>
            <a:r>
              <a:rPr lang="en-US" smtClean="0"/>
              <a:t>Stubs</a:t>
            </a:r>
          </a:p>
          <a:p>
            <a:pPr lvl="1"/>
            <a:r>
              <a:rPr lang="en-US" smtClean="0"/>
              <a:t>Return results</a:t>
            </a:r>
          </a:p>
          <a:p>
            <a:pPr lvl="1"/>
            <a:r>
              <a:rPr lang="en-US" smtClean="0"/>
              <a:t>Throw exceptions</a:t>
            </a:r>
          </a:p>
          <a:p>
            <a:r>
              <a:rPr lang="en-US" smtClean="0"/>
              <a:t>Mocks</a:t>
            </a:r>
          </a:p>
          <a:p>
            <a:pPr lvl="1"/>
            <a:r>
              <a:rPr lang="en-US" smtClean="0"/>
              <a:t>Verify behavior</a:t>
            </a:r>
          </a:p>
        </p:txBody>
      </p:sp>
    </p:spTree>
    <p:extLst>
      <p:ext uri="{BB962C8B-B14F-4D97-AF65-F5344CB8AC3E}">
        <p14:creationId xmlns:p14="http://schemas.microsoft.com/office/powerpoint/2010/main" val="2983815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Isolation Frameworks</a:t>
            </a:r>
          </a:p>
        </p:txBody>
      </p:sp>
      <p:sp>
        <p:nvSpPr>
          <p:cNvPr id="20483" name="Content Placeholder 2"/>
          <p:cNvSpPr>
            <a:spLocks noGrp="1"/>
          </p:cNvSpPr>
          <p:nvPr>
            <p:ph idx="1"/>
          </p:nvPr>
        </p:nvSpPr>
        <p:spPr/>
        <p:txBody>
          <a:bodyPr/>
          <a:lstStyle/>
          <a:p>
            <a:r>
              <a:rPr lang="en-US" smtClean="0"/>
              <a:t>Help us create fakes</a:t>
            </a:r>
          </a:p>
          <a:p>
            <a:r>
              <a:rPr lang="en-US" smtClean="0"/>
              <a:t>And verify expectations</a:t>
            </a:r>
          </a:p>
          <a:p>
            <a:r>
              <a:rPr lang="en-US" smtClean="0"/>
              <a:t>Moq, Nmock, Rhino Mocks, Typemock Isolator</a:t>
            </a:r>
          </a:p>
        </p:txBody>
      </p:sp>
    </p:spTree>
    <p:extLst>
      <p:ext uri="{BB962C8B-B14F-4D97-AF65-F5344CB8AC3E}">
        <p14:creationId xmlns:p14="http://schemas.microsoft.com/office/powerpoint/2010/main" val="7596400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My Setup</a:t>
            </a:r>
          </a:p>
        </p:txBody>
      </p:sp>
      <p:sp>
        <p:nvSpPr>
          <p:cNvPr id="21507" name="Content Placeholder 2"/>
          <p:cNvSpPr>
            <a:spLocks noGrp="1"/>
          </p:cNvSpPr>
          <p:nvPr>
            <p:ph idx="1"/>
          </p:nvPr>
        </p:nvSpPr>
        <p:spPr/>
        <p:txBody>
          <a:bodyPr/>
          <a:lstStyle/>
          <a:p>
            <a:r>
              <a:rPr lang="en-US" smtClean="0"/>
              <a:t>MBUnit – Unit testing framework</a:t>
            </a:r>
          </a:p>
          <a:p>
            <a:r>
              <a:rPr lang="en-US" smtClean="0"/>
              <a:t>MOQ – Isolation framework</a:t>
            </a:r>
          </a:p>
          <a:p>
            <a:r>
              <a:rPr lang="en-US" smtClean="0"/>
              <a:t>Gallio – Test runner</a:t>
            </a:r>
          </a:p>
          <a:p>
            <a:pPr lvl="1"/>
            <a:r>
              <a:rPr lang="en-US" smtClean="0"/>
              <a:t>Integrated into Visual Studio / Resharper</a:t>
            </a:r>
          </a:p>
        </p:txBody>
      </p:sp>
    </p:spTree>
    <p:extLst>
      <p:ext uri="{BB962C8B-B14F-4D97-AF65-F5344CB8AC3E}">
        <p14:creationId xmlns:p14="http://schemas.microsoft.com/office/powerpoint/2010/main" val="267189112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Unit Testing: Quick Summary</a:t>
            </a:r>
          </a:p>
        </p:txBody>
      </p:sp>
      <p:sp>
        <p:nvSpPr>
          <p:cNvPr id="36867" name="Content Placeholder 2"/>
          <p:cNvSpPr>
            <a:spLocks noGrp="1"/>
          </p:cNvSpPr>
          <p:nvPr>
            <p:ph idx="1"/>
          </p:nvPr>
        </p:nvSpPr>
        <p:spPr/>
        <p:txBody>
          <a:bodyPr/>
          <a:lstStyle/>
          <a:p>
            <a:r>
              <a:rPr lang="en-US" dirty="0" smtClean="0"/>
              <a:t>Unit testing increases confidence in your code. Code is more changeable.</a:t>
            </a:r>
          </a:p>
          <a:p>
            <a:r>
              <a:rPr lang="en-US" dirty="0" smtClean="0"/>
              <a:t>Therefore Unit Testing is a desirable practice</a:t>
            </a:r>
          </a:p>
          <a:p>
            <a:r>
              <a:rPr lang="en-US" dirty="0" smtClean="0"/>
              <a:t>WebFormsMVP allows us to better conduct unit testing in DotNetNuke</a:t>
            </a:r>
          </a:p>
          <a:p>
            <a:endParaRPr lang="en-US" dirty="0" smtClean="0"/>
          </a:p>
          <a:p>
            <a:endParaRPr lang="en-US" dirty="0" smtClean="0"/>
          </a:p>
        </p:txBody>
      </p:sp>
    </p:spTree>
    <p:extLst>
      <p:ext uri="{BB962C8B-B14F-4D97-AF65-F5344CB8AC3E}">
        <p14:creationId xmlns:p14="http://schemas.microsoft.com/office/powerpoint/2010/main" val="13514917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Section 3</a:t>
            </a:r>
            <a:br>
              <a:rPr lang="en-US" dirty="0" smtClean="0"/>
            </a:br>
            <a:r>
              <a:rPr lang="en-US" dirty="0" smtClean="0"/>
              <a:t>Introducing: Client Resource Management</a:t>
            </a:r>
            <a:endParaRPr lang="en-US" dirty="0"/>
          </a:p>
        </p:txBody>
      </p:sp>
    </p:spTree>
    <p:extLst>
      <p:ext uri="{BB962C8B-B14F-4D97-AF65-F5344CB8AC3E}">
        <p14:creationId xmlns:p14="http://schemas.microsoft.com/office/powerpoint/2010/main" val="152661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52400"/>
            <a:ext cx="6560820" cy="1000274"/>
          </a:xfrm>
          <a:prstGeom prst="rect">
            <a:avLst/>
          </a:prstGeom>
          <a:noFill/>
        </p:spPr>
        <p:txBody>
          <a:bodyPr wrap="square" rtlCol="0">
            <a:spAutoFit/>
          </a:bodyPr>
          <a:lstStyle>
            <a:defPPr>
              <a:defRPr lang="en-US"/>
            </a:defPPr>
          </a:lstStyle>
          <a:p>
            <a:r>
              <a:rPr lang="en-US" sz="2700" b="1" dirty="0">
                <a:latin typeface="Meta-Bold"/>
                <a:ea typeface="+mj-ea"/>
                <a:cs typeface="Meta-Bold"/>
              </a:rPr>
              <a:t>Section </a:t>
            </a:r>
            <a:r>
              <a:rPr lang="en-US" sz="2700" b="1" dirty="0" smtClean="0">
                <a:latin typeface="Meta-Bold"/>
                <a:ea typeface="+mj-ea"/>
                <a:cs typeface="Meta-Bold"/>
              </a:rPr>
              <a:t>3</a:t>
            </a:r>
            <a:endParaRPr lang="en-US" sz="2700" b="1" dirty="0">
              <a:latin typeface="Meta-Bold"/>
              <a:ea typeface="+mj-ea"/>
              <a:cs typeface="Meta-Bold"/>
            </a:endParaRPr>
          </a:p>
          <a:p>
            <a:r>
              <a:rPr lang="en-US" sz="3200" b="1" dirty="0" smtClean="0">
                <a:solidFill>
                  <a:srgbClr val="30ACE2"/>
                </a:solidFill>
                <a:latin typeface="Meta-Bold"/>
                <a:ea typeface="+mj-ea"/>
                <a:cs typeface="Meta-Bold"/>
              </a:rPr>
              <a:t>Client Resource Management</a:t>
            </a:r>
            <a:endParaRPr lang="en-US" sz="3200" b="1" dirty="0">
              <a:solidFill>
                <a:srgbClr val="30ACE2"/>
              </a:solidFill>
              <a:latin typeface="Meta-Bold"/>
              <a:ea typeface="+mj-ea"/>
              <a:cs typeface="Meta-Bold"/>
            </a:endParaRPr>
          </a:p>
        </p:txBody>
      </p:sp>
      <p:sp>
        <p:nvSpPr>
          <p:cNvPr id="6" name="TextBox 5"/>
          <p:cNvSpPr txBox="1"/>
          <p:nvPr/>
        </p:nvSpPr>
        <p:spPr>
          <a:xfrm>
            <a:off x="838200" y="1752600"/>
            <a:ext cx="7924800" cy="1938992"/>
          </a:xfrm>
          <a:prstGeom prst="rect">
            <a:avLst/>
          </a:prstGeom>
          <a:noFill/>
        </p:spPr>
        <p:txBody>
          <a:bodyPr wrap="square" rtlCol="0">
            <a:spAutoFit/>
          </a:bodyPr>
          <a:lstStyle/>
          <a:p>
            <a:pPr marL="342900" indent="-342900">
              <a:buFont typeface="Arial" pitchFamily="34" charset="0"/>
              <a:buChar char="•"/>
            </a:pPr>
            <a:r>
              <a:rPr lang="en-US" sz="2000" dirty="0" smtClean="0">
                <a:latin typeface="Arial" pitchFamily="34" charset="0"/>
                <a:cs typeface="Arial" pitchFamily="34" charset="0"/>
              </a:rPr>
              <a:t>Background/overview</a:t>
            </a:r>
          </a:p>
          <a:p>
            <a:pPr marL="342900" indent="-342900">
              <a:buFont typeface="Arial" pitchFamily="34" charset="0"/>
              <a:buChar char="•"/>
            </a:pPr>
            <a:r>
              <a:rPr lang="en-US" sz="2000" dirty="0" smtClean="0">
                <a:latin typeface="Arial" pitchFamily="34" charset="0"/>
                <a:cs typeface="Arial" pitchFamily="34" charset="0"/>
              </a:rPr>
              <a:t>Key characteristics</a:t>
            </a:r>
          </a:p>
          <a:p>
            <a:pPr marL="342900" indent="-342900">
              <a:buFont typeface="Arial" pitchFamily="34" charset="0"/>
              <a:buChar char="•"/>
            </a:pPr>
            <a:r>
              <a:rPr lang="en-US" sz="2000" dirty="0" smtClean="0">
                <a:latin typeface="Arial" pitchFamily="34" charset="0"/>
                <a:cs typeface="Arial" pitchFamily="34" charset="0"/>
              </a:rPr>
              <a:t>Client Dependency Framework</a:t>
            </a:r>
          </a:p>
          <a:p>
            <a:pPr marL="342900" indent="-342900">
              <a:buFont typeface="Arial" pitchFamily="34" charset="0"/>
              <a:buChar char="•"/>
            </a:pPr>
            <a:r>
              <a:rPr lang="en-US" sz="2000" dirty="0" smtClean="0">
                <a:latin typeface="Arial" pitchFamily="34" charset="0"/>
                <a:cs typeface="Arial" pitchFamily="34" charset="0"/>
              </a:rPr>
              <a:t>JavaScript and CSS Registration</a:t>
            </a:r>
          </a:p>
          <a:p>
            <a:pPr marL="342900" indent="-342900">
              <a:buFont typeface="Arial" pitchFamily="34" charset="0"/>
              <a:buChar char="•"/>
            </a:pPr>
            <a:r>
              <a:rPr lang="en-US" sz="2000" dirty="0">
                <a:latin typeface="Arial" pitchFamily="34" charset="0"/>
                <a:cs typeface="Arial" pitchFamily="34" charset="0"/>
              </a:rPr>
              <a:t>Implementation </a:t>
            </a:r>
            <a:r>
              <a:rPr lang="en-US" sz="2000" dirty="0" smtClean="0">
                <a:latin typeface="Arial" pitchFamily="34" charset="0"/>
                <a:cs typeface="Arial" pitchFamily="34" charset="0"/>
              </a:rPr>
              <a:t>details</a:t>
            </a:r>
            <a:endParaRPr lang="en-US" sz="2000" dirty="0">
              <a:latin typeface="Arial" pitchFamily="34" charset="0"/>
              <a:cs typeface="Arial" pitchFamily="34" charset="0"/>
            </a:endParaRPr>
          </a:p>
          <a:p>
            <a:pPr marL="342900" indent="-342900">
              <a:buFont typeface="Arial" pitchFamily="34" charset="0"/>
              <a:buChar char="•"/>
            </a:pPr>
            <a:r>
              <a:rPr lang="en-US" sz="2000" dirty="0" smtClean="0">
                <a:latin typeface="Arial" pitchFamily="34" charset="0"/>
                <a:cs typeface="Arial" pitchFamily="34" charset="0"/>
              </a:rPr>
              <a:t>A new development approach</a:t>
            </a:r>
          </a:p>
        </p:txBody>
      </p:sp>
    </p:spTree>
    <p:extLst>
      <p:ext uri="{BB962C8B-B14F-4D97-AF65-F5344CB8AC3E}">
        <p14:creationId xmlns:p14="http://schemas.microsoft.com/office/powerpoint/2010/main" val="34636200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Performance is a feature </a:t>
            </a:r>
            <a:r>
              <a:rPr lang="en-US" i="1" dirty="0" smtClean="0"/>
              <a:t>(an important one)</a:t>
            </a:r>
          </a:p>
          <a:p>
            <a:r>
              <a:rPr lang="en-US" dirty="0" smtClean="0"/>
              <a:t>Fast sites lead to satisfied users</a:t>
            </a:r>
          </a:p>
          <a:p>
            <a:r>
              <a:rPr lang="en-US" dirty="0" smtClean="0"/>
              <a:t>DotNetNuke is largely optimized on the server side, was not so much on the client side</a:t>
            </a:r>
          </a:p>
        </p:txBody>
      </p:sp>
    </p:spTree>
    <p:extLst>
      <p:ext uri="{BB962C8B-B14F-4D97-AF65-F5344CB8AC3E}">
        <p14:creationId xmlns:p14="http://schemas.microsoft.com/office/powerpoint/2010/main" val="21315546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Performance</a:t>
            </a:r>
            <a:endParaRPr lang="en-US" dirty="0"/>
          </a:p>
        </p:txBody>
      </p:sp>
      <p:sp>
        <p:nvSpPr>
          <p:cNvPr id="3" name="Content Placeholder 2"/>
          <p:cNvSpPr>
            <a:spLocks noGrp="1"/>
          </p:cNvSpPr>
          <p:nvPr>
            <p:ph idx="1"/>
          </p:nvPr>
        </p:nvSpPr>
        <p:spPr/>
        <p:txBody>
          <a:bodyPr/>
          <a:lstStyle/>
          <a:p>
            <a:pPr marL="0" indent="0">
              <a:buNone/>
            </a:pPr>
            <a:r>
              <a:rPr lang="en-US" b="1" i="1" dirty="0"/>
              <a:t>80%</a:t>
            </a:r>
            <a:r>
              <a:rPr lang="en-US" i="1" dirty="0"/>
              <a:t> of the end-user response time is </a:t>
            </a:r>
            <a:r>
              <a:rPr lang="en-US" b="1" i="1" dirty="0"/>
              <a:t>spent on the front-end</a:t>
            </a:r>
            <a:r>
              <a:rPr lang="en-US" i="1" dirty="0"/>
              <a:t>. Most of this time is tied up in </a:t>
            </a:r>
            <a:r>
              <a:rPr lang="en-US" b="1" i="1" dirty="0"/>
              <a:t>downloading all the components</a:t>
            </a:r>
            <a:r>
              <a:rPr lang="en-US" i="1" dirty="0"/>
              <a:t> in the page: images, </a:t>
            </a:r>
            <a:r>
              <a:rPr lang="en-US" b="1" i="1" dirty="0" err="1"/>
              <a:t>stylesheets</a:t>
            </a:r>
            <a:r>
              <a:rPr lang="en-US" b="1" i="1" dirty="0"/>
              <a:t>, scripts</a:t>
            </a:r>
            <a:r>
              <a:rPr lang="en-US" i="1" dirty="0"/>
              <a:t>, Flash, etc. </a:t>
            </a:r>
            <a:r>
              <a:rPr lang="en-US" b="1" i="1" dirty="0" smtClean="0"/>
              <a:t>Reducing the number of components</a:t>
            </a:r>
            <a:r>
              <a:rPr lang="en-US" i="1" dirty="0" smtClean="0"/>
              <a:t> </a:t>
            </a:r>
            <a:r>
              <a:rPr lang="en-US" i="1" dirty="0"/>
              <a:t>in turn reduces the number of HTTP requests required to render the page. </a:t>
            </a:r>
            <a:r>
              <a:rPr lang="en-US" b="1" i="1" dirty="0"/>
              <a:t>This is the key to faster pages</a:t>
            </a:r>
            <a:r>
              <a:rPr lang="en-US" i="1" dirty="0" smtClean="0"/>
              <a:t>.</a:t>
            </a:r>
          </a:p>
          <a:p>
            <a:pPr marL="0" indent="0">
              <a:buNone/>
            </a:pPr>
            <a:r>
              <a:rPr lang="en-US" i="1" dirty="0" smtClean="0"/>
              <a:t>			</a:t>
            </a:r>
            <a:r>
              <a:rPr lang="en-US" sz="2000" b="1" i="1" dirty="0" smtClean="0"/>
              <a:t>-Yahoo! Exceptional Performance Team</a:t>
            </a:r>
          </a:p>
        </p:txBody>
      </p:sp>
    </p:spTree>
    <p:extLst>
      <p:ext uri="{BB962C8B-B14F-4D97-AF65-F5344CB8AC3E}">
        <p14:creationId xmlns:p14="http://schemas.microsoft.com/office/powerpoint/2010/main" val="14613600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DotNetNuke 6 – Resources Overview</a:t>
            </a:r>
            <a:endParaRPr lang="en-US" dirty="0"/>
          </a:p>
        </p:txBody>
      </p:sp>
      <p:sp>
        <p:nvSpPr>
          <p:cNvPr id="3" name="Content Placeholder 2"/>
          <p:cNvSpPr>
            <a:spLocks noGrp="1"/>
          </p:cNvSpPr>
          <p:nvPr>
            <p:ph idx="1"/>
          </p:nvPr>
        </p:nvSpPr>
        <p:spPr/>
        <p:txBody>
          <a:bodyPr/>
          <a:lstStyle/>
          <a:p>
            <a:r>
              <a:rPr lang="en-US" dirty="0" smtClean="0"/>
              <a:t>Clean install, home page</a:t>
            </a:r>
          </a:p>
          <a:p>
            <a:pPr lvl="1"/>
            <a:r>
              <a:rPr lang="en-US" dirty="0" smtClean="0"/>
              <a:t>unauthenticated</a:t>
            </a:r>
          </a:p>
          <a:p>
            <a:pPr lvl="2"/>
            <a:r>
              <a:rPr lang="en-US" dirty="0" smtClean="0"/>
              <a:t>6 CSS Files</a:t>
            </a:r>
          </a:p>
          <a:p>
            <a:pPr lvl="2"/>
            <a:r>
              <a:rPr lang="en-US" dirty="0" smtClean="0"/>
              <a:t>13 JavaScript Files</a:t>
            </a:r>
          </a:p>
          <a:p>
            <a:pPr lvl="1"/>
            <a:r>
              <a:rPr lang="en-US" dirty="0" smtClean="0"/>
              <a:t>Logged in as host</a:t>
            </a:r>
          </a:p>
          <a:p>
            <a:pPr lvl="2"/>
            <a:r>
              <a:rPr lang="en-US" dirty="0" smtClean="0"/>
              <a:t>8 CSS Files</a:t>
            </a:r>
          </a:p>
          <a:p>
            <a:pPr lvl="2"/>
            <a:r>
              <a:rPr lang="en-US" dirty="0" smtClean="0"/>
              <a:t>22 JavaScript Files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533400"/>
            <a:ext cx="2038350" cy="5476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61000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Improvement</a:t>
            </a:r>
            <a:endParaRPr lang="en-US" dirty="0"/>
          </a:p>
        </p:txBody>
      </p:sp>
      <p:sp>
        <p:nvSpPr>
          <p:cNvPr id="3" name="Content Placeholder 2"/>
          <p:cNvSpPr>
            <a:spLocks noGrp="1"/>
          </p:cNvSpPr>
          <p:nvPr>
            <p:ph idx="1"/>
          </p:nvPr>
        </p:nvSpPr>
        <p:spPr/>
        <p:txBody>
          <a:bodyPr/>
          <a:lstStyle/>
          <a:p>
            <a:r>
              <a:rPr lang="en-US" dirty="0" smtClean="0"/>
              <a:t>Reduce the </a:t>
            </a:r>
            <a:r>
              <a:rPr lang="en-US" dirty="0"/>
              <a:t>file size of each resource</a:t>
            </a:r>
          </a:p>
          <a:p>
            <a:r>
              <a:rPr lang="en-US" dirty="0" smtClean="0"/>
              <a:t>Only </a:t>
            </a:r>
            <a:r>
              <a:rPr lang="en-US" dirty="0"/>
              <a:t>deliver </a:t>
            </a:r>
            <a:r>
              <a:rPr lang="en-US" dirty="0" smtClean="0"/>
              <a:t>a resource that is needed</a:t>
            </a:r>
            <a:endParaRPr lang="en-US" dirty="0"/>
          </a:p>
          <a:p>
            <a:r>
              <a:rPr lang="en-US" dirty="0" smtClean="0"/>
              <a:t>Combine resources into as few as possible</a:t>
            </a:r>
          </a:p>
        </p:txBody>
      </p:sp>
    </p:spTree>
    <p:extLst>
      <p:ext uri="{BB962C8B-B14F-4D97-AF65-F5344CB8AC3E}">
        <p14:creationId xmlns:p14="http://schemas.microsoft.com/office/powerpoint/2010/main" val="2223277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52400"/>
            <a:ext cx="6560820" cy="1492716"/>
          </a:xfrm>
          <a:prstGeom prst="rect">
            <a:avLst/>
          </a:prstGeom>
          <a:noFill/>
        </p:spPr>
        <p:txBody>
          <a:bodyPr wrap="square" rtlCol="0">
            <a:spAutoFit/>
          </a:bodyPr>
          <a:lstStyle>
            <a:defPPr>
              <a:defRPr lang="en-US"/>
            </a:defPPr>
          </a:lstStyle>
          <a:p>
            <a:r>
              <a:rPr lang="en-US" sz="2700" b="1" dirty="0">
                <a:latin typeface="Meta-Bold"/>
                <a:ea typeface="+mj-ea"/>
                <a:cs typeface="Meta-Bold"/>
              </a:rPr>
              <a:t>Section 1</a:t>
            </a:r>
          </a:p>
          <a:p>
            <a:r>
              <a:rPr lang="en-US" sz="3200" b="1" dirty="0">
                <a:solidFill>
                  <a:srgbClr val="30ACE2"/>
                </a:solidFill>
                <a:latin typeface="Meta-Bold"/>
                <a:ea typeface="+mj-ea"/>
                <a:cs typeface="Meta-Bold"/>
              </a:rPr>
              <a:t>DotNetNuke</a:t>
            </a:r>
            <a:r>
              <a:rPr lang="en-US" sz="3200" dirty="0"/>
              <a:t> </a:t>
            </a:r>
            <a:r>
              <a:rPr lang="en-US" sz="3200" b="1" dirty="0">
                <a:solidFill>
                  <a:srgbClr val="30ACE2"/>
                </a:solidFill>
                <a:latin typeface="Meta-Bold"/>
                <a:ea typeface="+mj-ea"/>
                <a:cs typeface="Meta-Bold"/>
              </a:rPr>
              <a:t>Module Development</a:t>
            </a:r>
          </a:p>
        </p:txBody>
      </p:sp>
      <p:sp>
        <p:nvSpPr>
          <p:cNvPr id="6" name="TextBox 5"/>
          <p:cNvSpPr txBox="1"/>
          <p:nvPr/>
        </p:nvSpPr>
        <p:spPr>
          <a:xfrm>
            <a:off x="762000" y="1752600"/>
            <a:ext cx="7924800" cy="2554545"/>
          </a:xfrm>
          <a:prstGeom prst="rect">
            <a:avLst/>
          </a:prstGeom>
          <a:noFill/>
        </p:spPr>
        <p:txBody>
          <a:bodyPr wrap="square" rtlCol="0">
            <a:spAutoFit/>
          </a:bodyPr>
          <a:lstStyle/>
          <a:p>
            <a:pPr marL="342900" indent="-342900">
              <a:buFont typeface="Arial" pitchFamily="34" charset="0"/>
              <a:buChar char="•"/>
            </a:pPr>
            <a:r>
              <a:rPr lang="en-US" sz="2000" dirty="0" smtClean="0">
                <a:latin typeface="Arial" pitchFamily="34" charset="0"/>
                <a:cs typeface="Arial" pitchFamily="34" charset="0"/>
              </a:rPr>
              <a:t>Roles</a:t>
            </a:r>
          </a:p>
          <a:p>
            <a:pPr marL="342900" indent="-342900">
              <a:buFont typeface="Arial" pitchFamily="34" charset="0"/>
              <a:buChar char="•"/>
            </a:pPr>
            <a:r>
              <a:rPr lang="en-US" sz="2000" dirty="0" smtClean="0">
                <a:latin typeface="Arial" pitchFamily="34" charset="0"/>
                <a:cs typeface="Arial" pitchFamily="34" charset="0"/>
              </a:rPr>
              <a:t>Goals</a:t>
            </a:r>
            <a:endParaRPr lang="en-US" sz="2000" dirty="0">
              <a:latin typeface="Arial" pitchFamily="34" charset="0"/>
              <a:cs typeface="Arial" pitchFamily="34" charset="0"/>
            </a:endParaRPr>
          </a:p>
          <a:p>
            <a:pPr marL="342900" indent="-342900">
              <a:buFont typeface="Arial" pitchFamily="34" charset="0"/>
              <a:buChar char="•"/>
            </a:pPr>
            <a:r>
              <a:rPr lang="en-US" sz="2000" dirty="0">
                <a:latin typeface="Arial" pitchFamily="34" charset="0"/>
                <a:cs typeface="Arial" pitchFamily="34" charset="0"/>
              </a:rPr>
              <a:t>How DNN Works</a:t>
            </a:r>
          </a:p>
          <a:p>
            <a:pPr marL="342900" indent="-342900">
              <a:buFont typeface="Arial" pitchFamily="34" charset="0"/>
              <a:buChar char="•"/>
            </a:pPr>
            <a:r>
              <a:rPr lang="en-US" sz="2000" dirty="0">
                <a:latin typeface="Arial" pitchFamily="34" charset="0"/>
                <a:cs typeface="Arial" pitchFamily="34" charset="0"/>
              </a:rPr>
              <a:t>Bare minimum configuration</a:t>
            </a:r>
          </a:p>
          <a:p>
            <a:pPr marL="342900" indent="-342900">
              <a:buFont typeface="Arial" pitchFamily="34" charset="0"/>
              <a:buChar char="•"/>
            </a:pPr>
            <a:r>
              <a:rPr lang="en-US" sz="2000" dirty="0">
                <a:latin typeface="Arial" pitchFamily="34" charset="0"/>
                <a:cs typeface="Arial" pitchFamily="34" charset="0"/>
              </a:rPr>
              <a:t>Project Structuring</a:t>
            </a:r>
          </a:p>
          <a:p>
            <a:pPr marL="342900" indent="-342900">
              <a:buFont typeface="Arial" pitchFamily="34" charset="0"/>
              <a:buChar char="•"/>
            </a:pPr>
            <a:r>
              <a:rPr lang="en-US" sz="2000" dirty="0">
                <a:latin typeface="Arial" pitchFamily="34" charset="0"/>
                <a:cs typeface="Arial" pitchFamily="34" charset="0"/>
              </a:rPr>
              <a:t>Development styles</a:t>
            </a:r>
          </a:p>
          <a:p>
            <a:pPr marL="342900" indent="-342900">
              <a:buFont typeface="Arial" pitchFamily="34" charset="0"/>
              <a:buChar char="•"/>
            </a:pPr>
            <a:r>
              <a:rPr lang="en-US" sz="2000" dirty="0">
                <a:latin typeface="Arial" pitchFamily="34" charset="0"/>
                <a:cs typeface="Arial" pitchFamily="34" charset="0"/>
              </a:rPr>
              <a:t>Key API Methods</a:t>
            </a:r>
          </a:p>
          <a:p>
            <a:pPr marL="342900" indent="-342900">
              <a:buFont typeface="Arial" pitchFamily="34" charset="0"/>
              <a:buChar char="•"/>
            </a:pPr>
            <a:r>
              <a:rPr lang="en-US" sz="2000" dirty="0" smtClean="0">
                <a:latin typeface="Arial" pitchFamily="34" charset="0"/>
                <a:cs typeface="Arial" pitchFamily="34" charset="0"/>
              </a:rPr>
              <a:t>Form </a:t>
            </a:r>
            <a:r>
              <a:rPr lang="en-US" sz="2000" dirty="0">
                <a:latin typeface="Arial" pitchFamily="34" charset="0"/>
                <a:cs typeface="Arial" pitchFamily="34" charset="0"/>
              </a:rPr>
              <a:t>patterns &amp; </a:t>
            </a:r>
            <a:r>
              <a:rPr lang="en-US" sz="2000" dirty="0" err="1">
                <a:latin typeface="Arial" pitchFamily="34" charset="0"/>
                <a:cs typeface="Arial" pitchFamily="34" charset="0"/>
              </a:rPr>
              <a:t>jQuery</a:t>
            </a:r>
            <a:r>
              <a:rPr lang="en-US" sz="2000" dirty="0">
                <a:latin typeface="Arial" pitchFamily="34" charset="0"/>
                <a:cs typeface="Arial" pitchFamily="34" charset="0"/>
              </a:rPr>
              <a:t> plugins</a:t>
            </a:r>
          </a:p>
        </p:txBody>
      </p:sp>
    </p:spTree>
    <p:extLst>
      <p:ext uri="{BB962C8B-B14F-4D97-AF65-F5344CB8AC3E}">
        <p14:creationId xmlns:p14="http://schemas.microsoft.com/office/powerpoint/2010/main" val="27362287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Client Resource Management: Key Characteristics</a:t>
            </a:r>
            <a:endParaRPr lang="en-US" dirty="0"/>
          </a:p>
        </p:txBody>
      </p:sp>
      <p:sp>
        <p:nvSpPr>
          <p:cNvPr id="3" name="Content Placeholder 2"/>
          <p:cNvSpPr>
            <a:spLocks noGrp="1"/>
          </p:cNvSpPr>
          <p:nvPr>
            <p:ph idx="1"/>
          </p:nvPr>
        </p:nvSpPr>
        <p:spPr/>
        <p:txBody>
          <a:bodyPr/>
          <a:lstStyle/>
          <a:p>
            <a:r>
              <a:rPr lang="en-US" dirty="0" smtClean="0"/>
              <a:t>Resource Registration API</a:t>
            </a:r>
          </a:p>
          <a:p>
            <a:pPr lvl="1"/>
            <a:r>
              <a:rPr lang="en-US" dirty="0" smtClean="0"/>
              <a:t>Request a JS or CSS resource be loaded</a:t>
            </a:r>
          </a:p>
          <a:p>
            <a:r>
              <a:rPr lang="en-US" dirty="0" smtClean="0"/>
              <a:t>File combination</a:t>
            </a:r>
          </a:p>
          <a:p>
            <a:pPr lvl="1"/>
            <a:r>
              <a:rPr lang="en-US" dirty="0" smtClean="0"/>
              <a:t>Combine all requests of a given type into one file</a:t>
            </a:r>
          </a:p>
          <a:p>
            <a:r>
              <a:rPr lang="en-US" dirty="0" smtClean="0"/>
              <a:t>Caching / Persistence</a:t>
            </a:r>
          </a:p>
          <a:p>
            <a:pPr lvl="1"/>
            <a:r>
              <a:rPr lang="en-US" dirty="0" smtClean="0"/>
              <a:t>Cache the combined file / save it to disk</a:t>
            </a:r>
          </a:p>
          <a:p>
            <a:r>
              <a:rPr lang="en-US" dirty="0" smtClean="0"/>
              <a:t>Reuse</a:t>
            </a:r>
          </a:p>
          <a:p>
            <a:pPr lvl="1"/>
            <a:r>
              <a:rPr lang="en-US" dirty="0" smtClean="0"/>
              <a:t>Reuse cached files across pages if appropriate</a:t>
            </a:r>
            <a:endParaRPr lang="en-US" dirty="0"/>
          </a:p>
          <a:p>
            <a:r>
              <a:rPr lang="en-US" dirty="0" smtClean="0"/>
              <a:t>Versioning</a:t>
            </a:r>
          </a:p>
          <a:p>
            <a:pPr lvl="1"/>
            <a:r>
              <a:rPr lang="en-US" dirty="0" smtClean="0"/>
              <a:t>Allow for cache busting based on versioning</a:t>
            </a:r>
          </a:p>
        </p:txBody>
      </p:sp>
    </p:spTree>
    <p:extLst>
      <p:ext uri="{BB962C8B-B14F-4D97-AF65-F5344CB8AC3E}">
        <p14:creationId xmlns:p14="http://schemas.microsoft.com/office/powerpoint/2010/main" val="29011319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Dependency Framework</a:t>
            </a:r>
            <a:endParaRPr lang="en-US" dirty="0"/>
          </a:p>
        </p:txBody>
      </p:sp>
      <p:sp>
        <p:nvSpPr>
          <p:cNvPr id="3" name="Content Placeholder 2"/>
          <p:cNvSpPr>
            <a:spLocks noGrp="1"/>
          </p:cNvSpPr>
          <p:nvPr>
            <p:ph idx="1"/>
          </p:nvPr>
        </p:nvSpPr>
        <p:spPr/>
        <p:txBody>
          <a:bodyPr>
            <a:normAutofit/>
          </a:bodyPr>
          <a:lstStyle/>
          <a:p>
            <a:r>
              <a:rPr lang="en-US" sz="2000" dirty="0" smtClean="0"/>
              <a:t>Open Source Framework</a:t>
            </a:r>
          </a:p>
          <a:p>
            <a:r>
              <a:rPr lang="en-US" sz="2000" dirty="0" smtClean="0"/>
              <a:t>Microsoft Public License (</a:t>
            </a:r>
            <a:r>
              <a:rPr lang="en-US" sz="2000" dirty="0" err="1" smtClean="0"/>
              <a:t>Ms</a:t>
            </a:r>
            <a:r>
              <a:rPr lang="en-US" sz="2000" dirty="0" smtClean="0"/>
              <a:t>-PL)</a:t>
            </a:r>
          </a:p>
          <a:p>
            <a:r>
              <a:rPr lang="en-US" sz="2000" dirty="0" smtClean="0"/>
              <a:t>Originally released Early 2010</a:t>
            </a:r>
          </a:p>
          <a:p>
            <a:r>
              <a:rPr lang="en-US" sz="2000" dirty="0" smtClean="0"/>
              <a:t>Supports MVC &amp; </a:t>
            </a:r>
            <a:r>
              <a:rPr lang="en-US" sz="2000" dirty="0" err="1" smtClean="0"/>
              <a:t>WebForms</a:t>
            </a:r>
            <a:endParaRPr lang="en-US" sz="2000" dirty="0" smtClean="0"/>
          </a:p>
          <a:p>
            <a:r>
              <a:rPr lang="en-US" sz="2000" dirty="0" smtClean="0"/>
              <a:t>Used in </a:t>
            </a:r>
            <a:r>
              <a:rPr lang="en-US" sz="2000" dirty="0" err="1" smtClean="0"/>
              <a:t>Umbraco</a:t>
            </a:r>
            <a:endParaRPr lang="en-US" sz="2000" dirty="0" smtClean="0"/>
          </a:p>
          <a:p>
            <a:r>
              <a:rPr lang="en-US" b="1" dirty="0" smtClean="0"/>
              <a:t>Meets all key characteristics on the previous slide</a:t>
            </a:r>
          </a:p>
        </p:txBody>
      </p:sp>
    </p:spTree>
    <p:extLst>
      <p:ext uri="{BB962C8B-B14F-4D97-AF65-F5344CB8AC3E}">
        <p14:creationId xmlns:p14="http://schemas.microsoft.com/office/powerpoint/2010/main" val="33933784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Resource Registration</a:t>
            </a:r>
            <a:endParaRPr lang="en-US" dirty="0"/>
          </a:p>
        </p:txBody>
      </p:sp>
      <p:sp>
        <p:nvSpPr>
          <p:cNvPr id="3" name="Content Placeholder 2"/>
          <p:cNvSpPr>
            <a:spLocks noGrp="1"/>
          </p:cNvSpPr>
          <p:nvPr>
            <p:ph idx="1"/>
          </p:nvPr>
        </p:nvSpPr>
        <p:spPr/>
        <p:txBody>
          <a:bodyPr/>
          <a:lstStyle/>
          <a:p>
            <a:r>
              <a:rPr lang="en-US" dirty="0" smtClean="0"/>
              <a:t>Script Loader on page</a:t>
            </a:r>
          </a:p>
          <a:p>
            <a:r>
              <a:rPr lang="en-US" dirty="0" smtClean="0"/>
              <a:t>Register in code</a:t>
            </a:r>
          </a:p>
          <a:p>
            <a:endParaRPr lang="en-US" dirty="0"/>
          </a:p>
          <a:p>
            <a:endParaRPr lang="en-US" dirty="0" smtClean="0"/>
          </a:p>
          <a:p>
            <a:r>
              <a:rPr lang="en-US" dirty="0" smtClean="0"/>
              <a:t>Or register in markup</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07" y="2286000"/>
            <a:ext cx="70389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07" y="3505200"/>
            <a:ext cx="789036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0916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Registration w/ DNN API</a:t>
            </a:r>
            <a:endParaRPr lang="en-US" dirty="0"/>
          </a:p>
        </p:txBody>
      </p:sp>
      <p:sp>
        <p:nvSpPr>
          <p:cNvPr id="3" name="Content Placeholder 2"/>
          <p:cNvSpPr>
            <a:spLocks noGrp="1"/>
          </p:cNvSpPr>
          <p:nvPr>
            <p:ph idx="1"/>
          </p:nvPr>
        </p:nvSpPr>
        <p:spPr/>
        <p:txBody>
          <a:bodyPr/>
          <a:lstStyle/>
          <a:p>
            <a:r>
              <a:rPr lang="en-US" dirty="0" smtClean="0"/>
              <a:t>Wrapped script loader control in Default.aspx</a:t>
            </a:r>
          </a:p>
          <a:p>
            <a:r>
              <a:rPr lang="en-US" dirty="0" smtClean="0"/>
              <a:t>Register in code using DNN API</a:t>
            </a:r>
          </a:p>
          <a:p>
            <a:endParaRPr lang="en-US" dirty="0"/>
          </a:p>
          <a:p>
            <a:endParaRPr lang="en-US" dirty="0" smtClean="0"/>
          </a:p>
          <a:p>
            <a:r>
              <a:rPr lang="en-US" dirty="0" smtClean="0"/>
              <a:t>Or register in markup using wrapped controls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09800"/>
            <a:ext cx="89154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4282941"/>
            <a:ext cx="8884920" cy="365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 y="3749291"/>
            <a:ext cx="8877300" cy="36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795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DNN 6.1 w/ Client Dependency</a:t>
            </a:r>
            <a:endParaRPr lang="en-US" dirty="0"/>
          </a:p>
        </p:txBody>
      </p:sp>
      <p:sp>
        <p:nvSpPr>
          <p:cNvPr id="3" name="Content Placeholder 2"/>
          <p:cNvSpPr>
            <a:spLocks noGrp="1"/>
          </p:cNvSpPr>
          <p:nvPr>
            <p:ph idx="1"/>
          </p:nvPr>
        </p:nvSpPr>
        <p:spPr/>
        <p:txBody>
          <a:bodyPr/>
          <a:lstStyle/>
          <a:p>
            <a:r>
              <a:rPr lang="en-US" dirty="0" smtClean="0"/>
              <a:t>Home page, clean install</a:t>
            </a:r>
          </a:p>
          <a:p>
            <a:pPr lvl="1"/>
            <a:r>
              <a:rPr lang="en-US" b="1" dirty="0" smtClean="0"/>
              <a:t>Unauthenticated</a:t>
            </a:r>
          </a:p>
          <a:p>
            <a:pPr lvl="2"/>
            <a:r>
              <a:rPr lang="en-US" dirty="0"/>
              <a:t>Debug</a:t>
            </a:r>
          </a:p>
          <a:p>
            <a:pPr lvl="3"/>
            <a:r>
              <a:rPr lang="en-US" dirty="0"/>
              <a:t>8 CSS Files</a:t>
            </a:r>
          </a:p>
          <a:p>
            <a:pPr lvl="3"/>
            <a:r>
              <a:rPr lang="en-US" dirty="0"/>
              <a:t>14 JS Files</a:t>
            </a:r>
          </a:p>
          <a:p>
            <a:pPr lvl="3"/>
            <a:r>
              <a:rPr lang="en-US" b="1" dirty="0"/>
              <a:t>22 Total</a:t>
            </a:r>
          </a:p>
          <a:p>
            <a:pPr lvl="2"/>
            <a:r>
              <a:rPr lang="en-US" dirty="0" smtClean="0"/>
              <a:t>Release</a:t>
            </a:r>
          </a:p>
          <a:p>
            <a:pPr lvl="3"/>
            <a:r>
              <a:rPr lang="en-US" dirty="0" smtClean="0"/>
              <a:t>1 CSS Files</a:t>
            </a:r>
          </a:p>
          <a:p>
            <a:pPr lvl="3"/>
            <a:r>
              <a:rPr lang="en-US" dirty="0"/>
              <a:t>7</a:t>
            </a:r>
            <a:r>
              <a:rPr lang="en-US" dirty="0" smtClean="0"/>
              <a:t> JS Files</a:t>
            </a:r>
          </a:p>
          <a:p>
            <a:pPr lvl="3"/>
            <a:r>
              <a:rPr lang="en-US" b="1" dirty="0" smtClean="0"/>
              <a:t>8 Total</a:t>
            </a:r>
          </a:p>
          <a:p>
            <a:r>
              <a:rPr lang="en-US" b="1" dirty="0" smtClean="0"/>
              <a:t>14 Fewer Requests</a:t>
            </a:r>
          </a:p>
          <a:p>
            <a:pPr lvl="2"/>
            <a:endParaRPr lang="en-US" dirty="0" smtClean="0"/>
          </a:p>
          <a:p>
            <a:pPr lvl="2"/>
            <a:endParaRPr lang="en-US" dirty="0"/>
          </a:p>
        </p:txBody>
      </p:sp>
      <p:pic>
        <p:nvPicPr>
          <p:cNvPr id="1026" name="Picture 2" descr="C:\Users\ian.robinson.DNNCORP\Dropbox\Speaking Topics\St. Louis DotNetNuke User Group\Client Resource Management\dnn6-1-unauth-rele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00200"/>
            <a:ext cx="2005012" cy="1387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19800" y="1219200"/>
            <a:ext cx="1513876" cy="369332"/>
          </a:xfrm>
          <a:prstGeom prst="rect">
            <a:avLst/>
          </a:prstGeom>
          <a:noFill/>
        </p:spPr>
        <p:txBody>
          <a:bodyPr wrap="none" rtlCol="0">
            <a:spAutoFit/>
          </a:bodyPr>
          <a:lstStyle/>
          <a:p>
            <a:r>
              <a:rPr lang="en-US" dirty="0" smtClean="0"/>
              <a:t>debug=“false”</a:t>
            </a:r>
            <a:endParaRPr lang="en-US" dirty="0"/>
          </a:p>
        </p:txBody>
      </p:sp>
      <p:sp>
        <p:nvSpPr>
          <p:cNvPr id="7" name="TextBox 6"/>
          <p:cNvSpPr txBox="1"/>
          <p:nvPr/>
        </p:nvSpPr>
        <p:spPr>
          <a:xfrm>
            <a:off x="4114800" y="1207532"/>
            <a:ext cx="1476686" cy="369332"/>
          </a:xfrm>
          <a:prstGeom prst="rect">
            <a:avLst/>
          </a:prstGeom>
          <a:noFill/>
        </p:spPr>
        <p:txBody>
          <a:bodyPr wrap="none" rtlCol="0">
            <a:spAutoFit/>
          </a:bodyPr>
          <a:lstStyle/>
          <a:p>
            <a:r>
              <a:rPr lang="en-US" dirty="0" smtClean="0"/>
              <a:t>debug=“true”</a:t>
            </a:r>
            <a:endParaRPr lang="en-US" dirty="0"/>
          </a:p>
        </p:txBody>
      </p:sp>
      <p:pic>
        <p:nvPicPr>
          <p:cNvPr id="1027" name="Picture 3" descr="C:\Users\ian.robinson.DNNCORP\Dropbox\Speaking Topics\St. Louis DotNetNuke User Group\Client Resource Management\dnn6-1-unauth-debu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588532"/>
            <a:ext cx="1638300" cy="332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7746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DNN 6.1 w/ Client Dependency</a:t>
            </a:r>
            <a:endParaRPr lang="en-US" dirty="0"/>
          </a:p>
        </p:txBody>
      </p:sp>
      <p:sp>
        <p:nvSpPr>
          <p:cNvPr id="3" name="Content Placeholder 2"/>
          <p:cNvSpPr>
            <a:spLocks noGrp="1"/>
          </p:cNvSpPr>
          <p:nvPr>
            <p:ph idx="1"/>
          </p:nvPr>
        </p:nvSpPr>
        <p:spPr/>
        <p:txBody>
          <a:bodyPr/>
          <a:lstStyle/>
          <a:p>
            <a:r>
              <a:rPr lang="en-US" dirty="0" smtClean="0"/>
              <a:t>Home page, clean install</a:t>
            </a:r>
          </a:p>
          <a:p>
            <a:pPr lvl="1"/>
            <a:r>
              <a:rPr lang="en-US" b="1" dirty="0" smtClean="0"/>
              <a:t>Logged in as Host</a:t>
            </a:r>
          </a:p>
          <a:p>
            <a:pPr lvl="2"/>
            <a:r>
              <a:rPr lang="en-US" dirty="0"/>
              <a:t>Debug</a:t>
            </a:r>
          </a:p>
          <a:p>
            <a:pPr lvl="3"/>
            <a:r>
              <a:rPr lang="en-US" dirty="0"/>
              <a:t>9 CSS Files</a:t>
            </a:r>
          </a:p>
          <a:p>
            <a:pPr lvl="3"/>
            <a:r>
              <a:rPr lang="en-US" dirty="0"/>
              <a:t>20 JS Files</a:t>
            </a:r>
          </a:p>
          <a:p>
            <a:pPr lvl="3"/>
            <a:r>
              <a:rPr lang="en-US" b="1" dirty="0"/>
              <a:t>29 Total</a:t>
            </a:r>
          </a:p>
          <a:p>
            <a:pPr lvl="2"/>
            <a:r>
              <a:rPr lang="en-US" dirty="0" smtClean="0"/>
              <a:t>Release</a:t>
            </a:r>
            <a:endParaRPr lang="en-US" dirty="0"/>
          </a:p>
          <a:p>
            <a:pPr lvl="3"/>
            <a:r>
              <a:rPr lang="en-US" dirty="0" smtClean="0"/>
              <a:t>2 </a:t>
            </a:r>
            <a:r>
              <a:rPr lang="en-US" dirty="0"/>
              <a:t>CSS Files</a:t>
            </a:r>
          </a:p>
          <a:p>
            <a:pPr lvl="3"/>
            <a:r>
              <a:rPr lang="en-US" dirty="0"/>
              <a:t>7 JS Files</a:t>
            </a:r>
          </a:p>
          <a:p>
            <a:pPr lvl="3"/>
            <a:r>
              <a:rPr lang="en-US" b="1" dirty="0" smtClean="0"/>
              <a:t>9 Total</a:t>
            </a:r>
          </a:p>
          <a:p>
            <a:r>
              <a:rPr lang="en-US" b="1" dirty="0" smtClean="0"/>
              <a:t>20 Fewer Requests</a:t>
            </a:r>
            <a:endParaRPr lang="en-US" b="1" dirty="0"/>
          </a:p>
          <a:p>
            <a:pPr lvl="2"/>
            <a:endParaRPr lang="en-US" dirty="0" smtClean="0"/>
          </a:p>
          <a:p>
            <a:pPr lvl="2"/>
            <a:endParaRPr lang="en-US" dirty="0"/>
          </a:p>
        </p:txBody>
      </p:sp>
      <p:sp>
        <p:nvSpPr>
          <p:cNvPr id="7" name="TextBox 6"/>
          <p:cNvSpPr txBox="1"/>
          <p:nvPr/>
        </p:nvSpPr>
        <p:spPr>
          <a:xfrm>
            <a:off x="4321175" y="1187726"/>
            <a:ext cx="1476686" cy="369332"/>
          </a:xfrm>
          <a:prstGeom prst="rect">
            <a:avLst/>
          </a:prstGeom>
          <a:noFill/>
        </p:spPr>
        <p:txBody>
          <a:bodyPr wrap="none" rtlCol="0">
            <a:spAutoFit/>
          </a:bodyPr>
          <a:lstStyle/>
          <a:p>
            <a:r>
              <a:rPr lang="en-US" dirty="0" smtClean="0"/>
              <a:t>debug=“true”</a:t>
            </a:r>
            <a:endParaRPr lang="en-US" dirty="0"/>
          </a:p>
        </p:txBody>
      </p:sp>
      <p:pic>
        <p:nvPicPr>
          <p:cNvPr id="2051" name="Picture 3" descr="C:\Users\ian.robinson.DNNCORP\Dropbox\Speaking Topics\St. Louis DotNetNuke User Group\Client Resource Management\dnn6-1-host-deb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507766"/>
            <a:ext cx="1676400" cy="42370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72200" y="1186732"/>
            <a:ext cx="1513876" cy="369332"/>
          </a:xfrm>
          <a:prstGeom prst="rect">
            <a:avLst/>
          </a:prstGeom>
          <a:noFill/>
        </p:spPr>
        <p:txBody>
          <a:bodyPr wrap="none" rtlCol="0">
            <a:spAutoFit/>
          </a:bodyPr>
          <a:lstStyle/>
          <a:p>
            <a:r>
              <a:rPr lang="en-US" dirty="0" smtClean="0"/>
              <a:t>debug=“false”</a:t>
            </a:r>
            <a:endParaRPr lang="en-US" dirty="0"/>
          </a:p>
        </p:txBody>
      </p:sp>
      <p:pic>
        <p:nvPicPr>
          <p:cNvPr id="11" name="Picture 2" descr="C:\Users\ian.robinson.DNNCORP\Dropbox\Speaking Topics\St. Louis DotNetNuke User Group\Client Resource Management\dnn6-1-host-rele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507766"/>
            <a:ext cx="2065337"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241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Into the wild</a:t>
            </a:r>
            <a:endParaRPr lang="en-US" dirty="0"/>
          </a:p>
        </p:txBody>
      </p:sp>
      <p:sp>
        <p:nvSpPr>
          <p:cNvPr id="3" name="Content Placeholder 2"/>
          <p:cNvSpPr>
            <a:spLocks noGrp="1"/>
          </p:cNvSpPr>
          <p:nvPr>
            <p:ph idx="1"/>
          </p:nvPr>
        </p:nvSpPr>
        <p:spPr/>
        <p:txBody>
          <a:bodyPr/>
          <a:lstStyle/>
          <a:p>
            <a:r>
              <a:rPr lang="en-US" dirty="0" smtClean="0"/>
              <a:t>DNN Core Strength: custom &amp; third party components</a:t>
            </a:r>
          </a:p>
          <a:p>
            <a:r>
              <a:rPr lang="en-US" dirty="0" smtClean="0"/>
              <a:t>But, usage means resource requests often grow</a:t>
            </a:r>
          </a:p>
          <a:p>
            <a:r>
              <a:rPr lang="en-US" dirty="0" smtClean="0"/>
              <a:t>Consider these (unauthenticated. As of 8/16/2011)</a:t>
            </a:r>
          </a:p>
          <a:p>
            <a:pPr lvl="1"/>
            <a:r>
              <a:rPr lang="en-US" dirty="0" smtClean="0"/>
              <a:t>R2integrated.com: 30+ JS files and 5 CSS files</a:t>
            </a:r>
          </a:p>
          <a:p>
            <a:pPr lvl="1"/>
            <a:r>
              <a:rPr lang="en-US" dirty="0" smtClean="0"/>
              <a:t>DataSprings.com: 18 JS files and 11 CSS files</a:t>
            </a:r>
          </a:p>
          <a:p>
            <a:pPr lvl="1"/>
            <a:r>
              <a:rPr lang="en-US" dirty="0" smtClean="0"/>
              <a:t>DotNetNuke.com: 16 JS files and 12 CSS files</a:t>
            </a:r>
          </a:p>
          <a:p>
            <a:pPr lvl="1"/>
            <a:r>
              <a:rPr lang="en-US" dirty="0" smtClean="0"/>
              <a:t>EngageSoftware.com: 23 JS files and 9 CSS files</a:t>
            </a:r>
          </a:p>
          <a:p>
            <a:pPr lvl="1"/>
            <a:r>
              <a:rPr lang="en-US" dirty="0" smtClean="0"/>
              <a:t>Mybrantford.ca: 17 JS files and 9 CSS files</a:t>
            </a:r>
          </a:p>
          <a:p>
            <a:pPr lvl="1"/>
            <a:r>
              <a:rPr lang="en-US" dirty="0" smtClean="0"/>
              <a:t>Dreamslider.net: 16 </a:t>
            </a:r>
            <a:r>
              <a:rPr lang="en-US" dirty="0"/>
              <a:t>JS files and 9 CSS files</a:t>
            </a:r>
          </a:p>
          <a:p>
            <a:pPr lvl="1"/>
            <a:endParaRPr lang="en-US" dirty="0"/>
          </a:p>
        </p:txBody>
      </p:sp>
    </p:spTree>
    <p:extLst>
      <p:ext uri="{BB962C8B-B14F-4D97-AF65-F5344CB8AC3E}">
        <p14:creationId xmlns:p14="http://schemas.microsoft.com/office/powerpoint/2010/main" val="19208620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lstStyle/>
          <a:p>
            <a:r>
              <a:rPr lang="en-US" dirty="0" smtClean="0"/>
              <a:t>Reference Assembly</a:t>
            </a:r>
          </a:p>
          <a:p>
            <a:r>
              <a:rPr lang="en-US" dirty="0" smtClean="0"/>
              <a:t>Additional </a:t>
            </a:r>
            <a:r>
              <a:rPr lang="en-US" dirty="0" err="1" smtClean="0"/>
              <a:t>web.config</a:t>
            </a:r>
            <a:r>
              <a:rPr lang="en-US" dirty="0" smtClean="0"/>
              <a:t> section</a:t>
            </a:r>
          </a:p>
          <a:p>
            <a:r>
              <a:rPr lang="en-US" dirty="0" smtClean="0"/>
              <a:t>Composite files stored in </a:t>
            </a:r>
            <a:r>
              <a:rPr lang="en-US" dirty="0" err="1" smtClean="0"/>
              <a:t>App_Data</a:t>
            </a:r>
            <a:r>
              <a:rPr lang="en-US" dirty="0" smtClean="0"/>
              <a:t>/</a:t>
            </a:r>
            <a:r>
              <a:rPr lang="en-US" dirty="0" err="1" smtClean="0"/>
              <a:t>ClientDependency</a:t>
            </a:r>
            <a:endParaRPr lang="en-US" dirty="0" smtClean="0"/>
          </a:p>
          <a:p>
            <a:r>
              <a:rPr lang="en-US" dirty="0" smtClean="0"/>
              <a:t>DNN wrapper API methods</a:t>
            </a:r>
          </a:p>
          <a:p>
            <a:pPr lvl="1"/>
            <a:r>
              <a:rPr lang="en-US" dirty="0" err="1" smtClean="0"/>
              <a:t>RegisterStyleSheet</a:t>
            </a:r>
            <a:r>
              <a:rPr lang="en-US" dirty="0" smtClean="0"/>
              <a:t> already exists</a:t>
            </a:r>
          </a:p>
          <a:p>
            <a:pPr lvl="1"/>
            <a:r>
              <a:rPr lang="en-US" dirty="0" err="1" smtClean="0"/>
              <a:t>RegisterScript</a:t>
            </a:r>
            <a:r>
              <a:rPr lang="en-US" dirty="0" smtClean="0"/>
              <a:t>?</a:t>
            </a:r>
          </a:p>
          <a:p>
            <a:pPr lvl="1"/>
            <a:r>
              <a:rPr lang="en-US" dirty="0" smtClean="0"/>
              <a:t>Wrapper control for user in skins and other controls</a:t>
            </a:r>
          </a:p>
          <a:p>
            <a:r>
              <a:rPr lang="en-US" dirty="0" err="1" smtClean="0"/>
              <a:t>WebUtility</a:t>
            </a:r>
            <a:r>
              <a:rPr lang="en-US" dirty="0" smtClean="0"/>
              <a:t> and </a:t>
            </a:r>
            <a:r>
              <a:rPr lang="en-US" dirty="0" err="1" smtClean="0"/>
              <a:t>WebControls</a:t>
            </a:r>
            <a:r>
              <a:rPr lang="en-US" dirty="0" smtClean="0"/>
              <a:t> assemblies need updating</a:t>
            </a:r>
          </a:p>
          <a:p>
            <a:r>
              <a:rPr lang="en-US" dirty="0" smtClean="0"/>
              <a:t>CDN integration</a:t>
            </a:r>
          </a:p>
          <a:p>
            <a:r>
              <a:rPr lang="en-US" dirty="0" smtClean="0"/>
              <a:t>Load ordering scheme for both JS &amp; CSS</a:t>
            </a:r>
            <a:endParaRPr lang="en-US" dirty="0"/>
          </a:p>
        </p:txBody>
      </p:sp>
    </p:spTree>
    <p:extLst>
      <p:ext uri="{BB962C8B-B14F-4D97-AF65-F5344CB8AC3E}">
        <p14:creationId xmlns:p14="http://schemas.microsoft.com/office/powerpoint/2010/main" val="2873378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API</a:t>
            </a:r>
            <a:endParaRPr lang="en-US" dirty="0"/>
          </a:p>
        </p:txBody>
      </p:sp>
      <p:sp>
        <p:nvSpPr>
          <p:cNvPr id="3" name="Content Placeholder 2"/>
          <p:cNvSpPr>
            <a:spLocks noGrp="1"/>
          </p:cNvSpPr>
          <p:nvPr>
            <p:ph idx="1"/>
          </p:nvPr>
        </p:nvSpPr>
        <p:spPr/>
        <p:txBody>
          <a:bodyPr/>
          <a:lstStyle/>
          <a:p>
            <a:r>
              <a:rPr lang="en-US" dirty="0" err="1" smtClean="0"/>
              <a:t>DotNetNuke.Web.Client</a:t>
            </a:r>
            <a:r>
              <a:rPr lang="en-US" dirty="0" smtClean="0"/>
              <a:t> Assembly</a:t>
            </a:r>
          </a:p>
          <a:p>
            <a:pPr lvl="1"/>
            <a:r>
              <a:rPr lang="en-US" dirty="0" err="1" smtClean="0"/>
              <a:t>RegisterStyleSheet</a:t>
            </a:r>
            <a:r>
              <a:rPr lang="en-US" dirty="0" smtClean="0"/>
              <a:t> methods</a:t>
            </a:r>
          </a:p>
          <a:p>
            <a:pPr lvl="1"/>
            <a:r>
              <a:rPr lang="en-US" dirty="0" err="1" smtClean="0"/>
              <a:t>RegisterScript</a:t>
            </a:r>
            <a:r>
              <a:rPr lang="en-US" dirty="0" smtClean="0"/>
              <a:t> methods</a:t>
            </a:r>
          </a:p>
          <a:p>
            <a:pPr lvl="1"/>
            <a:r>
              <a:rPr lang="en-US" dirty="0" err="1" smtClean="0"/>
              <a:t>DnnCssInclude</a:t>
            </a:r>
            <a:endParaRPr lang="en-US" dirty="0" smtClean="0"/>
          </a:p>
          <a:p>
            <a:pPr lvl="1"/>
            <a:r>
              <a:rPr lang="en-US" dirty="0" err="1" smtClean="0"/>
              <a:t>DnnJsInclude</a:t>
            </a:r>
            <a:endParaRPr lang="en-US" dirty="0" smtClean="0"/>
          </a:p>
        </p:txBody>
      </p:sp>
    </p:spTree>
    <p:extLst>
      <p:ext uri="{BB962C8B-B14F-4D97-AF65-F5344CB8AC3E}">
        <p14:creationId xmlns:p14="http://schemas.microsoft.com/office/powerpoint/2010/main" val="27253600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Combination</a:t>
            </a:r>
            <a:endParaRPr lang="en-US" dirty="0"/>
          </a:p>
        </p:txBody>
      </p:sp>
      <p:sp>
        <p:nvSpPr>
          <p:cNvPr id="3" name="Content Placeholder 2"/>
          <p:cNvSpPr>
            <a:spLocks noGrp="1"/>
          </p:cNvSpPr>
          <p:nvPr>
            <p:ph idx="1"/>
          </p:nvPr>
        </p:nvSpPr>
        <p:spPr/>
        <p:txBody>
          <a:bodyPr/>
          <a:lstStyle/>
          <a:p>
            <a:r>
              <a:rPr lang="en-US" dirty="0" smtClean="0"/>
              <a:t>Duplicates removed based on path/filename</a:t>
            </a:r>
          </a:p>
          <a:p>
            <a:r>
              <a:rPr lang="en-US" dirty="0" smtClean="0"/>
              <a:t>Combined into one file</a:t>
            </a:r>
          </a:p>
          <a:p>
            <a:r>
              <a:rPr lang="en-US" dirty="0" smtClean="0"/>
              <a:t>Absolute external URLS (JS &amp; CSS) such as CDN requests are requested separately</a:t>
            </a:r>
          </a:p>
          <a:p>
            <a:r>
              <a:rPr lang="en-US" dirty="0" smtClean="0"/>
              <a:t>An xml file map is kept on the server</a:t>
            </a:r>
          </a:p>
          <a:p>
            <a:r>
              <a:rPr lang="en-US" dirty="0" smtClean="0"/>
              <a:t>The dynamic URL is a hash of those file path/names</a:t>
            </a:r>
            <a:endParaRPr lang="en-US" dirty="0"/>
          </a:p>
        </p:txBody>
      </p:sp>
    </p:spTree>
    <p:extLst>
      <p:ext uri="{BB962C8B-B14F-4D97-AF65-F5344CB8AC3E}">
        <p14:creationId xmlns:p14="http://schemas.microsoft.com/office/powerpoint/2010/main" val="198658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Spectrum of Roles</a:t>
            </a:r>
            <a:endParaRPr lang="en-US" dirty="0"/>
          </a:p>
        </p:txBody>
      </p:sp>
      <p:sp>
        <p:nvSpPr>
          <p:cNvPr id="3" name="Content Placeholder 2"/>
          <p:cNvSpPr>
            <a:spLocks noGrp="1"/>
          </p:cNvSpPr>
          <p:nvPr>
            <p:ph idx="1"/>
          </p:nvPr>
        </p:nvSpPr>
        <p:spPr/>
        <p:txBody>
          <a:bodyPr/>
          <a:lstStyle/>
          <a:p>
            <a:r>
              <a:rPr lang="en-US" dirty="0" smtClean="0"/>
              <a:t>Savvy Hobbyist</a:t>
            </a:r>
          </a:p>
          <a:p>
            <a:pPr lvl="1"/>
            <a:r>
              <a:rPr lang="en-US" dirty="0" smtClean="0"/>
              <a:t>Developing in their free time, maybe pro-bono work, </a:t>
            </a:r>
            <a:r>
              <a:rPr lang="en-US" dirty="0" err="1" smtClean="0"/>
              <a:t>etc</a:t>
            </a:r>
            <a:endParaRPr lang="en-US" dirty="0" smtClean="0"/>
          </a:p>
          <a:p>
            <a:r>
              <a:rPr lang="en-US" dirty="0" smtClean="0"/>
              <a:t>Small biz</a:t>
            </a:r>
          </a:p>
          <a:p>
            <a:pPr lvl="1"/>
            <a:r>
              <a:rPr lang="en-US" dirty="0" smtClean="0"/>
              <a:t>The “how many hats can I wear at once?” developer.</a:t>
            </a:r>
          </a:p>
          <a:p>
            <a:r>
              <a:rPr lang="en-US" dirty="0" smtClean="0"/>
              <a:t>Big biz</a:t>
            </a:r>
          </a:p>
          <a:p>
            <a:pPr lvl="1"/>
            <a:r>
              <a:rPr lang="en-US" dirty="0" smtClean="0"/>
              <a:t>Focused on building modules</a:t>
            </a:r>
          </a:p>
          <a:p>
            <a:r>
              <a:rPr lang="en-US" dirty="0"/>
              <a:t>Consultant/integrator</a:t>
            </a:r>
          </a:p>
          <a:p>
            <a:pPr lvl="1"/>
            <a:r>
              <a:rPr lang="en-US" dirty="0"/>
              <a:t>Builds </a:t>
            </a:r>
            <a:r>
              <a:rPr lang="en-US" dirty="0" smtClean="0"/>
              <a:t>solutions for clients</a:t>
            </a:r>
            <a:endParaRPr lang="en-US" dirty="0"/>
          </a:p>
          <a:p>
            <a:r>
              <a:rPr lang="en-US" dirty="0" smtClean="0"/>
              <a:t>Commercial Module Developer</a:t>
            </a:r>
          </a:p>
          <a:p>
            <a:pPr lvl="1"/>
            <a:r>
              <a:rPr lang="en-US" dirty="0" smtClean="0"/>
              <a:t>Sells modules on the </a:t>
            </a:r>
            <a:r>
              <a:rPr lang="en-US" dirty="0" err="1" smtClean="0"/>
              <a:t>interwebs</a:t>
            </a:r>
            <a:endParaRPr lang="en-US" dirty="0" smtClean="0"/>
          </a:p>
          <a:p>
            <a:endParaRPr lang="en-US" dirty="0" smtClean="0"/>
          </a:p>
        </p:txBody>
      </p:sp>
    </p:spTree>
    <p:extLst>
      <p:ext uri="{BB962C8B-B14F-4D97-AF65-F5344CB8AC3E}">
        <p14:creationId xmlns:p14="http://schemas.microsoft.com/office/powerpoint/2010/main" val="12891116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in the Document</a:t>
            </a:r>
            <a:endParaRPr lang="en-US" dirty="0"/>
          </a:p>
        </p:txBody>
      </p:sp>
      <p:sp>
        <p:nvSpPr>
          <p:cNvPr id="3" name="Content Placeholder 2"/>
          <p:cNvSpPr>
            <a:spLocks noGrp="1"/>
          </p:cNvSpPr>
          <p:nvPr>
            <p:ph idx="1"/>
          </p:nvPr>
        </p:nvSpPr>
        <p:spPr/>
        <p:txBody>
          <a:bodyPr/>
          <a:lstStyle/>
          <a:p>
            <a:r>
              <a:rPr lang="en-US" dirty="0" smtClean="0"/>
              <a:t>Provider model</a:t>
            </a:r>
          </a:p>
          <a:p>
            <a:r>
              <a:rPr lang="en-US" dirty="0" smtClean="0"/>
              <a:t>Provider dictates where it is rendered</a:t>
            </a:r>
          </a:p>
          <a:p>
            <a:r>
              <a:rPr lang="en-US" dirty="0" smtClean="0"/>
              <a:t>Out of the box:</a:t>
            </a:r>
          </a:p>
          <a:p>
            <a:pPr lvl="1"/>
            <a:r>
              <a:rPr lang="en-US" dirty="0" err="1" smtClean="0"/>
              <a:t>LoaderControlProvider</a:t>
            </a:r>
            <a:endParaRPr lang="en-US" dirty="0" smtClean="0"/>
          </a:p>
          <a:p>
            <a:pPr lvl="1"/>
            <a:r>
              <a:rPr lang="en-US" dirty="0" err="1" smtClean="0"/>
              <a:t>PageHeaderProvider</a:t>
            </a:r>
            <a:endParaRPr lang="en-US" dirty="0" smtClean="0"/>
          </a:p>
          <a:p>
            <a:pPr lvl="1"/>
            <a:r>
              <a:rPr lang="en-US" dirty="0" err="1" smtClean="0"/>
              <a:t>LazyLoadProvider</a:t>
            </a:r>
            <a:endParaRPr lang="en-US" dirty="0" smtClean="0"/>
          </a:p>
          <a:p>
            <a:r>
              <a:rPr lang="en-US" dirty="0" smtClean="0"/>
              <a:t>DNN Provides:</a:t>
            </a:r>
          </a:p>
          <a:p>
            <a:pPr lvl="1"/>
            <a:r>
              <a:rPr lang="en-US" dirty="0" err="1" smtClean="0"/>
              <a:t>DnnPageHeaderProvider</a:t>
            </a:r>
            <a:r>
              <a:rPr lang="en-US" dirty="0" smtClean="0"/>
              <a:t> (6.1.1)</a:t>
            </a:r>
          </a:p>
          <a:p>
            <a:pPr lvl="1"/>
            <a:r>
              <a:rPr lang="en-US" dirty="0" err="1" smtClean="0"/>
              <a:t>DnnBodyRenderProvider</a:t>
            </a:r>
            <a:endParaRPr lang="en-US" dirty="0" smtClean="0"/>
          </a:p>
          <a:p>
            <a:pPr lvl="1"/>
            <a:r>
              <a:rPr lang="en-US" dirty="0" err="1" smtClean="0"/>
              <a:t>DnnFormBottomRenderProvider</a:t>
            </a:r>
            <a:endParaRPr lang="en-US" dirty="0"/>
          </a:p>
        </p:txBody>
      </p:sp>
    </p:spTree>
    <p:extLst>
      <p:ext uri="{BB962C8B-B14F-4D97-AF65-F5344CB8AC3E}">
        <p14:creationId xmlns:p14="http://schemas.microsoft.com/office/powerpoint/2010/main" val="37815434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Ordering</a:t>
            </a:r>
            <a:endParaRPr lang="en-US" dirty="0"/>
          </a:p>
        </p:txBody>
      </p:sp>
      <p:sp>
        <p:nvSpPr>
          <p:cNvPr id="3" name="Content Placeholder 2"/>
          <p:cNvSpPr>
            <a:spLocks noGrp="1"/>
          </p:cNvSpPr>
          <p:nvPr>
            <p:ph idx="1"/>
          </p:nvPr>
        </p:nvSpPr>
        <p:spPr/>
        <p:txBody>
          <a:bodyPr/>
          <a:lstStyle/>
          <a:p>
            <a:r>
              <a:rPr lang="en-US" dirty="0" smtClean="0"/>
              <a:t>Integer based relative priority</a:t>
            </a:r>
          </a:p>
          <a:p>
            <a:r>
              <a:rPr lang="en-US" dirty="0" smtClean="0"/>
              <a:t>DotNetNuke core file order enumeration (spaced by 5)</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3" y="2386013"/>
            <a:ext cx="71913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14821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and Persistence</a:t>
            </a:r>
            <a:endParaRPr lang="en-US" dirty="0"/>
          </a:p>
        </p:txBody>
      </p:sp>
      <p:sp>
        <p:nvSpPr>
          <p:cNvPr id="3" name="Content Placeholder 2"/>
          <p:cNvSpPr>
            <a:spLocks noGrp="1"/>
          </p:cNvSpPr>
          <p:nvPr>
            <p:ph idx="1"/>
          </p:nvPr>
        </p:nvSpPr>
        <p:spPr/>
        <p:txBody>
          <a:bodyPr/>
          <a:lstStyle/>
          <a:p>
            <a:r>
              <a:rPr lang="en-US" dirty="0" smtClean="0"/>
              <a:t>ASP.NET Output Caching</a:t>
            </a:r>
          </a:p>
          <a:p>
            <a:pPr lvl="1"/>
            <a:r>
              <a:rPr lang="en-US" dirty="0" smtClean="0"/>
              <a:t>MSDN: “</a:t>
            </a:r>
            <a:r>
              <a:rPr lang="en-US" i="1" dirty="0" smtClean="0"/>
              <a:t>On </a:t>
            </a:r>
            <a:r>
              <a:rPr lang="en-US" i="1" dirty="0"/>
              <a:t>subsequent requests, the page or user control code is not executed; the cached output is used to satisfy the request.</a:t>
            </a:r>
            <a:r>
              <a:rPr lang="en-US" dirty="0" smtClean="0"/>
              <a:t>”</a:t>
            </a:r>
          </a:p>
          <a:p>
            <a:r>
              <a:rPr lang="en-US" dirty="0" smtClean="0"/>
              <a:t>Stored on disk for persistence across application restarts</a:t>
            </a:r>
          </a:p>
          <a:p>
            <a:pPr lvl="1"/>
            <a:r>
              <a:rPr lang="en-US" dirty="0" smtClean="0"/>
              <a:t>Pulled from disk (not rebuilt) and put in cache</a:t>
            </a:r>
          </a:p>
          <a:p>
            <a:endParaRPr lang="en-US" dirty="0"/>
          </a:p>
        </p:txBody>
      </p:sp>
    </p:spTree>
    <p:extLst>
      <p:ext uri="{BB962C8B-B14F-4D97-AF65-F5344CB8AC3E}">
        <p14:creationId xmlns:p14="http://schemas.microsoft.com/office/powerpoint/2010/main" val="24171150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lstStyle/>
          <a:p>
            <a:r>
              <a:rPr lang="en-US" dirty="0" smtClean="0"/>
              <a:t>Integer based version number</a:t>
            </a:r>
          </a:p>
          <a:p>
            <a:r>
              <a:rPr lang="en-US" dirty="0" smtClean="0"/>
              <a:t>Stored in web.config</a:t>
            </a:r>
          </a:p>
          <a:p>
            <a:r>
              <a:rPr lang="en-US" dirty="0" smtClean="0"/>
              <a:t>Forces a fresh rebuild of the files</a:t>
            </a:r>
          </a:p>
          <a:p>
            <a:r>
              <a:rPr lang="en-US" dirty="0" smtClean="0"/>
              <a:t>A variety of ways to increment</a:t>
            </a:r>
          </a:p>
          <a:p>
            <a:pPr lvl="1"/>
            <a:r>
              <a:rPr lang="en-US" dirty="0" smtClean="0"/>
              <a:t>Install an extension</a:t>
            </a:r>
          </a:p>
          <a:p>
            <a:pPr lvl="1"/>
            <a:r>
              <a:rPr lang="en-US" dirty="0" smtClean="0"/>
              <a:t>Clear the cache</a:t>
            </a:r>
          </a:p>
          <a:p>
            <a:pPr lvl="1"/>
            <a:r>
              <a:rPr lang="en-US" dirty="0" smtClean="0"/>
              <a:t>Save Portal.css</a:t>
            </a:r>
          </a:p>
          <a:p>
            <a:pPr lvl="1"/>
            <a:r>
              <a:rPr lang="en-US" dirty="0" smtClean="0"/>
              <a:t>Perform an upgrade</a:t>
            </a:r>
          </a:p>
        </p:txBody>
      </p:sp>
    </p:spTree>
    <p:extLst>
      <p:ext uri="{BB962C8B-B14F-4D97-AF65-F5344CB8AC3E}">
        <p14:creationId xmlns:p14="http://schemas.microsoft.com/office/powerpoint/2010/main" val="42412152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A New Development Approach</a:t>
            </a:r>
            <a:endParaRPr lang="en-US" dirty="0"/>
          </a:p>
        </p:txBody>
      </p:sp>
      <p:sp>
        <p:nvSpPr>
          <p:cNvPr id="3" name="Content Placeholder 2"/>
          <p:cNvSpPr>
            <a:spLocks noGrp="1"/>
          </p:cNvSpPr>
          <p:nvPr>
            <p:ph idx="1"/>
          </p:nvPr>
        </p:nvSpPr>
        <p:spPr/>
        <p:txBody>
          <a:bodyPr/>
          <a:lstStyle/>
          <a:p>
            <a:r>
              <a:rPr lang="en-US" dirty="0" smtClean="0"/>
              <a:t>Freed up to structure as necessary</a:t>
            </a:r>
          </a:p>
          <a:p>
            <a:pPr lvl="1"/>
            <a:r>
              <a:rPr lang="en-US" dirty="0" smtClean="0"/>
              <a:t>No longer shove all styles into one module.css file</a:t>
            </a:r>
          </a:p>
          <a:p>
            <a:pPr lvl="1"/>
            <a:r>
              <a:rPr lang="en-US" dirty="0" smtClean="0"/>
              <a:t>Can break it out into separate files and request as needed</a:t>
            </a:r>
          </a:p>
          <a:p>
            <a:pPr lvl="2"/>
            <a:r>
              <a:rPr lang="en-US" dirty="0" err="1" smtClean="0"/>
              <a:t>CssInclude</a:t>
            </a:r>
            <a:r>
              <a:rPr lang="en-US" dirty="0" smtClean="0"/>
              <a:t>(‘base.css’)</a:t>
            </a:r>
          </a:p>
          <a:p>
            <a:pPr lvl="2"/>
            <a:r>
              <a:rPr lang="en-US" dirty="0" err="1"/>
              <a:t>CssInclude</a:t>
            </a:r>
            <a:r>
              <a:rPr lang="en-US" dirty="0" smtClean="0"/>
              <a:t>(‘ui-widgets.css’)</a:t>
            </a:r>
          </a:p>
          <a:p>
            <a:pPr lvl="2"/>
            <a:r>
              <a:rPr lang="en-US" dirty="0" err="1"/>
              <a:t>CssInclude</a:t>
            </a:r>
            <a:r>
              <a:rPr lang="en-US" dirty="0" smtClean="0"/>
              <a:t>(‘gallery.css’)</a:t>
            </a:r>
            <a:endParaRPr lang="en-US" dirty="0"/>
          </a:p>
          <a:p>
            <a:pPr lvl="1"/>
            <a:r>
              <a:rPr lang="en-US" dirty="0" smtClean="0"/>
              <a:t>Same with JS files</a:t>
            </a:r>
            <a:endParaRPr lang="en-US" dirty="0"/>
          </a:p>
          <a:p>
            <a:pPr lvl="1"/>
            <a:endParaRPr lang="en-US" dirty="0" smtClean="0"/>
          </a:p>
        </p:txBody>
      </p:sp>
    </p:spTree>
    <p:extLst>
      <p:ext uri="{BB962C8B-B14F-4D97-AF65-F5344CB8AC3E}">
        <p14:creationId xmlns:p14="http://schemas.microsoft.com/office/powerpoint/2010/main" val="25169829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943600" cy="762000"/>
          </a:xfrm>
        </p:spPr>
        <p:txBody>
          <a:bodyPr/>
          <a:lstStyle/>
          <a:p>
            <a:r>
              <a:rPr lang="en-US" dirty="0" smtClean="0"/>
              <a:t>General Module Development</a:t>
            </a:r>
            <a:endParaRPr lang="en-US" dirty="0"/>
          </a:p>
        </p:txBody>
      </p:sp>
      <p:sp>
        <p:nvSpPr>
          <p:cNvPr id="3" name="Content Placeholder 2"/>
          <p:cNvSpPr>
            <a:spLocks noGrp="1"/>
          </p:cNvSpPr>
          <p:nvPr>
            <p:ph idx="1"/>
          </p:nvPr>
        </p:nvSpPr>
        <p:spPr/>
        <p:txBody>
          <a:bodyPr/>
          <a:lstStyle/>
          <a:p>
            <a:r>
              <a:rPr lang="en-US" dirty="0" smtClean="0">
                <a:hlinkClick r:id="rId2"/>
              </a:rPr>
              <a:t>DotNetNuke Wiki</a:t>
            </a:r>
            <a:r>
              <a:rPr lang="en-US" dirty="0" smtClean="0"/>
              <a:t> (Really!)</a:t>
            </a:r>
          </a:p>
          <a:p>
            <a:pPr lvl="1"/>
            <a:r>
              <a:rPr lang="en-US" dirty="0" err="1" smtClean="0"/>
              <a:t>jQuery</a:t>
            </a:r>
            <a:r>
              <a:rPr lang="en-US" dirty="0" smtClean="0"/>
              <a:t> Plugins</a:t>
            </a:r>
          </a:p>
          <a:p>
            <a:pPr lvl="1"/>
            <a:r>
              <a:rPr lang="en-US" dirty="0" smtClean="0"/>
              <a:t>Manifest Files</a:t>
            </a:r>
          </a:p>
          <a:p>
            <a:r>
              <a:rPr lang="en-US" dirty="0" smtClean="0">
                <a:hlinkClick r:id="rId3"/>
              </a:rPr>
              <a:t>Razor’s Edge User Map</a:t>
            </a:r>
            <a:endParaRPr lang="en-US" dirty="0" smtClean="0"/>
          </a:p>
          <a:p>
            <a:r>
              <a:rPr lang="en-US" dirty="0" err="1" smtClean="0">
                <a:hlinkClick r:id="rId4"/>
              </a:rPr>
              <a:t>IWeb</a:t>
            </a:r>
            <a:endParaRPr lang="en-US" dirty="0" smtClean="0"/>
          </a:p>
          <a:p>
            <a:r>
              <a:rPr lang="en-US" dirty="0" err="1" smtClean="0">
                <a:hlinkClick r:id="rId5" action="ppaction://hlinkfile"/>
              </a:rPr>
              <a:t>DnnSimpleArticle</a:t>
            </a:r>
            <a:endParaRPr lang="en-US" dirty="0" smtClean="0"/>
          </a:p>
          <a:p>
            <a:r>
              <a:rPr lang="en-US" dirty="0" smtClean="0">
                <a:hlinkClick r:id="rId6"/>
              </a:rPr>
              <a:t>Customer Feedback</a:t>
            </a:r>
            <a:endParaRPr lang="en-US" dirty="0" smtClean="0"/>
          </a:p>
          <a:p>
            <a:r>
              <a:rPr lang="en-US" dirty="0" smtClean="0">
                <a:hlinkClick r:id="rId7"/>
              </a:rPr>
              <a:t>C# WAP Module Development </a:t>
            </a:r>
            <a:r>
              <a:rPr lang="en-US" dirty="0" smtClean="0">
                <a:hlinkClick r:id="rId7"/>
              </a:rPr>
              <a:t>Templates</a:t>
            </a:r>
            <a:endParaRPr lang="en-US" dirty="0" smtClean="0"/>
          </a:p>
          <a:p>
            <a:r>
              <a:rPr lang="en-US" dirty="0" smtClean="0">
                <a:hlinkClick r:id="rId8"/>
              </a:rPr>
              <a:t>Updating the Contest Module UI for DNN 6</a:t>
            </a:r>
            <a:endParaRPr lang="en-US" dirty="0" smtClean="0"/>
          </a:p>
        </p:txBody>
      </p:sp>
    </p:spTree>
    <p:extLst>
      <p:ext uri="{BB962C8B-B14F-4D97-AF65-F5344CB8AC3E}">
        <p14:creationId xmlns:p14="http://schemas.microsoft.com/office/powerpoint/2010/main" val="3006365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Made Easy</a:t>
            </a:r>
            <a:endParaRPr lang="en-US" dirty="0"/>
          </a:p>
        </p:txBody>
      </p:sp>
      <p:sp>
        <p:nvSpPr>
          <p:cNvPr id="3" name="Content Placeholder 2"/>
          <p:cNvSpPr>
            <a:spLocks noGrp="1"/>
          </p:cNvSpPr>
          <p:nvPr>
            <p:ph idx="1"/>
          </p:nvPr>
        </p:nvSpPr>
        <p:spPr/>
        <p:txBody>
          <a:bodyPr/>
          <a:lstStyle/>
          <a:p>
            <a:r>
              <a:rPr lang="en-US" dirty="0" smtClean="0"/>
              <a:t>Rich Hickey, Oct 20, 2011 @ Strange Loop Conference in St. Louis MO. Please watch!!!</a:t>
            </a:r>
          </a:p>
          <a:p>
            <a:endParaRPr lang="en-US" dirty="0">
              <a:hlinkClick r:id="rId2"/>
            </a:endParaRPr>
          </a:p>
          <a:p>
            <a:pPr marL="0" indent="0">
              <a:buNone/>
            </a:pPr>
            <a:endParaRPr lang="en-US" dirty="0">
              <a:hlinkClick r:id="rId2"/>
            </a:endParaRPr>
          </a:p>
          <a:p>
            <a:endParaRPr lang="en-US" dirty="0" smtClean="0">
              <a:hlinkClick r:id="rId2"/>
            </a:endParaRPr>
          </a:p>
          <a:p>
            <a:r>
              <a:rPr lang="en-US" dirty="0" smtClean="0">
                <a:hlinkClick r:id="rId2"/>
              </a:rPr>
              <a:t>http</a:t>
            </a:r>
            <a:r>
              <a:rPr lang="en-US" dirty="0">
                <a:hlinkClick r:id="rId2"/>
              </a:rPr>
              <a:t>://www.infoq.com/presentations/Simple-Made-Easy</a:t>
            </a:r>
            <a:endParaRPr lang="en-US" dirty="0"/>
          </a:p>
        </p:txBody>
      </p:sp>
    </p:spTree>
    <p:extLst>
      <p:ext uri="{BB962C8B-B14F-4D97-AF65-F5344CB8AC3E}">
        <p14:creationId xmlns:p14="http://schemas.microsoft.com/office/powerpoint/2010/main" val="1589396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WebFormsMVP Resources</a:t>
            </a:r>
            <a:endParaRPr lang="en-US" dirty="0"/>
          </a:p>
        </p:txBody>
      </p:sp>
      <p:sp>
        <p:nvSpPr>
          <p:cNvPr id="3" name="Content Placeholder 2"/>
          <p:cNvSpPr>
            <a:spLocks noGrp="1"/>
          </p:cNvSpPr>
          <p:nvPr>
            <p:ph idx="1"/>
          </p:nvPr>
        </p:nvSpPr>
        <p:spPr/>
        <p:txBody>
          <a:bodyPr/>
          <a:lstStyle/>
          <a:p>
            <a:r>
              <a:rPr lang="en-US" dirty="0" smtClean="0">
                <a:hlinkClick r:id="rId2"/>
              </a:rPr>
              <a:t>WebFormsMVP.com</a:t>
            </a:r>
            <a:endParaRPr lang="en-US" dirty="0"/>
          </a:p>
          <a:p>
            <a:r>
              <a:rPr lang="en-US" dirty="0" err="1">
                <a:hlinkClick r:id="rId3"/>
              </a:rPr>
              <a:t>DnnSimpleArticle</a:t>
            </a:r>
            <a:endParaRPr lang="en-US" dirty="0"/>
          </a:p>
          <a:p>
            <a:r>
              <a:rPr lang="en-US" dirty="0" err="1" smtClean="0">
                <a:hlinkClick r:id="rId4"/>
              </a:rPr>
              <a:t>BeerCollectionMVP</a:t>
            </a:r>
            <a:endParaRPr lang="en-US" dirty="0" smtClean="0"/>
          </a:p>
          <a:p>
            <a:r>
              <a:rPr lang="en-US" dirty="0" smtClean="0"/>
              <a:t>Upcoming</a:t>
            </a:r>
            <a:r>
              <a:rPr lang="en-US" dirty="0"/>
              <a:t>: </a:t>
            </a:r>
            <a:r>
              <a:rPr lang="en-US" dirty="0">
                <a:hlinkClick r:id="rId5"/>
              </a:rPr>
              <a:t>core forums </a:t>
            </a:r>
            <a:r>
              <a:rPr lang="en-US" dirty="0" smtClean="0">
                <a:hlinkClick r:id="rId5"/>
              </a:rPr>
              <a:t>module</a:t>
            </a:r>
            <a:endParaRPr lang="en-US" dirty="0" smtClean="0"/>
          </a:p>
          <a:p>
            <a:endParaRPr lang="en-US" dirty="0"/>
          </a:p>
        </p:txBody>
      </p:sp>
    </p:spTree>
    <p:extLst>
      <p:ext uri="{BB962C8B-B14F-4D97-AF65-F5344CB8AC3E}">
        <p14:creationId xmlns:p14="http://schemas.microsoft.com/office/powerpoint/2010/main" val="25091480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Resources</a:t>
            </a:r>
            <a:endParaRPr lang="en-US" dirty="0"/>
          </a:p>
        </p:txBody>
      </p:sp>
      <p:sp>
        <p:nvSpPr>
          <p:cNvPr id="3" name="Content Placeholder 2"/>
          <p:cNvSpPr>
            <a:spLocks noGrp="1"/>
          </p:cNvSpPr>
          <p:nvPr>
            <p:ph idx="1"/>
          </p:nvPr>
        </p:nvSpPr>
        <p:spPr/>
        <p:txBody>
          <a:bodyPr/>
          <a:lstStyle/>
          <a:p>
            <a:r>
              <a:rPr lang="en-US" dirty="0" smtClean="0"/>
              <a:t>Books</a:t>
            </a:r>
          </a:p>
          <a:p>
            <a:pPr lvl="1"/>
            <a:r>
              <a:rPr lang="en-US" dirty="0" smtClean="0"/>
              <a:t>Roy </a:t>
            </a:r>
            <a:r>
              <a:rPr lang="en-US" dirty="0" err="1" smtClean="0"/>
              <a:t>Osherov’s</a:t>
            </a:r>
            <a:r>
              <a:rPr lang="en-US" dirty="0" smtClean="0"/>
              <a:t> “</a:t>
            </a:r>
            <a:r>
              <a:rPr lang="en-US" dirty="0" smtClean="0">
                <a:hlinkClick r:id="rId2"/>
              </a:rPr>
              <a:t>The Art of Unit Testing</a:t>
            </a:r>
            <a:r>
              <a:rPr lang="en-US" dirty="0" smtClean="0"/>
              <a:t>”</a:t>
            </a:r>
          </a:p>
          <a:p>
            <a:pPr lvl="1"/>
            <a:r>
              <a:rPr lang="en-US" dirty="0" smtClean="0"/>
              <a:t>Michael Feathers “</a:t>
            </a:r>
            <a:r>
              <a:rPr lang="en-US" dirty="0" smtClean="0">
                <a:hlinkClick r:id="rId3"/>
              </a:rPr>
              <a:t>Working Effectively with Legacy Code</a:t>
            </a:r>
            <a:r>
              <a:rPr lang="en-US" dirty="0" smtClean="0"/>
              <a:t>”</a:t>
            </a:r>
          </a:p>
        </p:txBody>
      </p:sp>
    </p:spTree>
    <p:extLst>
      <p:ext uri="{BB962C8B-B14F-4D97-AF65-F5344CB8AC3E}">
        <p14:creationId xmlns:p14="http://schemas.microsoft.com/office/powerpoint/2010/main" val="3361431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Goals of Module Developers</a:t>
            </a:r>
            <a:endParaRPr lang="en-US" dirty="0"/>
          </a:p>
        </p:txBody>
      </p:sp>
      <p:sp>
        <p:nvSpPr>
          <p:cNvPr id="3" name="Content Placeholder 2"/>
          <p:cNvSpPr>
            <a:spLocks noGrp="1"/>
          </p:cNvSpPr>
          <p:nvPr>
            <p:ph idx="1"/>
          </p:nvPr>
        </p:nvSpPr>
        <p:spPr/>
        <p:txBody>
          <a:bodyPr/>
          <a:lstStyle/>
          <a:p>
            <a:r>
              <a:rPr lang="en-US" dirty="0" smtClean="0"/>
              <a:t>Develop “stand-alone” code, make it show up in DNN</a:t>
            </a:r>
          </a:p>
          <a:p>
            <a:pPr lvl="1"/>
            <a:r>
              <a:rPr lang="en-US" dirty="0" smtClean="0"/>
              <a:t>Learn how to plug code in to DNN</a:t>
            </a:r>
          </a:p>
          <a:p>
            <a:pPr lvl="1"/>
            <a:r>
              <a:rPr lang="en-US" dirty="0" smtClean="0"/>
              <a:t>What are the bare minimum requirements to get going?</a:t>
            </a:r>
          </a:p>
          <a:p>
            <a:r>
              <a:rPr lang="en-US" dirty="0" smtClean="0"/>
              <a:t>Tight integration with DNN features</a:t>
            </a:r>
          </a:p>
          <a:p>
            <a:pPr lvl="1"/>
            <a:r>
              <a:rPr lang="en-US" dirty="0" smtClean="0"/>
              <a:t>Leverage the API, get to know how DNN works</a:t>
            </a:r>
          </a:p>
          <a:p>
            <a:pPr lvl="1"/>
            <a:r>
              <a:rPr lang="en-US" dirty="0" smtClean="0"/>
              <a:t>Learn UI and functional paradigms</a:t>
            </a:r>
          </a:p>
        </p:txBody>
      </p:sp>
    </p:spTree>
    <p:extLst>
      <p:ext uri="{BB962C8B-B14F-4D97-AF65-F5344CB8AC3E}">
        <p14:creationId xmlns:p14="http://schemas.microsoft.com/office/powerpoint/2010/main" val="731528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Client Resource Management</a:t>
            </a:r>
            <a:br>
              <a:rPr lang="en-US" dirty="0" smtClean="0"/>
            </a:br>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err="1" smtClean="0">
                <a:hlinkClick r:id="rId2" action="ppaction://hlinkfile"/>
              </a:rPr>
              <a:t>ClientDependency</a:t>
            </a:r>
            <a:r>
              <a:rPr lang="en-US" dirty="0" smtClean="0">
                <a:hlinkClick r:id="rId2" action="ppaction://hlinkfile"/>
              </a:rPr>
              <a:t> Framework on </a:t>
            </a:r>
            <a:r>
              <a:rPr lang="en-US" dirty="0" err="1" smtClean="0">
                <a:hlinkClick r:id="rId2" action="ppaction://hlinkfile"/>
              </a:rPr>
              <a:t>Codeplex</a:t>
            </a:r>
            <a:endParaRPr lang="en-US" dirty="0" smtClean="0"/>
          </a:p>
          <a:p>
            <a:r>
              <a:rPr lang="en-US" dirty="0" smtClean="0">
                <a:hlinkClick r:id="rId3"/>
              </a:rPr>
              <a:t>Client Resource Admin Module</a:t>
            </a:r>
            <a:endParaRPr lang="en-US" dirty="0" smtClean="0"/>
          </a:p>
          <a:p>
            <a:r>
              <a:rPr lang="en-US" dirty="0" smtClean="0">
                <a:hlinkClick r:id="rId4"/>
              </a:rPr>
              <a:t>DNN Client Resource Logger Library</a:t>
            </a:r>
            <a:endParaRPr lang="en-US" dirty="0"/>
          </a:p>
          <a:p>
            <a:r>
              <a:rPr lang="en-US" b="1" dirty="0"/>
              <a:t>Blog posts</a:t>
            </a:r>
          </a:p>
          <a:p>
            <a:pPr lvl="1"/>
            <a:r>
              <a:rPr lang="en-US" dirty="0">
                <a:hlinkClick r:id="rId5"/>
              </a:rPr>
              <a:t>Enhancements for working with JavaScript and CSS Files in DNN 6.1</a:t>
            </a:r>
            <a:endParaRPr lang="en-US" dirty="0"/>
          </a:p>
          <a:p>
            <a:pPr lvl="1"/>
            <a:r>
              <a:rPr lang="en-US" dirty="0">
                <a:hlinkClick r:id="rId6"/>
              </a:rPr>
              <a:t>DNN 6.1 JS/CSS File Combination Potential Gotchas</a:t>
            </a:r>
            <a:endParaRPr lang="en-US" dirty="0"/>
          </a:p>
          <a:p>
            <a:r>
              <a:rPr lang="en-US" b="1" dirty="0"/>
              <a:t>Documentation</a:t>
            </a:r>
          </a:p>
          <a:p>
            <a:pPr lvl="1"/>
            <a:r>
              <a:rPr lang="en-US" dirty="0">
                <a:hlinkClick r:id="rId7"/>
              </a:rPr>
              <a:t>DNN Client Resource Management API</a:t>
            </a:r>
            <a:endParaRPr lang="en-US" dirty="0"/>
          </a:p>
          <a:p>
            <a:pPr lvl="1"/>
            <a:r>
              <a:rPr lang="en-US" dirty="0">
                <a:hlinkClick r:id="rId8"/>
              </a:rPr>
              <a:t>Client Dependency Framework</a:t>
            </a:r>
            <a:endParaRPr lang="en-US" dirty="0"/>
          </a:p>
          <a:p>
            <a:endParaRPr lang="en-US" dirty="0"/>
          </a:p>
        </p:txBody>
      </p:sp>
    </p:spTree>
    <p:extLst>
      <p:ext uri="{BB962C8B-B14F-4D97-AF65-F5344CB8AC3E}">
        <p14:creationId xmlns:p14="http://schemas.microsoft.com/office/powerpoint/2010/main" val="33614316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Bonus!</a:t>
            </a:r>
            <a:endParaRPr lang="en-US" dirty="0"/>
          </a:p>
        </p:txBody>
      </p:sp>
    </p:spTree>
    <p:extLst>
      <p:ext uri="{BB962C8B-B14F-4D97-AF65-F5344CB8AC3E}">
        <p14:creationId xmlns:p14="http://schemas.microsoft.com/office/powerpoint/2010/main" val="34522437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Client Capability API</a:t>
            </a:r>
            <a:endParaRPr lang="en-US" dirty="0"/>
          </a:p>
        </p:txBody>
      </p:sp>
      <p:sp>
        <p:nvSpPr>
          <p:cNvPr id="3" name="Content Placeholder 2"/>
          <p:cNvSpPr>
            <a:spLocks noGrp="1"/>
          </p:cNvSpPr>
          <p:nvPr>
            <p:ph idx="1"/>
          </p:nvPr>
        </p:nvSpPr>
        <p:spPr/>
        <p:txBody>
          <a:bodyPr/>
          <a:lstStyle/>
          <a:p>
            <a:r>
              <a:rPr lang="en-US" dirty="0" err="1"/>
              <a:t>ClientCapabilityProvider</a:t>
            </a:r>
            <a:endParaRPr lang="en-US" dirty="0"/>
          </a:p>
          <a:p>
            <a:pPr lvl="1"/>
            <a:r>
              <a:rPr lang="en-US" dirty="0" err="1"/>
              <a:t>IsMobile</a:t>
            </a:r>
            <a:endParaRPr lang="en-US" dirty="0"/>
          </a:p>
          <a:p>
            <a:pPr lvl="1"/>
            <a:r>
              <a:rPr lang="en-US" dirty="0" err="1"/>
              <a:t>IsTablet</a:t>
            </a:r>
            <a:endParaRPr lang="en-US" dirty="0"/>
          </a:p>
          <a:p>
            <a:pPr lvl="1"/>
            <a:r>
              <a:rPr lang="en-US" dirty="0" err="1"/>
              <a:t>IsTouchScreen</a:t>
            </a:r>
            <a:endParaRPr lang="en-US" dirty="0"/>
          </a:p>
          <a:p>
            <a:pPr lvl="1"/>
            <a:r>
              <a:rPr lang="en-US" dirty="0" err="1" smtClean="0"/>
              <a:t>SupportsFlash</a:t>
            </a:r>
            <a:endParaRPr lang="en-US" dirty="0" smtClean="0"/>
          </a:p>
          <a:p>
            <a:pPr lvl="1"/>
            <a:r>
              <a:rPr lang="en-US" dirty="0" smtClean="0"/>
              <a:t>+ more</a:t>
            </a:r>
          </a:p>
          <a:p>
            <a:r>
              <a:rPr lang="en-US" dirty="0" smtClean="0"/>
              <a:t>Additional Resources</a:t>
            </a:r>
          </a:p>
          <a:p>
            <a:pPr lvl="1"/>
            <a:r>
              <a:rPr lang="en-US" dirty="0">
                <a:hlinkClick r:id="rId2"/>
              </a:rPr>
              <a:t>http://</a:t>
            </a:r>
            <a:r>
              <a:rPr lang="en-US" dirty="0" smtClean="0">
                <a:hlinkClick r:id="rId2"/>
              </a:rPr>
              <a:t>www.dotnetnuke.com/Resources/Blogs/EntryId/3194/Mobile-APIs-in-6-1.aspx</a:t>
            </a:r>
            <a:endParaRPr lang="en-US" dirty="0" smtClean="0"/>
          </a:p>
          <a:p>
            <a:pPr lvl="1"/>
            <a:r>
              <a:rPr lang="en-US" dirty="0">
                <a:hlinkClick r:id="rId3"/>
              </a:rPr>
              <a:t>http://www.dotnetnuke.com/Resources/Blogs/EntryId/3208/Mobile-Device-Detection-and-Redirection-ndash-Under-the-Hood.aspx</a:t>
            </a:r>
            <a:endParaRPr lang="en-US" dirty="0"/>
          </a:p>
        </p:txBody>
      </p:sp>
    </p:spTree>
    <p:extLst>
      <p:ext uri="{BB962C8B-B14F-4D97-AF65-F5344CB8AC3E}">
        <p14:creationId xmlns:p14="http://schemas.microsoft.com/office/powerpoint/2010/main" val="26348672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endParaRPr lang="en-US" dirty="0"/>
          </a:p>
        </p:txBody>
      </p:sp>
      <p:sp>
        <p:nvSpPr>
          <p:cNvPr id="3" name="Content Placeholder 2"/>
          <p:cNvSpPr>
            <a:spLocks noGrp="1"/>
          </p:cNvSpPr>
          <p:nvPr>
            <p:ph idx="1"/>
          </p:nvPr>
        </p:nvSpPr>
        <p:spPr/>
        <p:txBody>
          <a:bodyPr/>
          <a:lstStyle/>
          <a:p>
            <a:r>
              <a:rPr lang="en-US" dirty="0" smtClean="0"/>
              <a:t>Ask me about templates!</a:t>
            </a:r>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574791" cy="260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7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does DNN work?</a:t>
            </a:r>
            <a:endParaRPr lang="en-US" dirty="0"/>
          </a:p>
        </p:txBody>
      </p:sp>
      <p:sp>
        <p:nvSpPr>
          <p:cNvPr id="3" name="Content Placeholder 2"/>
          <p:cNvSpPr>
            <a:spLocks noGrp="1"/>
          </p:cNvSpPr>
          <p:nvPr>
            <p:ph idx="1"/>
          </p:nvPr>
        </p:nvSpPr>
        <p:spPr/>
        <p:txBody>
          <a:bodyPr/>
          <a:lstStyle/>
          <a:p>
            <a:r>
              <a:rPr lang="en-US" dirty="0" smtClean="0"/>
              <a:t>Default.aspx</a:t>
            </a:r>
          </a:p>
          <a:p>
            <a:pPr lvl="1"/>
            <a:r>
              <a:rPr lang="en-US" dirty="0" smtClean="0"/>
              <a:t>User controls</a:t>
            </a:r>
          </a:p>
          <a:p>
            <a:pPr lvl="2"/>
            <a:r>
              <a:rPr lang="en-US" dirty="0" smtClean="0"/>
              <a:t>Within user controls</a:t>
            </a:r>
          </a:p>
          <a:p>
            <a:pPr lvl="3"/>
            <a:r>
              <a:rPr lang="en-US" dirty="0" smtClean="0"/>
              <a:t>Within user controls</a:t>
            </a:r>
          </a:p>
          <a:p>
            <a:pPr lvl="3"/>
            <a:endParaRPr lang="en-US" dirty="0"/>
          </a:p>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990600"/>
            <a:ext cx="5715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49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3C3C3C"/>
      </a:dk1>
      <a:lt1>
        <a:sysClr val="window" lastClr="FFFFFF"/>
      </a:lt1>
      <a:dk2>
        <a:srgbClr val="4A4A4A"/>
      </a:dk2>
      <a:lt2>
        <a:srgbClr val="EEECE1"/>
      </a:lt2>
      <a:accent1>
        <a:srgbClr val="2299DE"/>
      </a:accent1>
      <a:accent2>
        <a:srgbClr val="2299DE"/>
      </a:accent2>
      <a:accent3>
        <a:srgbClr val="801213"/>
      </a:accent3>
      <a:accent4>
        <a:srgbClr val="989898"/>
      </a:accent4>
      <a:accent5>
        <a:srgbClr val="AEC201"/>
      </a:accent5>
      <a:accent6>
        <a:srgbClr val="F7B935"/>
      </a:accent6>
      <a:hlink>
        <a:srgbClr val="1F99DE"/>
      </a:hlink>
      <a:folHlink>
        <a:srgbClr val="7BB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4710</TotalTime>
  <Words>2555</Words>
  <Application>Microsoft Office PowerPoint</Application>
  <PresentationFormat>On-screen Show (4:3)</PresentationFormat>
  <Paragraphs>576</Paragraphs>
  <Slides>83</Slides>
  <Notes>8</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Developing DotNetNuke 6 Modules</vt:lpstr>
      <vt:lpstr>House Keeping</vt:lpstr>
      <vt:lpstr>About Me / Resources</vt:lpstr>
      <vt:lpstr>Agenda</vt:lpstr>
      <vt:lpstr>Section 1 DotNetNuke Module Development Crash Course</vt:lpstr>
      <vt:lpstr>PowerPoint Presentation</vt:lpstr>
      <vt:lpstr>The Spectrum of Roles</vt:lpstr>
      <vt:lpstr>The Goals of Module Developers</vt:lpstr>
      <vt:lpstr>So, how does DNN work?</vt:lpstr>
      <vt:lpstr>The Bare Minimum Module</vt:lpstr>
      <vt:lpstr>Development Styles &amp; Strategies</vt:lpstr>
      <vt:lpstr>Some things to keep in mind…</vt:lpstr>
      <vt:lpstr>Razor Modules</vt:lpstr>
      <vt:lpstr>Razor Modules</vt:lpstr>
      <vt:lpstr>Inline Scripting</vt:lpstr>
      <vt:lpstr>VS Web Site Projects</vt:lpstr>
      <vt:lpstr>VS Web Application Projects</vt:lpstr>
      <vt:lpstr>WebFormsMVP</vt:lpstr>
      <vt:lpstr>Key DNN API</vt:lpstr>
      <vt:lpstr>Current Context</vt:lpstr>
      <vt:lpstr>Localization</vt:lpstr>
      <vt:lpstr>Module Registration</vt:lpstr>
      <vt:lpstr>Navigation</vt:lpstr>
      <vt:lpstr>Navigation</vt:lpstr>
      <vt:lpstr>Module Settings</vt:lpstr>
      <vt:lpstr>General UI Guidelines</vt:lpstr>
      <vt:lpstr>Admin User Interface</vt:lpstr>
      <vt:lpstr>Section 2 Deep Dive: WebFormsMVP</vt:lpstr>
      <vt:lpstr>PowerPoint Presentation</vt:lpstr>
      <vt:lpstr>Simple and Easy in Software</vt:lpstr>
      <vt:lpstr>Examining your project needs</vt:lpstr>
      <vt:lpstr>Separation of Concerns</vt:lpstr>
      <vt:lpstr>WebFormsMVP</vt:lpstr>
      <vt:lpstr>The Players</vt:lpstr>
      <vt:lpstr>WebFormsMVP Characteristics</vt:lpstr>
      <vt:lpstr>WebFormsMVP in DNN</vt:lpstr>
      <vt:lpstr>Diving in: DnnSimpleArticle</vt:lpstr>
      <vt:lpstr>Unit Testing Benefits [1]</vt:lpstr>
      <vt:lpstr>What do unit tests test?</vt:lpstr>
      <vt:lpstr>Simple Code</vt:lpstr>
      <vt:lpstr>Simple Test</vt:lpstr>
      <vt:lpstr>Unit Test Characteristics</vt:lpstr>
      <vt:lpstr>Testing Frameworks</vt:lpstr>
      <vt:lpstr>We use MBUnit &amp; Gallio</vt:lpstr>
      <vt:lpstr>What is testable code?</vt:lpstr>
      <vt:lpstr>Seams</vt:lpstr>
      <vt:lpstr>Seam / Constructor Injection</vt:lpstr>
      <vt:lpstr>Seam / Property Injection</vt:lpstr>
      <vt:lpstr>Two Consumers</vt:lpstr>
      <vt:lpstr>Fakes!</vt:lpstr>
      <vt:lpstr>Isolation Frameworks</vt:lpstr>
      <vt:lpstr>My Setup</vt:lpstr>
      <vt:lpstr>Unit Testing: Quick Summary</vt:lpstr>
      <vt:lpstr>Section 3 Introducing: Client Resource Management</vt:lpstr>
      <vt:lpstr>PowerPoint Presentation</vt:lpstr>
      <vt:lpstr>Overview</vt:lpstr>
      <vt:lpstr>Client Side Performance</vt:lpstr>
      <vt:lpstr>DotNetNuke 6 – Resources Overview</vt:lpstr>
      <vt:lpstr>Goals for Improvement</vt:lpstr>
      <vt:lpstr>Client Resource Management: Key Characteristics</vt:lpstr>
      <vt:lpstr>Client Dependency Framework</vt:lpstr>
      <vt:lpstr>Step 1: Resource Registration</vt:lpstr>
      <vt:lpstr>Resource Registration w/ DNN API</vt:lpstr>
      <vt:lpstr>DNN 6.1 w/ Client Dependency</vt:lpstr>
      <vt:lpstr>DNN 6.1 w/ Client Dependency</vt:lpstr>
      <vt:lpstr>Into the wild</vt:lpstr>
      <vt:lpstr>Implementation Details</vt:lpstr>
      <vt:lpstr>The New API</vt:lpstr>
      <vt:lpstr>File Combination</vt:lpstr>
      <vt:lpstr>Location in the Document</vt:lpstr>
      <vt:lpstr>File Ordering</vt:lpstr>
      <vt:lpstr>Caching and Persistence</vt:lpstr>
      <vt:lpstr>Versioning</vt:lpstr>
      <vt:lpstr>Step 2: A New Development Approach</vt:lpstr>
      <vt:lpstr>Resources</vt:lpstr>
      <vt:lpstr>General Module Development</vt:lpstr>
      <vt:lpstr>Simple Made Easy</vt:lpstr>
      <vt:lpstr>WebFormsMVP Resources</vt:lpstr>
      <vt:lpstr>Unit Testing Resources</vt:lpstr>
      <vt:lpstr>Client Resource Management Resources</vt:lpstr>
      <vt:lpstr>Bonus!</vt:lpstr>
      <vt:lpstr>Client Capability API</vt:lpstr>
      <vt:lpstr>Templating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Morgan Haire</dc:creator>
  <cp:lastModifiedBy>Ian Robinson</cp:lastModifiedBy>
  <cp:revision>530</cp:revision>
  <dcterms:created xsi:type="dcterms:W3CDTF">2011-10-11T02:57:18Z</dcterms:created>
  <dcterms:modified xsi:type="dcterms:W3CDTF">2011-11-09T22:39:10Z</dcterms:modified>
</cp:coreProperties>
</file>