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  <p:sldMasterId id="2147483662" r:id="rId3"/>
  </p:sldMasterIdLst>
  <p:notesMasterIdLst>
    <p:notesMasterId r:id="rId89"/>
  </p:notesMasterIdLst>
  <p:sldIdLst>
    <p:sldId id="256" r:id="rId4"/>
    <p:sldId id="257" r:id="rId5"/>
    <p:sldId id="258" r:id="rId6"/>
    <p:sldId id="291" r:id="rId7"/>
    <p:sldId id="292" r:id="rId8"/>
    <p:sldId id="293" r:id="rId9"/>
    <p:sldId id="294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260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7" r:id="rId43"/>
    <p:sldId id="306" r:id="rId44"/>
    <p:sldId id="308" r:id="rId45"/>
    <p:sldId id="309" r:id="rId46"/>
    <p:sldId id="310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3" r:id="rId58"/>
    <p:sldId id="322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49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50" r:id="rId79"/>
    <p:sldId id="342" r:id="rId80"/>
    <p:sldId id="343" r:id="rId81"/>
    <p:sldId id="344" r:id="rId82"/>
    <p:sldId id="371" r:id="rId83"/>
    <p:sldId id="348" r:id="rId84"/>
    <p:sldId id="347" r:id="rId85"/>
    <p:sldId id="345" r:id="rId86"/>
    <p:sldId id="289" r:id="rId87"/>
    <p:sldId id="290" r:id="rId88"/>
  </p:sldIdLst>
  <p:sldSz cx="9899650" cy="6840538"/>
  <p:notesSz cx="6731000" cy="9863138"/>
  <p:embeddedFontLst>
    <p:embeddedFont>
      <p:font typeface="Consolas" panose="020B0609020204030204" pitchFamily="49" charset="0"/>
      <p:regular r:id="rId90"/>
      <p:bold r:id="rId91"/>
      <p:italic r:id="rId92"/>
      <p:boldItalic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notesMaster" Target="notesMasters/notesMaster1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font" Target="fonts/font1.fntdata"/><Relationship Id="rId95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font" Target="fonts/font2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1587" y="0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8975" y="739775"/>
            <a:ext cx="5354637" cy="37004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4800" cy="443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1709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59" name="Google Shape;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39775"/>
            <a:ext cx="5354638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4800" cy="443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1.- Instalación de IDE y BndTools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0618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algn="r"/>
            <a:fld id="{00000000-1234-1234-1234-123412341234}" type="slidenum">
              <a:rPr lang="en-US" sz="2400"/>
              <a:pPr algn="r"/>
              <a:t>10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116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108" name="Google Shape;1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39775"/>
            <a:ext cx="5354638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12:notes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4800" cy="443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620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16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315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711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751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90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07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568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44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7" name="Google Shape;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39775"/>
            <a:ext cx="5354638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8:notes"/>
          <p:cNvSpPr txBox="1">
            <a:spLocks noGrp="1"/>
          </p:cNvSpPr>
          <p:nvPr>
            <p:ph type="body" idx="1"/>
          </p:nvPr>
        </p:nvSpPr>
        <p:spPr>
          <a:xfrm>
            <a:off x="673100" y="4686300"/>
            <a:ext cx="5384800" cy="443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923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229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815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622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136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815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092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171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201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921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61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539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207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832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6991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801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2782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0860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372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2095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9997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95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4215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6364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2669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683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1755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5317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2127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21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8801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5290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66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83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0581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461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9557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69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2194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971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7185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1536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73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8326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74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1709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197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76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922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3513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2597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048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79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6351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0120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81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6121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82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916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3051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8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84</a:t>
            </a:fld>
            <a:endParaRPr/>
          </a:p>
        </p:txBody>
      </p:sp>
      <p:sp>
        <p:nvSpPr>
          <p:cNvPr id="477" name="Google Shape;477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8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3245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fld>
            <a:endParaRPr/>
          </a:p>
        </p:txBody>
      </p:sp>
      <p:sp>
        <p:nvSpPr>
          <p:cNvPr id="484" name="Google Shape;48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p7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26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13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algn="r"/>
            <a:fld id="{00000000-1234-1234-1234-123412341234}" type="slidenum">
              <a:rPr lang="en-US" sz="2400"/>
              <a:pPr algn="r"/>
              <a:t>8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073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 txBox="1"/>
          <p:nvPr/>
        </p:nvSpPr>
        <p:spPr>
          <a:xfrm>
            <a:off x="3811587" y="9367837"/>
            <a:ext cx="29178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algn="r"/>
            <a:fld id="{00000000-1234-1234-1234-123412341234}" type="slidenum">
              <a:rPr lang="en-US" sz="2400"/>
              <a:pPr algn="r"/>
              <a:t>9</a:t>
            </a:fld>
            <a:endParaRPr/>
          </a:p>
        </p:txBody>
      </p:sp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6125"/>
            <a:ext cx="5334000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896937" y="4684712"/>
            <a:ext cx="4937125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4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33400" y="3711575"/>
            <a:ext cx="8809038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l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33400" y="4622800"/>
            <a:ext cx="5208588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2921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/>
            </a:lvl1pPr>
            <a:lvl2pPr marL="1588" marR="0" lvl="1" indent="544512" algn="l" rtl="0"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●"/>
              <a:defRPr/>
            </a:lvl2pPr>
            <a:lvl3pPr marL="630238" marR="0" lvl="2" indent="-261937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3pPr>
            <a:lvl4pPr marL="1038225" marR="0" lvl="3" indent="-231775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4pPr>
            <a:lvl5pPr marL="1446213" marR="0" lvl="4" indent="-239712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5pPr>
            <a:lvl6pPr marL="1903413" marR="0" lvl="5" indent="-239713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6pPr>
            <a:lvl7pPr marL="2360613" marR="0" lvl="6" indent="-239713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7pPr>
            <a:lvl8pPr marL="2817813" marR="0" lvl="7" indent="-239713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8pPr>
            <a:lvl9pPr marL="3275013" marR="0" lvl="8" indent="-239712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82638" y="4395788"/>
            <a:ext cx="8413750" cy="13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782638" y="2898775"/>
            <a:ext cx="8413750" cy="149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66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14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5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511175" y="407987"/>
            <a:ext cx="7462837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95300" y="1620837"/>
            <a:ext cx="890905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●"/>
              <a:defRPr/>
            </a:lvl2pPr>
            <a:lvl3pPr marL="1371600" lvl="2" indent="-3175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3pPr>
            <a:lvl4pPr marL="1828800" lvl="3" indent="-3175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4pPr>
            <a:lvl5pPr marL="2286000" lvl="4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5pPr>
            <a:lvl6pPr marL="2743200" lvl="5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6pPr>
            <a:lvl7pPr marL="3200400" lvl="6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7pPr>
            <a:lvl8pPr marL="3657600" lvl="7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8pPr>
            <a:lvl9pPr marL="4114800" lvl="8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89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" type="objOnly">
  <p:cSld name="Conteni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95300" y="407988"/>
            <a:ext cx="8909050" cy="6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/>
            </a:lvl2pPr>
            <a:lvl3pPr marL="1371600" lvl="2" indent="-3175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3pPr>
            <a:lvl4pPr marL="1828800" lvl="3" indent="-3175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4pPr>
            <a:lvl5pPr marL="2286000" lvl="4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5pPr>
            <a:lvl6pPr marL="2743200" lvl="5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6pPr>
            <a:lvl7pPr marL="3200400" lvl="6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7pPr>
            <a:lvl8pPr marL="3657600" lvl="7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8pPr>
            <a:lvl9pPr marL="4114800" lvl="8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0495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 rot="5400000">
            <a:off x="5236369" y="2348707"/>
            <a:ext cx="6108700" cy="222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 rot="5400000">
            <a:off x="705644" y="197644"/>
            <a:ext cx="6108700" cy="652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/>
            </a:lvl2pPr>
            <a:lvl3pPr marL="1371600" lvl="2" indent="-3175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3pPr>
            <a:lvl4pPr marL="1828800" lvl="3" indent="-3175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4pPr>
            <a:lvl5pPr marL="2286000" lvl="4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5pPr>
            <a:lvl6pPr marL="2743200" lvl="5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6pPr>
            <a:lvl7pPr marL="3200400" lvl="6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7pPr>
            <a:lvl8pPr marL="3657600" lvl="7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8pPr>
            <a:lvl9pPr marL="4114800" lvl="8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8685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11175" y="407987"/>
            <a:ext cx="7462837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 rot="5400000">
            <a:off x="2501900" y="-385763"/>
            <a:ext cx="4895850" cy="89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/>
            </a:lvl2pPr>
            <a:lvl3pPr marL="1371600" lvl="2" indent="-3175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3pPr>
            <a:lvl4pPr marL="1828800" lvl="3" indent="-3175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4pPr>
            <a:lvl5pPr marL="2286000" lvl="4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5pPr>
            <a:lvl6pPr marL="2743200" lvl="5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6pPr>
            <a:lvl7pPr marL="3200400" lvl="6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7pPr>
            <a:lvl8pPr marL="3657600" lvl="7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8pPr>
            <a:lvl9pPr marL="4114800" lvl="8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9981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939925" y="4787900"/>
            <a:ext cx="594042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>
            <a:spLocks noGrp="1"/>
          </p:cNvSpPr>
          <p:nvPr>
            <p:ph type="pic" idx="2"/>
          </p:nvPr>
        </p:nvSpPr>
        <p:spPr>
          <a:xfrm>
            <a:off x="1939925" y="611188"/>
            <a:ext cx="5940425" cy="410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1939925" y="5353050"/>
            <a:ext cx="5940425" cy="8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490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5963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3870325" y="273050"/>
            <a:ext cx="5534025" cy="583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5300" y="1431925"/>
            <a:ext cx="3255963" cy="467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6538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Só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511175" y="407987"/>
            <a:ext cx="7462837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472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0905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95300" y="1531938"/>
            <a:ext cx="4373563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95300" y="2170113"/>
            <a:ext cx="4373563" cy="39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5029200" y="1531938"/>
            <a:ext cx="4375150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5029200" y="2170113"/>
            <a:ext cx="4375150" cy="39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41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11175" y="407987"/>
            <a:ext cx="7462837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495300" y="1620838"/>
            <a:ext cx="4378325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5026025" y="1620838"/>
            <a:ext cx="4378325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0852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82638" y="4395788"/>
            <a:ext cx="8413750" cy="13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782638" y="2898775"/>
            <a:ext cx="8413750" cy="149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8583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511175" y="407987"/>
            <a:ext cx="7462837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95300" y="1620837"/>
            <a:ext cx="890905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/>
            </a:lvl2pPr>
            <a:lvl3pPr marL="1371600" lvl="2" indent="-3175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3pPr>
            <a:lvl4pPr marL="1828800" lvl="3" indent="-31750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4pPr>
            <a:lvl5pPr marL="2286000" lvl="4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5pPr>
            <a:lvl6pPr marL="2743200" lvl="5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6pPr>
            <a:lvl7pPr marL="3200400" lvl="6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7pPr>
            <a:lvl8pPr marL="3657600" lvl="7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8pPr>
            <a:lvl9pPr marL="4114800" lvl="8" indent="-317500" algn="l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75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 rot="5400000">
            <a:off x="5236369" y="2348707"/>
            <a:ext cx="6108700" cy="222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 rot="5400000">
            <a:off x="705644" y="197644"/>
            <a:ext cx="6108700" cy="652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●"/>
              <a:defRPr/>
            </a:lvl2pPr>
            <a:lvl3pPr marL="1371600" lvl="2" indent="-3175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3pPr>
            <a:lvl4pPr marL="1828800" lvl="3" indent="-3175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4pPr>
            <a:lvl5pPr marL="2286000" lvl="4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5pPr>
            <a:lvl6pPr marL="2743200" lvl="5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6pPr>
            <a:lvl7pPr marL="3200400" lvl="6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7pPr>
            <a:lvl8pPr marL="3657600" lvl="7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8pPr>
            <a:lvl9pPr marL="4114800" lvl="8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11175" y="407987"/>
            <a:ext cx="7462837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 rot="5400000">
            <a:off x="2501900" y="-385763"/>
            <a:ext cx="4895850" cy="89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●"/>
              <a:defRPr/>
            </a:lvl2pPr>
            <a:lvl3pPr marL="1371600" lvl="2" indent="-3175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3pPr>
            <a:lvl4pPr marL="1828800" lvl="3" indent="-3175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4pPr>
            <a:lvl5pPr marL="2286000" lvl="4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5pPr>
            <a:lvl6pPr marL="2743200" lvl="5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6pPr>
            <a:lvl7pPr marL="3200400" lvl="6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7pPr>
            <a:lvl8pPr marL="3657600" lvl="7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8pPr>
            <a:lvl9pPr marL="4114800" lvl="8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939925" y="4787900"/>
            <a:ext cx="594042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>
            <a:spLocks noGrp="1"/>
          </p:cNvSpPr>
          <p:nvPr>
            <p:ph type="pic" idx="2"/>
          </p:nvPr>
        </p:nvSpPr>
        <p:spPr>
          <a:xfrm>
            <a:off x="1939925" y="611188"/>
            <a:ext cx="5940425" cy="4103687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1939925" y="5353050"/>
            <a:ext cx="5940425" cy="8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6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14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5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5963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3870325" y="273050"/>
            <a:ext cx="5534025" cy="583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6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rtl="0">
              <a:spcBef>
                <a:spcPts val="45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5300" y="1431925"/>
            <a:ext cx="3255963" cy="467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6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14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5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511175" y="407987"/>
            <a:ext cx="7462837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0905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95300" y="1531938"/>
            <a:ext cx="4373563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66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14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5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95300" y="2170113"/>
            <a:ext cx="4373563" cy="39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6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rtl="0">
              <a:spcBef>
                <a:spcPts val="45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5029200" y="1531938"/>
            <a:ext cx="4375150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66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14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5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2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5029200" y="2170113"/>
            <a:ext cx="4375150" cy="39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6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rtl="0">
              <a:spcBef>
                <a:spcPts val="45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11175" y="407987"/>
            <a:ext cx="7462837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495300" y="1620838"/>
            <a:ext cx="4378325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6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rtl="0">
              <a:spcBef>
                <a:spcPts val="45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5026025" y="1620838"/>
            <a:ext cx="4378325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6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rtl="0">
              <a:spcBef>
                <a:spcPts val="45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rtl="0">
              <a:spcBef>
                <a:spcPts val="42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4302125"/>
            <a:ext cx="9906000" cy="2555875"/>
          </a:xfrm>
          <a:prstGeom prst="rect">
            <a:avLst/>
          </a:prstGeom>
          <a:solidFill>
            <a:srgbClr val="960F68"/>
          </a:solidFill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 descr="Logo Universidad Corporativa para PPT"/>
          <p:cNvPicPr preferRelativeResize="0"/>
          <p:nvPr/>
        </p:nvPicPr>
        <p:blipFill rotWithShape="1">
          <a:blip r:embed="rId3">
            <a:alphaModFix/>
          </a:blip>
          <a:srcRect l="4853" t="7211" r="1082" b="3851"/>
          <a:stretch/>
        </p:blipFill>
        <p:spPr>
          <a:xfrm>
            <a:off x="6105525" y="577850"/>
            <a:ext cx="3168650" cy="20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11175" y="407987"/>
            <a:ext cx="7462837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95300" y="1620837"/>
            <a:ext cx="890905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/>
            </a:lvl1pPr>
            <a:lvl2pPr marL="914400" marR="0" lvl="1" indent="-317500" algn="l" rtl="0"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●"/>
              <a:defRPr/>
            </a:lvl2pPr>
            <a:lvl3pPr marL="1371600" marR="0" lvl="2" indent="-3175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3pPr>
            <a:lvl4pPr marL="1828800" marR="0" lvl="3" indent="-3175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4pPr>
            <a:lvl5pPr marL="2286000" marR="0" lvl="4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5pPr>
            <a:lvl6pPr marL="2743200" marR="0" lvl="5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6pPr>
            <a:lvl7pPr marL="3200400" marR="0" lvl="6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7pPr>
            <a:lvl8pPr marL="3657600" marR="0" lvl="7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8pPr>
            <a:lvl9pPr marL="4114800" marR="0" lvl="8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1175" y="407987"/>
            <a:ext cx="7462837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9271000" y="6502400"/>
            <a:ext cx="574675" cy="29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95300" y="1620837"/>
            <a:ext cx="890905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/>
            </a:lvl1pPr>
            <a:lvl2pPr marL="914400" marR="0" lvl="1" indent="-317500" algn="l" rtl="0"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●"/>
              <a:defRPr/>
            </a:lvl2pPr>
            <a:lvl3pPr marL="1371600" marR="0" lvl="2" indent="-3175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3pPr>
            <a:lvl4pPr marL="1828800" marR="0" lvl="3" indent="-3175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4pPr>
            <a:lvl5pPr marL="2286000" marR="0" lvl="4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5pPr>
            <a:lvl6pPr marL="2743200" marR="0" lvl="5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6pPr>
            <a:lvl7pPr marL="3200400" marR="0" lvl="6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7pPr>
            <a:lvl8pPr marL="3657600" marR="0" lvl="7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8pPr>
            <a:lvl9pPr marL="4114800" marR="0" lvl="8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ymbol"/>
              <a:buChar char="▪"/>
              <a:defRPr/>
            </a:lvl9pPr>
          </a:lstStyle>
          <a:p>
            <a:endParaRPr/>
          </a:p>
        </p:txBody>
      </p:sp>
      <p:pic>
        <p:nvPicPr>
          <p:cNvPr id="21" name="Google Shape;21;p3" descr="Logo Universidad Corporativa para PPT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67662" y="242887"/>
            <a:ext cx="1541462" cy="1038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1175" y="407987"/>
            <a:ext cx="7462837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9271000" y="6502400"/>
            <a:ext cx="574675" cy="29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r">
              <a:buClr>
                <a:srgbClr val="808080"/>
              </a:buClr>
              <a:buSzPts val="1400"/>
            </a:pPr>
            <a:fld id="{00000000-1234-1234-1234-123412341234}" type="slidenum">
              <a:rPr lang="es-ES">
                <a:solidFill>
                  <a:srgbClr val="808080"/>
                </a:solidFill>
              </a:rPr>
              <a:pPr algn="r">
                <a:buClr>
                  <a:srgbClr val="808080"/>
                </a:buClr>
                <a:buSzPts val="1400"/>
              </a:pPr>
              <a:t>‹Nº›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95300" y="1620837"/>
            <a:ext cx="890905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0000"/>
              </a:lnSpc>
              <a:spcBef>
                <a:spcPts val="6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rgbClr val="9AAE04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Google Shape;21;p3" descr="Logo Universidad Corporativa para PP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67662" y="242887"/>
            <a:ext cx="1541462" cy="103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3092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npmj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odgal/polymer-2-first-element.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components.org/author/PolymerElemen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odgal/polymer2.git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s://firebase.google.com/" TargetMode="External"/><Relationship Id="rId3" Type="http://schemas.openxmlformats.org/officeDocument/2006/relationships/hyperlink" Target="https://www.polymer-project.org/" TargetMode="External"/><Relationship Id="rId7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" TargetMode="External"/><Relationship Id="rId5" Type="http://schemas.openxmlformats.org/officeDocument/2006/relationships/hyperlink" Target="https://nodejs.org/es/" TargetMode="External"/><Relationship Id="rId4" Type="http://schemas.openxmlformats.org/officeDocument/2006/relationships/hyperlink" Target="https://polymer-library.polymer-project.org/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377825" y="3249612"/>
            <a:ext cx="9251950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0975" marR="0" lvl="0" indent="-3175" algn="l" rtl="0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n-US" sz="2800" b="1">
                <a:solidFill>
                  <a:srgbClr val="960F68"/>
                </a:solidFill>
              </a:rPr>
              <a:t>Cells</a:t>
            </a:r>
            <a:endParaRPr/>
          </a:p>
          <a:p>
            <a:pPr marL="180975" marR="0" lvl="0" indent="-3175" algn="l" rtl="0">
              <a:lnSpc>
                <a:spcPct val="113636"/>
              </a:lnSpc>
              <a:spcBef>
                <a:spcPts val="60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n-US" sz="2200" b="1">
                <a:solidFill>
                  <a:srgbClr val="960F68"/>
                </a:solidFill>
              </a:rPr>
              <a:t>Polymer</a:t>
            </a:r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561975" y="5400675"/>
            <a:ext cx="52165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Enero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201</a:t>
            </a:r>
            <a:r>
              <a:rPr lang="en-US" dirty="0">
                <a:solidFill>
                  <a:schemeClr val="lt1"/>
                </a:solidFill>
              </a:rPr>
              <a:t>9</a:t>
            </a:r>
            <a:endParaRPr dirty="0"/>
          </a:p>
        </p:txBody>
      </p:sp>
      <p:sp>
        <p:nvSpPr>
          <p:cNvPr id="64" name="Google Shape;64;p15"/>
          <p:cNvSpPr txBox="1"/>
          <p:nvPr/>
        </p:nvSpPr>
        <p:spPr>
          <a:xfrm>
            <a:off x="561975" y="4908550"/>
            <a:ext cx="3914775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universidad corporativa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969696"/>
              </a:buClr>
            </a:pPr>
            <a:r>
              <a:rPr lang="es-ES" sz="2800" b="1" dirty="0" smtClean="0">
                <a:solidFill>
                  <a:srgbClr val="969696"/>
                </a:solidFill>
              </a:rPr>
              <a:t>Introducción Teórica</a:t>
            </a:r>
          </a:p>
          <a:p>
            <a:pPr>
              <a:buClr>
                <a:srgbClr val="969696"/>
              </a:buClr>
            </a:pPr>
            <a:r>
              <a:rPr lang="es-ES" sz="2400" b="1" dirty="0" smtClean="0">
                <a:solidFill>
                  <a:srgbClr val="960F68"/>
                </a:solidFill>
              </a:rPr>
              <a:t>Acceso a propiedades eventos, métodos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1188230" y="5756364"/>
            <a:ext cx="7400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t</a:t>
            </a:r>
            <a:r>
              <a:rPr lang="es-ES" sz="2400" b="1" dirty="0" err="1" smtClean="0"/>
              <a:t>his</a:t>
            </a:r>
            <a:r>
              <a:rPr lang="es-ES" sz="2400" b="1" dirty="0" smtClean="0"/>
              <a:t>.$.</a:t>
            </a:r>
            <a:r>
              <a:rPr lang="es-ES" sz="2400" b="1" dirty="0" err="1" smtClean="0">
                <a:solidFill>
                  <a:srgbClr val="00B050"/>
                </a:solidFill>
              </a:rPr>
              <a:t>mycustomelement</a:t>
            </a:r>
            <a:r>
              <a:rPr lang="es-ES" sz="2400" b="1" dirty="0" err="1" smtClean="0"/>
              <a:t>.methodMyComponent</a:t>
            </a:r>
            <a:r>
              <a:rPr lang="es-ES" sz="2400" b="1" dirty="0" smtClean="0"/>
              <a:t>()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80702"/>
            <a:ext cx="5160936" cy="3029803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96985" y="5135133"/>
            <a:ext cx="858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Acceso a métodos mediante </a:t>
            </a:r>
            <a:r>
              <a:rPr lang="es-ES" sz="2400" dirty="0" err="1" smtClean="0"/>
              <a:t>this</a:t>
            </a:r>
            <a:r>
              <a:rPr lang="es-ES" sz="2400" dirty="0" smtClean="0"/>
              <a:t>.$ y la id del componente: </a:t>
            </a:r>
            <a:endParaRPr lang="es-ES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29204" y="2225532"/>
            <a:ext cx="135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Atributos</a:t>
            </a:r>
            <a:endParaRPr lang="es-ES" sz="20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509419" y="2228347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Propiedades</a:t>
            </a:r>
            <a:endParaRPr lang="es-ES" sz="1600" b="1" dirty="0"/>
          </a:p>
        </p:txBody>
      </p:sp>
      <p:cxnSp>
        <p:nvCxnSpPr>
          <p:cNvPr id="10" name="Conector recto de flecha 9"/>
          <p:cNvCxnSpPr>
            <a:stCxn id="7" idx="3"/>
            <a:endCxn id="18" idx="1"/>
          </p:cNvCxnSpPr>
          <p:nvPr/>
        </p:nvCxnSpPr>
        <p:spPr>
          <a:xfrm>
            <a:off x="7181068" y="2425587"/>
            <a:ext cx="328351" cy="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964946" y="2784146"/>
            <a:ext cx="121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a</a:t>
            </a:r>
            <a:r>
              <a:rPr lang="es-ES" sz="2000" b="1" dirty="0" smtClean="0"/>
              <a:t>ttr-one</a:t>
            </a:r>
            <a:endParaRPr lang="es-ES" sz="16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824409" y="2787906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 smtClean="0"/>
              <a:t>attrOne</a:t>
            </a:r>
            <a:endParaRPr lang="es-ES" sz="1600" b="1" dirty="0"/>
          </a:p>
        </p:txBody>
      </p:sp>
      <p:cxnSp>
        <p:nvCxnSpPr>
          <p:cNvPr id="20" name="Conector recto de flecha 19"/>
          <p:cNvCxnSpPr>
            <a:stCxn id="11" idx="3"/>
            <a:endCxn id="12" idx="1"/>
          </p:cNvCxnSpPr>
          <p:nvPr/>
        </p:nvCxnSpPr>
        <p:spPr>
          <a:xfrm>
            <a:off x="7181067" y="2984201"/>
            <a:ext cx="643342" cy="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5916606" y="3458514"/>
            <a:ext cx="3263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Eventos nativos o </a:t>
            </a:r>
            <a:r>
              <a:rPr lang="es-ES" sz="2000" dirty="0" err="1" smtClean="0"/>
              <a:t>custom</a:t>
            </a:r>
            <a:r>
              <a:rPr lang="es-ES" sz="2000" dirty="0" smtClean="0"/>
              <a:t>: señalados con prefijo “</a:t>
            </a:r>
            <a:r>
              <a:rPr lang="es-ES" sz="2000" b="1" dirty="0" err="1" smtClean="0"/>
              <a:t>on</a:t>
            </a:r>
            <a:r>
              <a:rPr lang="es-ES" sz="2000" b="1" dirty="0" smtClean="0"/>
              <a:t>-</a:t>
            </a:r>
            <a:r>
              <a:rPr lang="es-ES" sz="2000" dirty="0" smtClean="0"/>
              <a:t>”</a:t>
            </a:r>
            <a:endParaRPr lang="es-ES" sz="2000" dirty="0"/>
          </a:p>
        </p:txBody>
      </p:sp>
      <p:cxnSp>
        <p:nvCxnSpPr>
          <p:cNvPr id="15" name="Conector recto de flecha 14"/>
          <p:cNvCxnSpPr/>
          <p:nvPr/>
        </p:nvCxnSpPr>
        <p:spPr>
          <a:xfrm flipH="1" flipV="1">
            <a:off x="2156346" y="2307420"/>
            <a:ext cx="1373709" cy="35202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6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Flujo de datos; patrón mediador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4" name="Google Shape;169;p27"/>
          <p:cNvSpPr/>
          <p:nvPr/>
        </p:nvSpPr>
        <p:spPr>
          <a:xfrm>
            <a:off x="3548418" y="1709312"/>
            <a:ext cx="2208651" cy="1240742"/>
          </a:xfrm>
          <a:prstGeom prst="roundRect">
            <a:avLst>
              <a:gd name="adj" fmla="val 16667"/>
            </a:avLst>
          </a:prstGeom>
          <a:solidFill>
            <a:srgbClr val="008BE5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" dirty="0" smtClean="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Componente padre</a:t>
            </a:r>
            <a:endParaRPr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" name="Google Shape;169;p27"/>
          <p:cNvSpPr/>
          <p:nvPr/>
        </p:nvSpPr>
        <p:spPr>
          <a:xfrm>
            <a:off x="3548418" y="4179755"/>
            <a:ext cx="2208651" cy="1255220"/>
          </a:xfrm>
          <a:prstGeom prst="roundRect">
            <a:avLst>
              <a:gd name="adj" fmla="val 16667"/>
            </a:avLst>
          </a:prstGeom>
          <a:solidFill>
            <a:srgbClr val="008BE5"/>
          </a:solidFill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" dirty="0" smtClean="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Componente hijo</a:t>
            </a:r>
            <a:endParaRPr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" name="Google Shape;172;p27"/>
          <p:cNvSpPr/>
          <p:nvPr/>
        </p:nvSpPr>
        <p:spPr>
          <a:xfrm>
            <a:off x="3548418" y="3098042"/>
            <a:ext cx="355500" cy="83740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4D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Google Shape;172;p27"/>
          <p:cNvSpPr/>
          <p:nvPr/>
        </p:nvSpPr>
        <p:spPr>
          <a:xfrm rot="10800000">
            <a:off x="5401569" y="3131660"/>
            <a:ext cx="355500" cy="718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4D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Google Shape;174;p27"/>
          <p:cNvSpPr txBox="1"/>
          <p:nvPr/>
        </p:nvSpPr>
        <p:spPr>
          <a:xfrm>
            <a:off x="516809" y="2610208"/>
            <a:ext cx="2802229" cy="166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0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Las comunicaciones de los padres hacia los hijos se realizan </a:t>
            </a:r>
            <a:r>
              <a:rPr lang="es" sz="2000" dirty="0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mediante </a:t>
            </a:r>
            <a:r>
              <a:rPr lang="es" sz="20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binding de propiedades.</a:t>
            </a:r>
            <a:endParaRPr sz="20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1" name="Google Shape;175;p27"/>
          <p:cNvSpPr txBox="1"/>
          <p:nvPr/>
        </p:nvSpPr>
        <p:spPr>
          <a:xfrm>
            <a:off x="5924409" y="2607613"/>
            <a:ext cx="3312600" cy="1923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" sz="20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Las comunicaciones de los hijos a los padres se realizan por medio de eventos, enviando los </a:t>
            </a:r>
            <a:r>
              <a:rPr lang="es" sz="2000" dirty="0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datos en objeto</a:t>
            </a:r>
          </a:p>
          <a:p>
            <a:r>
              <a:rPr lang="es" sz="2000" b="1" dirty="0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e.detail</a:t>
            </a:r>
            <a:endParaRPr sz="2000" b="1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4184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xfrm>
            <a:off x="413414" y="451758"/>
            <a:ext cx="8909050" cy="468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Data </a:t>
            </a:r>
            <a:r>
              <a:rPr lang="es-ES" sz="2400" b="1" dirty="0" err="1" smtClean="0">
                <a:solidFill>
                  <a:srgbClr val="960F68"/>
                </a:solidFill>
              </a:rPr>
              <a:t>binding</a:t>
            </a:r>
            <a:endParaRPr lang="es-ES" sz="2400" b="1" dirty="0" smtClean="0">
              <a:solidFill>
                <a:srgbClr val="960F6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8" name="CuadroTexto 7"/>
          <p:cNvSpPr txBox="1"/>
          <p:nvPr/>
        </p:nvSpPr>
        <p:spPr>
          <a:xfrm>
            <a:off x="323850" y="1705972"/>
            <a:ext cx="444230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1900" b="1" i="1" dirty="0" err="1"/>
              <a:t>Binging</a:t>
            </a:r>
            <a:r>
              <a:rPr lang="es-ES" sz="1900" b="1" dirty="0"/>
              <a:t> de 1 dirección: </a:t>
            </a:r>
            <a:r>
              <a:rPr lang="es-ES" sz="1900" b="1" dirty="0" smtClean="0"/>
              <a:t>“[[]]”</a:t>
            </a:r>
            <a:endParaRPr lang="es-ES" sz="1900" b="1" dirty="0"/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1900" b="1" i="1" dirty="0" err="1"/>
              <a:t>Binging</a:t>
            </a:r>
            <a:r>
              <a:rPr lang="es-ES" sz="1900" b="1" dirty="0"/>
              <a:t> de 2 direcciones: </a:t>
            </a:r>
            <a:r>
              <a:rPr lang="es-ES" sz="1900" b="1" dirty="0" smtClean="0"/>
              <a:t>“{{}}”  (asociado </a:t>
            </a:r>
            <a:r>
              <a:rPr lang="es-ES" sz="1900" b="1" dirty="0"/>
              <a:t>a propiedades “notify</a:t>
            </a:r>
            <a:r>
              <a:rPr lang="es-ES" sz="1900" b="1" dirty="0" smtClean="0"/>
              <a:t>”)</a:t>
            </a:r>
            <a:endParaRPr lang="es-ES" sz="1900" b="1" dirty="0"/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1900" b="1" i="1" dirty="0" err="1"/>
              <a:t>Computed</a:t>
            </a:r>
            <a:r>
              <a:rPr lang="es-ES" sz="1900" b="1" i="1" dirty="0"/>
              <a:t> </a:t>
            </a:r>
            <a:r>
              <a:rPr lang="es-ES" sz="1900" b="1" i="1" dirty="0" err="1" smtClean="0"/>
              <a:t>binding</a:t>
            </a:r>
            <a:r>
              <a:rPr lang="es-ES" sz="1900" b="1" i="1" dirty="0" smtClean="0"/>
              <a:t>: “[[</a:t>
            </a:r>
            <a:r>
              <a:rPr lang="es-ES" sz="1900" b="1" i="1" dirty="0" err="1" smtClean="0"/>
              <a:t>met</a:t>
            </a:r>
            <a:r>
              <a:rPr lang="es-ES" sz="1900" b="1" i="1" dirty="0" smtClean="0"/>
              <a:t>(v)]]”</a:t>
            </a:r>
            <a:r>
              <a:rPr lang="es-ES" sz="1900" b="1" dirty="0" smtClean="0"/>
              <a:t>:</a:t>
            </a:r>
            <a:endParaRPr lang="es-ES" sz="1900" b="1" dirty="0"/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1900" b="1" i="1" dirty="0" err="1"/>
              <a:t>Binding</a:t>
            </a:r>
            <a:r>
              <a:rPr lang="es-ES" sz="1900" b="1" dirty="0"/>
              <a:t> a </a:t>
            </a:r>
            <a:r>
              <a:rPr lang="es-ES" sz="1900" b="1" dirty="0" smtClean="0"/>
              <a:t>ciertos atributos nativos añadiéndoles sufijo $, </a:t>
            </a:r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1900" b="1" dirty="0" err="1" smtClean="0"/>
              <a:t>Binding</a:t>
            </a:r>
            <a:r>
              <a:rPr lang="es-ES" sz="1900" b="1" dirty="0" smtClean="0"/>
              <a:t> a atributos nativos válida 1 dirección, en dos direcciones con operador “::”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53" y="1696929"/>
            <a:ext cx="4862324" cy="285449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04" y="5339032"/>
            <a:ext cx="8463114" cy="4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xfrm>
            <a:off x="413414" y="451758"/>
            <a:ext cx="8909050" cy="468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Propiedades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8" name="CuadroTexto 7"/>
          <p:cNvSpPr txBox="1"/>
          <p:nvPr/>
        </p:nvSpPr>
        <p:spPr>
          <a:xfrm>
            <a:off x="413414" y="1473959"/>
            <a:ext cx="46089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69696"/>
              </a:buClr>
            </a:pPr>
            <a:r>
              <a:rPr lang="es-ES" sz="2000" b="1" i="1" dirty="0" smtClean="0"/>
              <a:t>Definición de propiedades según:</a:t>
            </a:r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2000" b="1" i="1" dirty="0" err="1" smtClean="0"/>
              <a:t>Type</a:t>
            </a:r>
            <a:endParaRPr lang="es-ES" sz="2000" b="1" i="1" dirty="0" smtClean="0"/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2000" b="1" i="1" dirty="0" smtClean="0"/>
              <a:t>Value</a:t>
            </a:r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2000" b="1" i="1" dirty="0" err="1" smtClean="0"/>
              <a:t>reflectToAttribute</a:t>
            </a:r>
            <a:endParaRPr lang="es-ES" sz="2000" b="1" i="1" dirty="0" smtClean="0"/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2000" b="1" i="1" dirty="0" smtClean="0"/>
              <a:t>notify</a:t>
            </a:r>
            <a:endParaRPr lang="es-ES" sz="2000" b="1" i="1" dirty="0"/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2000" b="1" i="1" dirty="0" err="1" smtClean="0"/>
              <a:t>readOnly</a:t>
            </a:r>
            <a:endParaRPr lang="es-ES" sz="2000" b="1" i="1" dirty="0" smtClean="0"/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2000" b="1" i="1" dirty="0" err="1" smtClean="0"/>
              <a:t>Computed</a:t>
            </a:r>
            <a:endParaRPr lang="es-ES" sz="2000" b="1" i="1" dirty="0" smtClean="0"/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2000" b="1" i="1" dirty="0" err="1" smtClean="0"/>
              <a:t>Observer</a:t>
            </a:r>
            <a:endParaRPr lang="es-ES" sz="2000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48" y="4142460"/>
            <a:ext cx="3028286" cy="2438810"/>
          </a:xfrm>
          <a:prstGeom prst="rect">
            <a:avLst/>
          </a:prstGeom>
        </p:spPr>
      </p:pic>
      <p:pic>
        <p:nvPicPr>
          <p:cNvPr id="9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446" y="1228300"/>
            <a:ext cx="3347984" cy="3414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446" y="5063796"/>
            <a:ext cx="3347983" cy="151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90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xfrm>
            <a:off x="413415" y="423183"/>
            <a:ext cx="8909050" cy="468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Propiedades tipo </a:t>
            </a:r>
            <a:r>
              <a:rPr lang="es-ES" sz="2400" b="1" dirty="0" err="1" smtClean="0">
                <a:solidFill>
                  <a:srgbClr val="960F68"/>
                </a:solidFill>
              </a:rPr>
              <a:t>array</a:t>
            </a:r>
            <a:r>
              <a:rPr lang="es-ES" sz="2400" b="1" dirty="0" smtClean="0">
                <a:solidFill>
                  <a:srgbClr val="960F68"/>
                </a:solidFill>
              </a:rPr>
              <a:t> y objeto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8" name="CuadroTexto 7"/>
          <p:cNvSpPr txBox="1"/>
          <p:nvPr/>
        </p:nvSpPr>
        <p:spPr>
          <a:xfrm>
            <a:off x="413415" y="1624084"/>
            <a:ext cx="529206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2000" b="1" dirty="0" smtClean="0"/>
              <a:t>Para propiedades tipo </a:t>
            </a:r>
            <a:r>
              <a:rPr lang="es-ES" sz="2000" b="1" i="1" dirty="0" err="1" smtClean="0"/>
              <a:t>Object</a:t>
            </a:r>
            <a:r>
              <a:rPr lang="es-ES" sz="2000" b="1" dirty="0" smtClean="0"/>
              <a:t> y </a:t>
            </a:r>
            <a:r>
              <a:rPr lang="es-ES" sz="2000" b="1" i="1" dirty="0" err="1" smtClean="0"/>
              <a:t>Array</a:t>
            </a:r>
            <a:r>
              <a:rPr lang="es-ES" sz="2000" b="1" dirty="0" smtClean="0"/>
              <a:t>; </a:t>
            </a:r>
            <a:r>
              <a:rPr lang="es-ES" sz="2000" b="1" i="1" dirty="0" err="1"/>
              <a:t>v</a:t>
            </a:r>
            <a:r>
              <a:rPr lang="es-ES" sz="2000" b="1" i="1" dirty="0" err="1" smtClean="0"/>
              <a:t>alue</a:t>
            </a:r>
            <a:r>
              <a:rPr lang="es-ES" sz="2000" b="1" dirty="0" smtClean="0"/>
              <a:t> debe ser una función que retorna un elemento del tipo indicado.</a:t>
            </a:r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2000" b="1" dirty="0" smtClean="0"/>
              <a:t>Manejo de elementos de </a:t>
            </a:r>
            <a:r>
              <a:rPr lang="es-ES" sz="2000" b="1" dirty="0" err="1" smtClean="0"/>
              <a:t>array</a:t>
            </a:r>
            <a:r>
              <a:rPr lang="es-ES" sz="2000" b="1" dirty="0" smtClean="0"/>
              <a:t> y objeto a través de métodos de Polymer</a:t>
            </a:r>
            <a:r>
              <a:rPr lang="es-ES" sz="2000" b="1" dirty="0"/>
              <a:t> </a:t>
            </a:r>
            <a:r>
              <a:rPr lang="es-ES" sz="2000" b="1" dirty="0" smtClean="0"/>
              <a:t>(no nativos JS) para que sean observables y activen </a:t>
            </a:r>
            <a:r>
              <a:rPr lang="es-ES" sz="2000" b="1" dirty="0" err="1" smtClean="0"/>
              <a:t>binding</a:t>
            </a:r>
            <a:r>
              <a:rPr lang="es-ES" sz="2000" b="1" dirty="0" smtClean="0"/>
              <a:t>; </a:t>
            </a:r>
            <a:r>
              <a:rPr lang="es-ES" sz="2000" b="1" dirty="0" err="1" smtClean="0"/>
              <a:t>ej</a:t>
            </a:r>
            <a:r>
              <a:rPr lang="es-ES" sz="2000" b="1" dirty="0" smtClean="0"/>
              <a:t>: </a:t>
            </a:r>
          </a:p>
          <a:p>
            <a:pPr marL="342900" lvl="1" indent="-342900">
              <a:buClr>
                <a:srgbClr val="969696"/>
              </a:buClr>
              <a:buFont typeface="Courier New" panose="02070309020205020404" pitchFamily="49" charset="0"/>
              <a:buChar char="o"/>
            </a:pPr>
            <a:endParaRPr lang="es-ES" sz="2000" b="1" dirty="0" smtClean="0"/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endParaRPr lang="es-ES" sz="2000" b="1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1392071"/>
            <a:ext cx="3616990" cy="323428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20" y="4701850"/>
            <a:ext cx="8319802" cy="14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xfrm>
            <a:off x="413414" y="451758"/>
            <a:ext cx="8909050" cy="965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Estilos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8" name="CuadroTexto 7"/>
          <p:cNvSpPr txBox="1"/>
          <p:nvPr/>
        </p:nvSpPr>
        <p:spPr>
          <a:xfrm>
            <a:off x="413414" y="1499604"/>
            <a:ext cx="63285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2000" b="1" i="1" dirty="0" smtClean="0"/>
              <a:t>Shadow dom: </a:t>
            </a:r>
            <a:r>
              <a:rPr lang="es-ES" sz="20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La encapsulación del componente hace que sus estilos definidos queden dentro del componente</a:t>
            </a:r>
            <a:r>
              <a:rPr lang="es-ES" sz="2000" dirty="0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. Se </a:t>
            </a:r>
            <a:r>
              <a:rPr lang="es-ES" sz="2000" dirty="0" err="1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s</a:t>
            </a:r>
            <a:r>
              <a:rPr lang="es-ES" sz="2000" dirty="0" err="1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obreescriben</a:t>
            </a:r>
            <a:r>
              <a:rPr lang="es-ES" sz="2000" dirty="0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 estilos y no salen fuera del componente.</a:t>
            </a:r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2000" b="1" dirty="0" smtClean="0">
                <a:latin typeface="Droid Serif"/>
                <a:ea typeface="Droid Serif"/>
                <a:cs typeface="Droid Serif"/>
                <a:sym typeface="Droid Serif"/>
              </a:rPr>
              <a:t>:host </a:t>
            </a:r>
            <a:r>
              <a:rPr lang="es-ES" sz="2000" dirty="0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define estilo que afecta al elemento que envuelve el componente</a:t>
            </a:r>
            <a:endParaRPr lang="es-ES" sz="2000" b="1" i="1" dirty="0" smtClean="0"/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2000" b="1" i="1" dirty="0" smtClean="0"/>
              <a:t>Herencia:</a:t>
            </a:r>
            <a:r>
              <a:rPr lang="es-ES" sz="2000" dirty="0" smtClean="0"/>
              <a:t> </a:t>
            </a:r>
            <a:r>
              <a:rPr lang="es-ES" sz="2000" dirty="0"/>
              <a:t>a</a:t>
            </a:r>
            <a:r>
              <a:rPr lang="es-ES" sz="2000" dirty="0" smtClean="0"/>
              <a:t>lgunos estilos son heredados del padre (color, </a:t>
            </a:r>
            <a:r>
              <a:rPr lang="es-ES" sz="2000" dirty="0" err="1" smtClean="0"/>
              <a:t>font</a:t>
            </a:r>
            <a:r>
              <a:rPr lang="es-ES" sz="2000" dirty="0" smtClean="0"/>
              <a:t>…)</a:t>
            </a:r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2000" b="1" i="1" dirty="0" err="1" smtClean="0"/>
              <a:t>Custom-styles</a:t>
            </a:r>
            <a:r>
              <a:rPr lang="es-ES" sz="2000" b="1" i="1" dirty="0" smtClean="0"/>
              <a:t>: </a:t>
            </a:r>
            <a:r>
              <a:rPr lang="es-ES" sz="2000" dirty="0" smtClean="0"/>
              <a:t>ofrecidos como variable accesible al host.</a:t>
            </a:r>
            <a:endParaRPr lang="es-ES" sz="2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953" y="1752185"/>
            <a:ext cx="2114550" cy="1152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14" y="5336276"/>
            <a:ext cx="5530962" cy="11961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551" y="4396155"/>
            <a:ext cx="4275256" cy="789993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 rot="8092814" flipV="1">
            <a:off x="4554512" y="4932427"/>
            <a:ext cx="360338" cy="3238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8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xfrm>
            <a:off x="413414" y="451758"/>
            <a:ext cx="8909050" cy="105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Estilos compartidos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" name="Flecha derecha 6"/>
          <p:cNvSpPr/>
          <p:nvPr/>
        </p:nvSpPr>
        <p:spPr>
          <a:xfrm flipV="1">
            <a:off x="4613886" y="3433644"/>
            <a:ext cx="360338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pic>
        <p:nvPicPr>
          <p:cNvPr id="9" name="Google Shape;15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414" y="2345094"/>
            <a:ext cx="4173176" cy="25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539" y="2660669"/>
            <a:ext cx="4323925" cy="18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413414" y="1645740"/>
            <a:ext cx="387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/>
              <a:t>Definimos un componente sólo de estilos</a:t>
            </a:r>
            <a:endParaRPr lang="es-ES" sz="18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998538" y="1842448"/>
            <a:ext cx="403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/>
              <a:t>Incluimos ese componente en los estilos del componente destino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04523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xfrm>
            <a:off x="413414" y="451758"/>
            <a:ext cx="8909050" cy="2187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Slots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8" name="CuadroTexto 7"/>
          <p:cNvSpPr txBox="1"/>
          <p:nvPr/>
        </p:nvSpPr>
        <p:spPr>
          <a:xfrm>
            <a:off x="413414" y="1624084"/>
            <a:ext cx="8635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69696"/>
              </a:buClr>
            </a:pPr>
            <a:r>
              <a:rPr lang="es-ES" sz="2000" b="1" i="1" dirty="0" smtClean="0"/>
              <a:t>Se pueden incluir elementos entre las etiquetas del componente.</a:t>
            </a:r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2000" b="1" i="1" dirty="0" smtClean="0"/>
              <a:t>Los SLOT quedan fuera del </a:t>
            </a:r>
            <a:r>
              <a:rPr lang="es-ES" sz="2000" b="1" i="1" dirty="0" err="1" smtClean="0"/>
              <a:t>shadow</a:t>
            </a:r>
            <a:r>
              <a:rPr lang="es-ES" sz="2000" b="1" i="1" dirty="0" smtClean="0"/>
              <a:t> dom.</a:t>
            </a:r>
          </a:p>
          <a:p>
            <a:pPr marL="342900" indent="-342900">
              <a:buClr>
                <a:srgbClr val="969696"/>
              </a:buClr>
              <a:buFont typeface="Arial" panose="020B0604020202020204" pitchFamily="34" charset="0"/>
              <a:buChar char="•"/>
            </a:pPr>
            <a:r>
              <a:rPr lang="es-ES" sz="2000" b="1" i="1" dirty="0" smtClean="0"/>
              <a:t>Sobre ellos rigen las normas HTML habituales acerca de estilos.</a:t>
            </a:r>
          </a:p>
        </p:txBody>
      </p:sp>
      <p:pic>
        <p:nvPicPr>
          <p:cNvPr id="9" name="Google Shape;118;p22"/>
          <p:cNvPicPr preferRelativeResize="0"/>
          <p:nvPr/>
        </p:nvPicPr>
        <p:blipFill rotWithShape="1">
          <a:blip r:embed="rId2">
            <a:alphaModFix/>
          </a:blip>
          <a:srcRect t="10785"/>
          <a:stretch/>
        </p:blipFill>
        <p:spPr>
          <a:xfrm>
            <a:off x="890758" y="4208764"/>
            <a:ext cx="4331349" cy="4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9;p22"/>
          <p:cNvPicPr preferRelativeResize="0"/>
          <p:nvPr/>
        </p:nvPicPr>
        <p:blipFill rotWithShape="1">
          <a:blip r:embed="rId3">
            <a:alphaModFix/>
          </a:blip>
          <a:srcRect l="6794" t="10884" b="10467"/>
          <a:stretch/>
        </p:blipFill>
        <p:spPr>
          <a:xfrm>
            <a:off x="6227729" y="3905395"/>
            <a:ext cx="2574575" cy="10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364" y="5256233"/>
            <a:ext cx="3482025" cy="9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6581" y="5254187"/>
            <a:ext cx="4046876" cy="9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836330" y="3680906"/>
            <a:ext cx="212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Slot </a:t>
            </a:r>
            <a:r>
              <a:rPr lang="es-ES" sz="1600" dirty="0" smtClean="0"/>
              <a:t>“</a:t>
            </a:r>
            <a:r>
              <a:rPr lang="es-ES" sz="2000" dirty="0" smtClean="0"/>
              <a:t>anónimos</a:t>
            </a:r>
            <a:r>
              <a:rPr lang="es-ES" sz="1600" dirty="0" smtClean="0"/>
              <a:t>”</a:t>
            </a:r>
            <a:endParaRPr lang="es-ES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70286" y="4658005"/>
            <a:ext cx="2053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Slot identificado</a:t>
            </a:r>
            <a:endParaRPr lang="es-ES" sz="2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087272" y="3221178"/>
            <a:ext cx="1653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En host</a:t>
            </a:r>
            <a:endParaRPr lang="es-ES" sz="28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178312" y="3027625"/>
            <a:ext cx="2523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En componente usuario-ficha</a:t>
            </a:r>
            <a:endParaRPr lang="es-ES" sz="2400" dirty="0"/>
          </a:p>
        </p:txBody>
      </p:sp>
      <p:sp>
        <p:nvSpPr>
          <p:cNvPr id="2" name="Flecha derecha 1"/>
          <p:cNvSpPr/>
          <p:nvPr/>
        </p:nvSpPr>
        <p:spPr>
          <a:xfrm>
            <a:off x="5498469" y="4356339"/>
            <a:ext cx="479394" cy="175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16" name="Flecha derecha 15"/>
          <p:cNvSpPr/>
          <p:nvPr/>
        </p:nvSpPr>
        <p:spPr>
          <a:xfrm>
            <a:off x="4649788" y="5588901"/>
            <a:ext cx="479394" cy="175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xfrm>
            <a:off x="413414" y="315281"/>
            <a:ext cx="8909050" cy="2187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Navegación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139" y="1591746"/>
            <a:ext cx="3409950" cy="2495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214" y="4168373"/>
            <a:ext cx="6619875" cy="23907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413414" y="1224974"/>
            <a:ext cx="48000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69696"/>
              </a:buClr>
            </a:pPr>
            <a:r>
              <a:rPr lang="es-ES" sz="2000" b="1" i="1" dirty="0" smtClean="0"/>
              <a:t>Navegación declarativa. Emplea web-</a:t>
            </a:r>
            <a:r>
              <a:rPr lang="es-ES" sz="2000" b="1" i="1" dirty="0" err="1" smtClean="0"/>
              <a:t>components</a:t>
            </a:r>
            <a:r>
              <a:rPr lang="es-ES" sz="2000" b="1" i="1" dirty="0" smtClean="0"/>
              <a:t>:</a:t>
            </a:r>
          </a:p>
          <a:p>
            <a:pPr marL="342900" lvl="2" indent="-342900">
              <a:buClr>
                <a:srgbClr val="969696"/>
              </a:buClr>
              <a:buFont typeface="Courier New" panose="02070309020205020404" pitchFamily="49" charset="0"/>
              <a:buChar char="o"/>
            </a:pPr>
            <a:r>
              <a:rPr lang="es-ES" sz="2000" dirty="0" smtClean="0"/>
              <a:t> &lt;app-</a:t>
            </a:r>
            <a:r>
              <a:rPr lang="es-ES" sz="2000" dirty="0" err="1" smtClean="0"/>
              <a:t>location</a:t>
            </a:r>
            <a:r>
              <a:rPr lang="es-ES" sz="2000" dirty="0" smtClean="0"/>
              <a:t>&gt;, &lt;app-</a:t>
            </a:r>
            <a:r>
              <a:rPr lang="es-ES" sz="2000" dirty="0" err="1" smtClean="0"/>
              <a:t>route</a:t>
            </a:r>
            <a:r>
              <a:rPr lang="es-ES" sz="2000" dirty="0" smtClean="0"/>
              <a:t>&gt;, &lt;</a:t>
            </a:r>
            <a:r>
              <a:rPr lang="es-ES" sz="2000" dirty="0" err="1" smtClean="0"/>
              <a:t>iron-pages</a:t>
            </a:r>
            <a:r>
              <a:rPr lang="es-ES" sz="2000" dirty="0" smtClean="0"/>
              <a:t>&gt;.</a:t>
            </a:r>
          </a:p>
          <a:p>
            <a:pPr marL="342900" lvl="2" indent="-342900">
              <a:buClr>
                <a:srgbClr val="969696"/>
              </a:buClr>
              <a:buFont typeface="Courier New" panose="02070309020205020404" pitchFamily="49" charset="0"/>
              <a:buChar char="o"/>
            </a:pPr>
            <a:r>
              <a:rPr lang="es-ES" sz="2000" dirty="0" smtClean="0"/>
              <a:t>Central el objeto</a:t>
            </a:r>
            <a:r>
              <a:rPr lang="es-ES" sz="2000" b="1" i="1" dirty="0" smtClean="0"/>
              <a:t>: </a:t>
            </a:r>
            <a:r>
              <a:rPr lang="es-ES" sz="2000" b="1" dirty="0" err="1" smtClean="0">
                <a:solidFill>
                  <a:srgbClr val="C00000"/>
                </a:solidFill>
              </a:rPr>
              <a:t>route</a:t>
            </a:r>
            <a:r>
              <a:rPr lang="es-ES" sz="2000" b="1" dirty="0" smtClean="0">
                <a:solidFill>
                  <a:srgbClr val="C00000"/>
                </a:solidFill>
              </a:rPr>
              <a:t> </a:t>
            </a:r>
            <a:r>
              <a:rPr lang="es-ES" sz="2000" dirty="0" smtClean="0"/>
              <a:t>obtenido y actualizado por &lt;app-</a:t>
            </a:r>
            <a:r>
              <a:rPr lang="es-ES" sz="2000" dirty="0" err="1" smtClean="0"/>
              <a:t>location</a:t>
            </a:r>
            <a:r>
              <a:rPr lang="es-ES" sz="2000" dirty="0" smtClean="0"/>
              <a:t>&gt; de la barra de direcciones.</a:t>
            </a:r>
          </a:p>
          <a:p>
            <a:pPr marL="342900" lvl="2" indent="-342900">
              <a:buClr>
                <a:srgbClr val="969696"/>
              </a:buClr>
              <a:buFont typeface="Courier New" panose="02070309020205020404" pitchFamily="49" charset="0"/>
              <a:buChar char="o"/>
            </a:pPr>
            <a:r>
              <a:rPr lang="es-ES" sz="2000" dirty="0" smtClean="0"/>
              <a:t>&lt;app-</a:t>
            </a:r>
            <a:r>
              <a:rPr lang="es-ES" sz="2000" dirty="0" err="1" smtClean="0"/>
              <a:t>route</a:t>
            </a:r>
            <a:r>
              <a:rPr lang="es-ES" sz="2000" dirty="0" smtClean="0"/>
              <a:t>&gt; también en componentes referenciados</a:t>
            </a:r>
          </a:p>
        </p:txBody>
      </p:sp>
    </p:spTree>
    <p:extLst>
      <p:ext uri="{BB962C8B-B14F-4D97-AF65-F5344CB8AC3E}">
        <p14:creationId xmlns:p14="http://schemas.microsoft.com/office/powerpoint/2010/main" val="1153203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xfrm>
            <a:off x="413414" y="315281"/>
            <a:ext cx="8909050" cy="2187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Navegación 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778" y="1589620"/>
            <a:ext cx="4394768" cy="398489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27498" y="1604171"/>
            <a:ext cx="4949825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2" indent="-342900">
              <a:buClr>
                <a:srgbClr val="969696"/>
              </a:buClr>
              <a:buFont typeface="Courier New" panose="02070309020205020404" pitchFamily="49" charset="0"/>
              <a:buChar char="o"/>
            </a:pPr>
            <a:r>
              <a:rPr lang="es-ES" sz="2000" b="1" dirty="0" smtClean="0"/>
              <a:t>Objeto </a:t>
            </a:r>
            <a:r>
              <a:rPr lang="es-ES" sz="2000" b="1" dirty="0" err="1" smtClean="0"/>
              <a:t>route</a:t>
            </a:r>
            <a:r>
              <a:rPr lang="es-ES" sz="2000" b="1" dirty="0" smtClean="0"/>
              <a:t> es </a:t>
            </a:r>
            <a:r>
              <a:rPr lang="es-ES" sz="2000" b="1" dirty="0" err="1" smtClean="0"/>
              <a:t>parseado</a:t>
            </a:r>
            <a:r>
              <a:rPr lang="es-ES" sz="2000" b="1" dirty="0" smtClean="0"/>
              <a:t> por &lt;app-</a:t>
            </a:r>
            <a:r>
              <a:rPr lang="es-ES" sz="2000" b="1" dirty="0" err="1" smtClean="0"/>
              <a:t>route</a:t>
            </a:r>
            <a:r>
              <a:rPr lang="es-ES" sz="2000" b="1" dirty="0" smtClean="0"/>
              <a:t>&gt; y se </a:t>
            </a:r>
            <a:r>
              <a:rPr lang="es-ES" sz="2000" b="1" dirty="0"/>
              <a:t>r</a:t>
            </a:r>
            <a:r>
              <a:rPr lang="es-ES" sz="2000" b="1" dirty="0" smtClean="0"/>
              <a:t>efleja </a:t>
            </a:r>
            <a:r>
              <a:rPr lang="es-ES" sz="2000" b="1" dirty="0"/>
              <a:t>en las </a:t>
            </a:r>
            <a:r>
              <a:rPr lang="es-ES" sz="2000" b="1" dirty="0" smtClean="0"/>
              <a:t>propiedades page, </a:t>
            </a:r>
            <a:r>
              <a:rPr lang="es-ES" sz="2000" b="1" dirty="0" err="1" smtClean="0"/>
              <a:t>routeData</a:t>
            </a:r>
            <a:r>
              <a:rPr lang="es-ES" sz="2000" b="1" dirty="0" smtClean="0"/>
              <a:t>, </a:t>
            </a:r>
            <a:r>
              <a:rPr lang="es-ES" sz="2000" b="1" dirty="0" err="1" smtClean="0"/>
              <a:t>subroute</a:t>
            </a:r>
            <a:r>
              <a:rPr lang="es-ES" sz="2000" b="1" dirty="0" smtClean="0"/>
              <a:t>, de </a:t>
            </a:r>
            <a:r>
              <a:rPr lang="es-ES" sz="2000" b="1" dirty="0" err="1" smtClean="0"/>
              <a:t>my</a:t>
            </a:r>
            <a:r>
              <a:rPr lang="es-ES" sz="2000" b="1" dirty="0" smtClean="0"/>
              <a:t>-app y se transmite a  vistas dependientes.</a:t>
            </a:r>
          </a:p>
          <a:p>
            <a:pPr lvl="2">
              <a:buClr>
                <a:srgbClr val="969696"/>
              </a:buClr>
            </a:pPr>
            <a:endParaRPr lang="es-ES" sz="2000" b="1" dirty="0"/>
          </a:p>
          <a:p>
            <a:pPr marL="342900" lvl="2" indent="-342900">
              <a:buClr>
                <a:srgbClr val="969696"/>
              </a:buClr>
              <a:buFont typeface="Courier New" panose="02070309020205020404" pitchFamily="49" charset="0"/>
              <a:buChar char="o"/>
            </a:pPr>
            <a:r>
              <a:rPr lang="es-ES" sz="2000" b="1" dirty="0" smtClean="0"/>
              <a:t>También posible navegación imperativa, con métodos Polymer para manejo objetos, </a:t>
            </a:r>
            <a:r>
              <a:rPr lang="es-ES" sz="2000" b="1" dirty="0" err="1" smtClean="0"/>
              <a:t>ej</a:t>
            </a:r>
            <a:r>
              <a:rPr lang="es-ES" sz="2000" b="1" i="1" dirty="0" smtClean="0"/>
              <a:t>: </a:t>
            </a:r>
            <a:br>
              <a:rPr lang="es-ES" sz="2000" b="1" i="1" dirty="0" smtClean="0"/>
            </a:br>
            <a:r>
              <a:rPr lang="es-ES" sz="2000" b="1" i="1" dirty="0" smtClean="0"/>
              <a:t/>
            </a:r>
            <a:br>
              <a:rPr lang="es-ES" sz="2000" b="1" i="1" dirty="0" smtClean="0"/>
            </a:br>
            <a:r>
              <a:rPr lang="es-ES" sz="2000" b="1" i="1" dirty="0" err="1" smtClean="0"/>
              <a:t>this.set</a:t>
            </a:r>
            <a:r>
              <a:rPr lang="es-ES" sz="2000" b="1" i="1" dirty="0" smtClean="0"/>
              <a:t>(‘</a:t>
            </a:r>
            <a:r>
              <a:rPr lang="es-ES" sz="2000" b="1" i="1" dirty="0" err="1" smtClean="0"/>
              <a:t>routeData</a:t>
            </a:r>
            <a:r>
              <a:rPr lang="es-ES" sz="2000" b="1" i="1" dirty="0" smtClean="0"/>
              <a:t>’,’/</a:t>
            </a:r>
            <a:r>
              <a:rPr lang="es-ES" sz="2000" b="1" i="1" dirty="0" err="1" smtClean="0"/>
              <a:t>mypath</a:t>
            </a:r>
            <a:r>
              <a:rPr lang="es-ES" sz="2000" b="1" i="1" dirty="0" smtClean="0"/>
              <a:t>’)</a:t>
            </a:r>
            <a:endParaRPr lang="es-ES" sz="2000" b="1" i="1" dirty="0"/>
          </a:p>
        </p:txBody>
      </p:sp>
    </p:spTree>
    <p:extLst>
      <p:ext uri="{BB962C8B-B14F-4D97-AF65-F5344CB8AC3E}">
        <p14:creationId xmlns:p14="http://schemas.microsoft.com/office/powerpoint/2010/main" val="142917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693737" y="2274887"/>
            <a:ext cx="6704012" cy="322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SzPts val="2000"/>
              <a:buFont typeface="Arial"/>
              <a:buAutoNum type="arabicPeriod"/>
            </a:pPr>
            <a:r>
              <a:rPr lang="es-ES" sz="2000" b="1" i="0" u="none" strike="noStrike" cap="none" dirty="0" smtClean="0">
                <a:solidFill>
                  <a:srgbClr val="960F68"/>
                </a:solidFill>
                <a:sym typeface="Arial"/>
              </a:rPr>
              <a:t>Introducción teórica</a:t>
            </a:r>
            <a:endParaRPr lang="es-ES" dirty="0" smtClean="0"/>
          </a:p>
          <a:p>
            <a:pPr marL="457200" lvl="7" indent="-457200">
              <a:lnSpc>
                <a:spcPct val="85000"/>
              </a:lnSpc>
              <a:spcBef>
                <a:spcPts val="1000"/>
              </a:spcBef>
              <a:buClr>
                <a:srgbClr val="80808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dirty="0" smtClean="0"/>
              <a:t>¿Qué es?</a:t>
            </a:r>
          </a:p>
          <a:p>
            <a:pPr marL="457200" lvl="7" indent="-457200">
              <a:lnSpc>
                <a:spcPct val="85000"/>
              </a:lnSpc>
              <a:spcBef>
                <a:spcPts val="1000"/>
              </a:spcBef>
              <a:buClr>
                <a:srgbClr val="80808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dirty="0" smtClean="0"/>
              <a:t>¿Qué contiene?</a:t>
            </a:r>
          </a:p>
          <a:p>
            <a:pPr marL="457200" lvl="7" indent="-457200">
              <a:lnSpc>
                <a:spcPct val="85000"/>
              </a:lnSpc>
              <a:spcBef>
                <a:spcPts val="1000"/>
              </a:spcBef>
              <a:buClr>
                <a:srgbClr val="80808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dirty="0" smtClean="0"/>
              <a:t>Desarrollo declarativo</a:t>
            </a:r>
          </a:p>
          <a:p>
            <a:pPr marL="457200" lvl="7" indent="-457200">
              <a:lnSpc>
                <a:spcPct val="85000"/>
              </a:lnSpc>
              <a:spcBef>
                <a:spcPts val="1000"/>
              </a:spcBef>
              <a:buClr>
                <a:srgbClr val="80808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dirty="0" smtClean="0"/>
              <a:t>Catálogo de elementos</a:t>
            </a:r>
            <a:endParaRPr dirty="0"/>
          </a:p>
          <a:p>
            <a:pPr marL="457200" marR="0" lvl="0" indent="-45720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AutoNum type="arabicPeriod"/>
            </a:pPr>
            <a:r>
              <a:rPr lang="es-ES" sz="2000" dirty="0" smtClean="0">
                <a:solidFill>
                  <a:srgbClr val="808080"/>
                </a:solidFill>
              </a:rPr>
              <a:t>Taller práctico</a:t>
            </a:r>
          </a:p>
          <a:p>
            <a:pPr marL="457200" lvl="1" indent="-457200">
              <a:lnSpc>
                <a:spcPct val="85000"/>
              </a:lnSpc>
              <a:spcBef>
                <a:spcPts val="1000"/>
              </a:spcBef>
              <a:buClr>
                <a:srgbClr val="80808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808080"/>
                </a:solidFill>
              </a:rPr>
              <a:t>Entorno de desarrollo</a:t>
            </a:r>
          </a:p>
          <a:p>
            <a:pPr marL="457200" lvl="1" indent="-457200">
              <a:lnSpc>
                <a:spcPct val="85000"/>
              </a:lnSpc>
              <a:spcBef>
                <a:spcPts val="1000"/>
              </a:spcBef>
              <a:buClr>
                <a:srgbClr val="80808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808080"/>
                </a:solidFill>
              </a:rPr>
              <a:t>Construcción de un elemento</a:t>
            </a:r>
          </a:p>
          <a:p>
            <a:pPr marL="457200" lvl="1" indent="-457200">
              <a:lnSpc>
                <a:spcPct val="85000"/>
              </a:lnSpc>
              <a:spcBef>
                <a:spcPts val="1000"/>
              </a:spcBef>
              <a:buClr>
                <a:srgbClr val="80808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808080"/>
                </a:solidFill>
              </a:rPr>
              <a:t>Construcción de una aplicación</a:t>
            </a:r>
          </a:p>
          <a:p>
            <a:pPr marL="457200" lvl="1" indent="-457200">
              <a:lnSpc>
                <a:spcPct val="85000"/>
              </a:lnSpc>
              <a:spcBef>
                <a:spcPts val="1000"/>
              </a:spcBef>
              <a:buClr>
                <a:srgbClr val="80808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808080"/>
                </a:solidFill>
              </a:rPr>
              <a:t>Mini-aplicación “Superhéroes”</a:t>
            </a: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574675" y="1524000"/>
            <a:ext cx="651192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rgbClr val="960F68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xfrm>
            <a:off x="413414" y="315281"/>
            <a:ext cx="4131290" cy="2187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AJAX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lang="es-E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" name="Rectángulo 6"/>
          <p:cNvSpPr/>
          <p:nvPr/>
        </p:nvSpPr>
        <p:spPr>
          <a:xfrm>
            <a:off x="117973" y="1768245"/>
            <a:ext cx="4949825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2" indent="-342900">
              <a:buClr>
                <a:srgbClr val="969696"/>
              </a:buClr>
              <a:buFont typeface="Courier New" panose="02070309020205020404" pitchFamily="49" charset="0"/>
              <a:buChar char="o"/>
            </a:pPr>
            <a:r>
              <a:rPr lang="es-ES" sz="2000" b="1" dirty="0" smtClean="0"/>
              <a:t>Empleo web-</a:t>
            </a:r>
            <a:r>
              <a:rPr lang="es-ES" sz="2000" b="1" dirty="0" err="1" smtClean="0"/>
              <a:t>component</a:t>
            </a:r>
            <a:r>
              <a:rPr lang="es-ES" sz="2000" b="1" dirty="0" smtClean="0"/>
              <a:t> </a:t>
            </a:r>
            <a:r>
              <a:rPr lang="es-ES" sz="2000" b="1" dirty="0"/>
              <a:t>&lt;</a:t>
            </a:r>
            <a:r>
              <a:rPr lang="es-ES" sz="2000" b="1" dirty="0" err="1" smtClean="0"/>
              <a:t>iron-ajax</a:t>
            </a:r>
            <a:r>
              <a:rPr lang="es-ES" sz="2000" b="1" dirty="0" smtClean="0"/>
              <a:t>&gt;</a:t>
            </a:r>
          </a:p>
          <a:p>
            <a:pPr marL="342900" lvl="2" indent="-342900">
              <a:buClr>
                <a:srgbClr val="969696"/>
              </a:buClr>
              <a:buFont typeface="Courier New" panose="02070309020205020404" pitchFamily="49" charset="0"/>
              <a:buChar char="o"/>
            </a:pPr>
            <a:r>
              <a:rPr lang="es-ES" sz="2000" b="1" dirty="0" smtClean="0"/>
              <a:t>Manejo mediante atributos- propiedades y métodos de </a:t>
            </a:r>
            <a:r>
              <a:rPr lang="es-ES" sz="2000" b="1" dirty="0" err="1" smtClean="0"/>
              <a:t>iron-ajax</a:t>
            </a:r>
            <a:r>
              <a:rPr lang="es-ES" sz="2000" b="1" dirty="0" smtClean="0"/>
              <a:t>: </a:t>
            </a:r>
            <a:br>
              <a:rPr lang="es-ES" sz="2000" b="1" dirty="0" smtClean="0"/>
            </a:br>
            <a:endParaRPr lang="es-ES" sz="2000" b="1" dirty="0" smtClean="0"/>
          </a:p>
          <a:p>
            <a:pPr marL="342900" lvl="2" indent="-342900">
              <a:buClr>
                <a:srgbClr val="969696"/>
              </a:buClr>
              <a:buFont typeface="Courier New" panose="02070309020205020404" pitchFamily="49" charset="0"/>
              <a:buChar char="o"/>
            </a:pPr>
            <a:r>
              <a:rPr lang="es-ES" sz="1800" b="1" i="1" dirty="0" err="1" smtClean="0"/>
              <a:t>This</a:t>
            </a:r>
            <a:r>
              <a:rPr lang="es-ES" sz="1800" b="1" i="1" dirty="0" smtClean="0"/>
              <a:t>.$.</a:t>
            </a:r>
            <a:r>
              <a:rPr lang="es-ES" sz="1800" b="1" i="1" dirty="0" err="1" smtClean="0">
                <a:solidFill>
                  <a:srgbClr val="00B050"/>
                </a:solidFill>
              </a:rPr>
              <a:t>ironajaxaccept</a:t>
            </a:r>
            <a:r>
              <a:rPr lang="es-ES" sz="1800" b="1" i="1" dirty="0" err="1" smtClean="0"/>
              <a:t>.generateRequest</a:t>
            </a:r>
            <a:r>
              <a:rPr lang="es-ES" sz="1800" b="1" i="1" dirty="0" smtClean="0"/>
              <a:t>()</a:t>
            </a:r>
            <a:endParaRPr lang="es-ES" sz="1800" b="1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953" y="1768244"/>
            <a:ext cx="4720957" cy="2839177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V="1">
            <a:off x="2209800" y="2209800"/>
            <a:ext cx="4410075" cy="1143000"/>
          </a:xfrm>
          <a:prstGeom prst="straightConnector1">
            <a:avLst/>
          </a:prstGeom>
          <a:ln w="34925">
            <a:solidFill>
              <a:srgbClr val="FFC000"/>
            </a:solidFill>
            <a:headEnd type="none" w="lg" len="lg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65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xfrm>
            <a:off x="413414" y="315282"/>
            <a:ext cx="4131290" cy="98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Eventos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13414" y="1514901"/>
            <a:ext cx="45270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Eventos declarativos.</a:t>
            </a:r>
          </a:p>
          <a:p>
            <a:r>
              <a:rPr lang="es-ES" sz="2800" dirty="0" smtClean="0"/>
              <a:t>Eventos imperativos.</a:t>
            </a:r>
          </a:p>
          <a:p>
            <a:endParaRPr lang="es-ES" sz="1800" dirty="0"/>
          </a:p>
        </p:txBody>
      </p:sp>
      <p:pic>
        <p:nvPicPr>
          <p:cNvPr id="6" name="Google Shape;7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3887" y="1409470"/>
            <a:ext cx="4352914" cy="164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887" y="3165127"/>
            <a:ext cx="4352915" cy="122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345" y="4796939"/>
            <a:ext cx="6949551" cy="12490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ector recto de flecha 4"/>
          <p:cNvCxnSpPr/>
          <p:nvPr/>
        </p:nvCxnSpPr>
        <p:spPr>
          <a:xfrm flipV="1">
            <a:off x="3903260" y="1610436"/>
            <a:ext cx="3207224" cy="150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333767" y="2558706"/>
            <a:ext cx="1760561" cy="27639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77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xfrm>
            <a:off x="413414" y="315282"/>
            <a:ext cx="4131290" cy="98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Eventos personalizados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13414" y="1347538"/>
            <a:ext cx="4486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Declarados como </a:t>
            </a:r>
            <a:r>
              <a:rPr lang="es-ES" sz="2000" dirty="0" err="1" smtClean="0"/>
              <a:t>CustomEvent</a:t>
            </a:r>
            <a:r>
              <a:rPr lang="es-ES" sz="2000" dirty="0" smtClean="0"/>
              <a:t>.</a:t>
            </a:r>
          </a:p>
          <a:p>
            <a:r>
              <a:rPr lang="es-ES" sz="2000" dirty="0" smtClean="0"/>
              <a:t>Pueden enviar información en objeto </a:t>
            </a:r>
            <a:r>
              <a:rPr lang="es-ES" sz="2000" b="1" dirty="0" err="1" smtClean="0"/>
              <a:t>e.detail</a:t>
            </a:r>
            <a:endParaRPr lang="es-ES" sz="2000" b="1" dirty="0" smtClean="0"/>
          </a:p>
          <a:p>
            <a:endParaRPr lang="es-ES" sz="2000" dirty="0"/>
          </a:p>
        </p:txBody>
      </p:sp>
      <p:sp>
        <p:nvSpPr>
          <p:cNvPr id="12" name="Flecha doblada 11"/>
          <p:cNvSpPr/>
          <p:nvPr/>
        </p:nvSpPr>
        <p:spPr>
          <a:xfrm>
            <a:off x="2497540" y="2211982"/>
            <a:ext cx="2702257" cy="2031832"/>
          </a:xfrm>
          <a:prstGeom prst="bentArrow">
            <a:avLst>
              <a:gd name="adj1" fmla="val 25000"/>
              <a:gd name="adj2" fmla="val 28809"/>
              <a:gd name="adj3" fmla="val 25000"/>
              <a:gd name="adj4" fmla="val 41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sp>
        <p:nvSpPr>
          <p:cNvPr id="13" name="Flecha abajo 12"/>
          <p:cNvSpPr/>
          <p:nvPr/>
        </p:nvSpPr>
        <p:spPr>
          <a:xfrm>
            <a:off x="7137543" y="3598543"/>
            <a:ext cx="500655" cy="44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032397" y="3451921"/>
            <a:ext cx="138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método del componente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878754" y="4700728"/>
            <a:ext cx="138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Host</a:t>
            </a:r>
            <a:endParaRPr lang="es-ES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687" y="1314043"/>
            <a:ext cx="3895725" cy="225742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720" y="4045718"/>
            <a:ext cx="3162300" cy="25431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04" y="4445528"/>
            <a:ext cx="4505325" cy="2076450"/>
          </a:xfrm>
          <a:prstGeom prst="rect">
            <a:avLst/>
          </a:prstGeom>
        </p:spPr>
      </p:pic>
      <p:cxnSp>
        <p:nvCxnSpPr>
          <p:cNvPr id="21" name="Conector recto de flecha 20"/>
          <p:cNvCxnSpPr/>
          <p:nvPr/>
        </p:nvCxnSpPr>
        <p:spPr>
          <a:xfrm flipV="1">
            <a:off x="4060409" y="2766630"/>
            <a:ext cx="2172279" cy="1678899"/>
          </a:xfrm>
          <a:prstGeom prst="straightConnector1">
            <a:avLst/>
          </a:prstGeom>
          <a:ln w="53975">
            <a:solidFill>
              <a:schemeClr val="bg2">
                <a:lumMod val="60000"/>
                <a:lumOff val="40000"/>
              </a:schemeClr>
            </a:solidFill>
            <a:headEnd w="lg" len="lg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6839611" y="2723952"/>
            <a:ext cx="688950" cy="2759801"/>
          </a:xfrm>
          <a:prstGeom prst="straightConnector1">
            <a:avLst/>
          </a:prstGeom>
          <a:ln w="53975">
            <a:solidFill>
              <a:schemeClr val="bg2">
                <a:lumMod val="60000"/>
                <a:lumOff val="40000"/>
              </a:schemeClr>
            </a:solidFill>
            <a:headEnd w="lg" len="lg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9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xfrm>
            <a:off x="413414" y="315282"/>
            <a:ext cx="4131290" cy="98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Observers simples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20120" y="2538139"/>
            <a:ext cx="4527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/>
              <a:t>Observers simples: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 smtClean="0"/>
              <a:t>definidos en la propiedad.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 smtClean="0"/>
              <a:t>el manejador recibe el viejo valor, y el nuevo valor de la propiedad.</a:t>
            </a:r>
          </a:p>
          <a:p>
            <a:endParaRPr lang="es-ES" sz="1800" b="1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68" y="3934963"/>
            <a:ext cx="4714875" cy="246697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083" y="1296538"/>
            <a:ext cx="3657600" cy="51054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09269" y="1146934"/>
            <a:ext cx="454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Los observers controlan continuamente el estado  de las propiedades detectando cambios y activando acciones a los mismos.</a:t>
            </a:r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974966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xfrm>
            <a:off x="413414" y="315282"/>
            <a:ext cx="4131290" cy="98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Observers complejos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68157" y="1348002"/>
            <a:ext cx="39718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Observers complejos: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C</a:t>
            </a:r>
            <a:r>
              <a:rPr lang="es-ES" sz="2400" b="1" dirty="0" smtClean="0"/>
              <a:t>ontrolan el estado de varias propiedades,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O</a:t>
            </a:r>
            <a:r>
              <a:rPr lang="es-ES" sz="2400" b="1" dirty="0" smtClean="0"/>
              <a:t> de subelementos de propiedades tipo Objeto u </a:t>
            </a:r>
            <a:r>
              <a:rPr lang="es-ES" sz="2400" b="1" dirty="0" err="1" smtClean="0"/>
              <a:t>Array</a:t>
            </a:r>
            <a:r>
              <a:rPr lang="es-ES" sz="2400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Se definen aparte.</a:t>
            </a:r>
          </a:p>
          <a:p>
            <a:endParaRPr lang="es-ES" sz="2400" b="1" dirty="0" smtClean="0"/>
          </a:p>
          <a:p>
            <a:endParaRPr lang="es-ES" sz="2400" b="1" dirty="0"/>
          </a:p>
        </p:txBody>
      </p:sp>
      <p:sp>
        <p:nvSpPr>
          <p:cNvPr id="11" name="Flecha abajo 10"/>
          <p:cNvSpPr/>
          <p:nvPr/>
        </p:nvSpPr>
        <p:spPr>
          <a:xfrm>
            <a:off x="6968520" y="3321913"/>
            <a:ext cx="205178" cy="346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29" y="1457186"/>
            <a:ext cx="4602782" cy="15884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564" y="3944534"/>
            <a:ext cx="5336787" cy="24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52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xfrm>
            <a:off x="413414" y="315282"/>
            <a:ext cx="4131290" cy="98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Observers complejos, objetos y </a:t>
            </a:r>
            <a:r>
              <a:rPr lang="es-ES" sz="2400" b="1" dirty="0" err="1" smtClean="0">
                <a:solidFill>
                  <a:srgbClr val="960F68"/>
                </a:solidFill>
              </a:rPr>
              <a:t>arrays</a:t>
            </a:r>
            <a:endParaRPr lang="es-ES" sz="2400" b="1" dirty="0" smtClean="0">
              <a:solidFill>
                <a:srgbClr val="960F68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795" y="1951630"/>
            <a:ext cx="4915214" cy="374745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15272" y="2664269"/>
            <a:ext cx="4584274" cy="261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ES" sz="1800" b="1" dirty="0">
                <a:solidFill>
                  <a:srgbClr val="FF4D41"/>
                </a:solidFill>
                <a:latin typeface="Droid Serif"/>
                <a:ea typeface="Droid Serif"/>
                <a:cs typeface="Droid Serif"/>
                <a:sym typeface="Droid Serif"/>
              </a:rPr>
              <a:t>IMPORTANTE</a:t>
            </a:r>
            <a:r>
              <a:rPr lang="es-ES" sz="1800" b="1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: </a:t>
            </a:r>
            <a:r>
              <a:rPr lang="es-ES" sz="1800" b="1" dirty="0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al manejar propiedades tipo </a:t>
            </a:r>
            <a:r>
              <a:rPr lang="es-ES" sz="1800" b="1" dirty="0" err="1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Array</a:t>
            </a:r>
            <a:r>
              <a:rPr lang="es-ES" sz="1800" b="1" dirty="0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 u Objeto, se deben usar siempre los métodos de </a:t>
            </a:r>
            <a:r>
              <a:rPr lang="es-ES" sz="1800" b="1" dirty="0" err="1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Polymer</a:t>
            </a:r>
            <a:r>
              <a:rPr lang="es-ES" sz="1800" b="1" dirty="0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, no los métodos nativos de JS  para los mismos. </a:t>
            </a:r>
          </a:p>
          <a:p>
            <a:pPr>
              <a:lnSpc>
                <a:spcPct val="115000"/>
              </a:lnSpc>
            </a:pPr>
            <a:r>
              <a:rPr lang="es-ES" sz="1800" b="1" dirty="0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Es necesario para que los cambios sean observados y se desencadenen </a:t>
            </a:r>
            <a:r>
              <a:rPr lang="es-ES" sz="1800" b="1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los procesos de </a:t>
            </a:r>
            <a:r>
              <a:rPr lang="es-ES" sz="1800" b="1" dirty="0" err="1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binding</a:t>
            </a:r>
            <a:r>
              <a:rPr lang="es-ES" sz="1800" b="1" dirty="0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15272" y="5301478"/>
            <a:ext cx="4486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/>
              <a:t>Ejemplo:</a:t>
            </a:r>
          </a:p>
          <a:p>
            <a:r>
              <a:rPr lang="es-ES" sz="1800" b="1" dirty="0" smtClean="0"/>
              <a:t>No usar “</a:t>
            </a:r>
            <a:r>
              <a:rPr lang="es-ES" sz="1800" b="1" dirty="0" err="1" smtClean="0"/>
              <a:t>this.propArray.push</a:t>
            </a:r>
            <a:r>
              <a:rPr lang="es-ES" sz="1800" b="1" dirty="0" smtClean="0"/>
              <a:t>(elemento)”</a:t>
            </a:r>
          </a:p>
          <a:p>
            <a:r>
              <a:rPr lang="es-ES" sz="1800" b="1" dirty="0"/>
              <a:t>s</a:t>
            </a:r>
            <a:r>
              <a:rPr lang="es-ES" sz="1800" b="1" dirty="0" smtClean="0"/>
              <a:t>ino “</a:t>
            </a:r>
            <a:r>
              <a:rPr lang="es-ES" sz="1800" b="1" dirty="0" err="1" smtClean="0"/>
              <a:t>this.push</a:t>
            </a:r>
            <a:r>
              <a:rPr lang="es-ES" sz="1800" b="1" dirty="0" smtClean="0"/>
              <a:t>(‘</a:t>
            </a:r>
            <a:r>
              <a:rPr lang="es-ES" sz="1800" b="1" dirty="0" err="1" smtClean="0"/>
              <a:t>propArray</a:t>
            </a:r>
            <a:r>
              <a:rPr lang="es-ES" sz="1800" b="1" dirty="0" smtClean="0"/>
              <a:t>’,elemento)”</a:t>
            </a:r>
            <a:endParaRPr lang="es-ES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35968" y="1475819"/>
            <a:ext cx="4486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Declarados mediante static get observers(){}</a:t>
            </a:r>
          </a:p>
          <a:p>
            <a:r>
              <a:rPr lang="es-ES" sz="1600" b="1" dirty="0" smtClean="0"/>
              <a:t>Observan varias propiedades, o sub-propiedades tipo Array u Objeto.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2878079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xfrm>
            <a:off x="413414" y="315282"/>
            <a:ext cx="4131290" cy="98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err="1" smtClean="0">
                <a:solidFill>
                  <a:srgbClr val="960F68"/>
                </a:solidFill>
              </a:rPr>
              <a:t>Mixins</a:t>
            </a:r>
            <a:endParaRPr lang="es-ES" sz="2400" b="1" dirty="0" smtClean="0">
              <a:solidFill>
                <a:srgbClr val="960F68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95595" y="1580355"/>
            <a:ext cx="39987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/>
              <a:t>Los </a:t>
            </a:r>
            <a:r>
              <a:rPr lang="es-ES" sz="2000" b="1" dirty="0" err="1" smtClean="0"/>
              <a:t>mixins</a:t>
            </a:r>
            <a:r>
              <a:rPr lang="es-ES" sz="2000" b="1" dirty="0" smtClean="0"/>
              <a:t> son mecanismo de código compartido entre componentes.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/>
              <a:t>Son  componentes con sólo clase, no estilos ni template.</a:t>
            </a:r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390" y="1281702"/>
            <a:ext cx="5123124" cy="42835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42" y="5609230"/>
            <a:ext cx="8608469" cy="5326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13414" y="4309750"/>
            <a:ext cx="3466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Extienden la clase sobre la que se aplican, y se añaden métodos a la misma.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20601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/>
          <p:cNvSpPr txBox="1">
            <a:spLocks noGrp="1"/>
          </p:cNvSpPr>
          <p:nvPr>
            <p:ph type="body" idx="1"/>
          </p:nvPr>
        </p:nvSpPr>
        <p:spPr>
          <a:xfrm>
            <a:off x="413414" y="315282"/>
            <a:ext cx="4131290" cy="98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Servicios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13414" y="1565392"/>
            <a:ext cx="3998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Componentes no representacionales que dependen directamente del componente raíz.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Concentran en un servicio el acceso a un  recurso.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Permiten compartir valores entre componentes, etiqueta &lt;</a:t>
            </a:r>
            <a:r>
              <a:rPr lang="es-ES" sz="1800" b="1" dirty="0" err="1" smtClean="0"/>
              <a:t>iron</a:t>
            </a:r>
            <a:r>
              <a:rPr lang="es-ES" sz="1800" b="1" dirty="0" smtClean="0"/>
              <a:t>-meta</a:t>
            </a:r>
            <a:r>
              <a:rPr lang="es-ES" sz="1800" dirty="0" smtClean="0"/>
              <a:t>&gt;:</a:t>
            </a:r>
          </a:p>
          <a:p>
            <a:r>
              <a:rPr lang="es-ES" sz="1600" dirty="0" smtClean="0"/>
              <a:t> </a:t>
            </a:r>
            <a:endParaRPr lang="es-ES" sz="1600" dirty="0"/>
          </a:p>
        </p:txBody>
      </p:sp>
      <p:pic>
        <p:nvPicPr>
          <p:cNvPr id="7" name="Google Shape;96;p18"/>
          <p:cNvPicPr preferRelativeResize="0"/>
          <p:nvPr/>
        </p:nvPicPr>
        <p:blipFill rotWithShape="1">
          <a:blip r:embed="rId2">
            <a:alphaModFix/>
          </a:blip>
          <a:srcRect t="16427" b="19152"/>
          <a:stretch/>
        </p:blipFill>
        <p:spPr>
          <a:xfrm>
            <a:off x="363564" y="5798033"/>
            <a:ext cx="4676642" cy="566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8;p18"/>
          <p:cNvPicPr preferRelativeResize="0"/>
          <p:nvPr/>
        </p:nvPicPr>
        <p:blipFill rotWithShape="1">
          <a:blip r:embed="rId3">
            <a:alphaModFix/>
          </a:blip>
          <a:srcRect t="19041" b="13171"/>
          <a:stretch/>
        </p:blipFill>
        <p:spPr>
          <a:xfrm>
            <a:off x="5431809" y="5344425"/>
            <a:ext cx="3966671" cy="50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7;p18"/>
          <p:cNvPicPr preferRelativeResize="0"/>
          <p:nvPr/>
        </p:nvPicPr>
        <p:blipFill rotWithShape="1">
          <a:blip r:embed="rId4">
            <a:alphaModFix/>
          </a:blip>
          <a:srcRect t="17412" b="20153"/>
          <a:stretch/>
        </p:blipFill>
        <p:spPr>
          <a:xfrm>
            <a:off x="5431809" y="5885650"/>
            <a:ext cx="3966671" cy="5068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9;p18"/>
          <p:cNvSpPr txBox="1"/>
          <p:nvPr/>
        </p:nvSpPr>
        <p:spPr>
          <a:xfrm>
            <a:off x="413414" y="5093412"/>
            <a:ext cx="4626791" cy="4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es" sz="1600" b="1" dirty="0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En el servicio registro </a:t>
            </a:r>
            <a:r>
              <a:rPr lang="es" sz="1600" b="1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un valor en una llave</a:t>
            </a:r>
            <a:r>
              <a:rPr lang="es" sz="1200" b="1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:</a:t>
            </a:r>
            <a:endParaRPr sz="1200" b="1" dirty="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1" name="Google Shape;100;p18"/>
          <p:cNvSpPr txBox="1"/>
          <p:nvPr/>
        </p:nvSpPr>
        <p:spPr>
          <a:xfrm>
            <a:off x="5160850" y="4599244"/>
            <a:ext cx="4576823" cy="72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" sz="1600" b="1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En cualquier otro componente.</a:t>
            </a:r>
            <a:endParaRPr sz="1600" b="1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>
              <a:lnSpc>
                <a:spcPct val="115000"/>
              </a:lnSpc>
            </a:pPr>
            <a:r>
              <a:rPr lang="es" sz="1600" b="1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Recupero ese valor usando otro </a:t>
            </a:r>
            <a:r>
              <a:rPr lang="es" sz="1600" b="1" dirty="0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&lt;iron-meta&gt;</a:t>
            </a:r>
            <a:r>
              <a:rPr lang="es" sz="1200" b="1" dirty="0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:</a:t>
            </a:r>
            <a:endParaRPr sz="1200" b="1" dirty="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2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2208" y="1323828"/>
            <a:ext cx="5323673" cy="3275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3257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693737" y="2274887"/>
            <a:ext cx="6704012" cy="294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AutoNum type="arabicPeriod"/>
            </a:pPr>
            <a:r>
              <a:rPr lang="es-ES" sz="2000" b="0" i="0" u="none" strike="noStrike" cap="none" dirty="0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Introducción teórica</a:t>
            </a:r>
          </a:p>
          <a:p>
            <a:pPr marL="457200" lvl="7" indent="-457200">
              <a:lnSpc>
                <a:spcPct val="85000"/>
              </a:lnSpc>
              <a:spcBef>
                <a:spcPts val="1000"/>
              </a:spcBef>
              <a:buClr>
                <a:srgbClr val="80808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¿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Qué es?</a:t>
            </a:r>
          </a:p>
          <a:p>
            <a:pPr marL="457200" lvl="7" indent="-457200">
              <a:lnSpc>
                <a:spcPct val="85000"/>
              </a:lnSpc>
              <a:spcBef>
                <a:spcPts val="1000"/>
              </a:spcBef>
              <a:buClr>
                <a:srgbClr val="80808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¿Qué contiene?</a:t>
            </a:r>
          </a:p>
          <a:p>
            <a:pPr marL="457200" lvl="7" indent="-457200">
              <a:lnSpc>
                <a:spcPct val="85000"/>
              </a:lnSpc>
              <a:spcBef>
                <a:spcPts val="1000"/>
              </a:spcBef>
              <a:buClr>
                <a:srgbClr val="80808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Desarrollo declarativo</a:t>
            </a:r>
          </a:p>
          <a:p>
            <a:pPr marL="457200" lvl="7" indent="-457200">
              <a:lnSpc>
                <a:spcPct val="85000"/>
              </a:lnSpc>
              <a:spcBef>
                <a:spcPts val="1000"/>
              </a:spcBef>
              <a:buClr>
                <a:srgbClr val="80808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Catálogo de elementos</a:t>
            </a:r>
            <a:endParaRPr lang="es-ES" sz="2000" dirty="0">
              <a:solidFill>
                <a:srgbClr val="808080"/>
              </a:solidFill>
            </a:endParaRPr>
          </a:p>
          <a:p>
            <a:pPr marL="457200" marR="0" lvl="0" indent="-45720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960F68"/>
              </a:buClr>
              <a:buSzPts val="2000"/>
              <a:buFont typeface="+mj-lt"/>
              <a:buAutoNum type="arabicPeriod"/>
            </a:pPr>
            <a:r>
              <a:rPr lang="es-ES" sz="2000" b="1" i="0" u="none" strike="noStrike" cap="none" dirty="0" smtClean="0">
                <a:solidFill>
                  <a:srgbClr val="960F68"/>
                </a:solidFill>
                <a:sym typeface="Arial"/>
              </a:rPr>
              <a:t>Taller práctico</a:t>
            </a:r>
            <a:endParaRPr lang="es-ES" dirty="0" smtClean="0"/>
          </a:p>
          <a:p>
            <a:pPr marL="457200" lvl="1" indent="-457200">
              <a:lnSpc>
                <a:spcPct val="85000"/>
              </a:lnSpc>
              <a:spcBef>
                <a:spcPts val="1000"/>
              </a:spcBef>
              <a:buClr>
                <a:srgbClr val="80808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Entorno </a:t>
            </a:r>
            <a:r>
              <a:rPr lang="es-ES" dirty="0">
                <a:solidFill>
                  <a:schemeClr val="tx1"/>
                </a:solidFill>
              </a:rPr>
              <a:t>de desarrollo</a:t>
            </a:r>
          </a:p>
          <a:p>
            <a:pPr marL="457200" lvl="1" indent="-457200">
              <a:lnSpc>
                <a:spcPct val="85000"/>
              </a:lnSpc>
              <a:spcBef>
                <a:spcPts val="1000"/>
              </a:spcBef>
              <a:buClr>
                <a:srgbClr val="80808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Construcción de un elemento</a:t>
            </a:r>
          </a:p>
          <a:p>
            <a:pPr marL="457200" lvl="1" indent="-457200">
              <a:lnSpc>
                <a:spcPct val="85000"/>
              </a:lnSpc>
              <a:spcBef>
                <a:spcPts val="1000"/>
              </a:spcBef>
              <a:buClr>
                <a:srgbClr val="80808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Construcción de una aplicación</a:t>
            </a:r>
          </a:p>
          <a:p>
            <a:pPr marL="457200" lvl="1" indent="-457200">
              <a:lnSpc>
                <a:spcPct val="85000"/>
              </a:lnSpc>
              <a:spcBef>
                <a:spcPts val="1000"/>
              </a:spcBef>
              <a:buClr>
                <a:srgbClr val="80808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Mini-aplicación “</a:t>
            </a:r>
            <a:r>
              <a:rPr lang="es-ES" dirty="0" smtClean="0">
                <a:solidFill>
                  <a:schemeClr val="tx1"/>
                </a:solidFill>
              </a:rPr>
              <a:t>Superhéroes”</a:t>
            </a:r>
            <a:endParaRPr lang="es-ES" dirty="0"/>
          </a:p>
        </p:txBody>
      </p:sp>
      <p:sp>
        <p:nvSpPr>
          <p:cNvPr id="112" name="Google Shape;112;p19"/>
          <p:cNvSpPr txBox="1"/>
          <p:nvPr/>
        </p:nvSpPr>
        <p:spPr>
          <a:xfrm>
            <a:off x="574675" y="1524000"/>
            <a:ext cx="651192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rgbClr val="960F68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Entorno de desarrollo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dk1"/>
                </a:solidFill>
              </a:rPr>
              <a:t>n</a:t>
            </a:r>
            <a:r>
              <a:rPr lang="es-ES" sz="1600" dirty="0" err="1" smtClean="0">
                <a:solidFill>
                  <a:schemeClr val="dk1"/>
                </a:solidFill>
              </a:rPr>
              <a:t>ode</a:t>
            </a:r>
            <a:endParaRPr lang="es-ES" sz="1600" dirty="0" smtClean="0">
              <a:solidFill>
                <a:schemeClr val="dk1"/>
              </a:solidFill>
            </a:endParaRPr>
          </a:p>
          <a:p>
            <a:pPr lvl="1" algn="ctr">
              <a:spcBef>
                <a:spcPts val="800"/>
              </a:spcBef>
            </a:pPr>
            <a:r>
              <a:rPr lang="es-ES" sz="1600" dirty="0" smtClean="0">
                <a:solidFill>
                  <a:schemeClr val="dk1"/>
                </a:solidFill>
                <a:hlinkClick r:id="rId3"/>
              </a:rPr>
              <a:t>https://nodejs.org/es</a:t>
            </a:r>
            <a:endParaRPr lang="es-ES" sz="1600" dirty="0" smtClean="0">
              <a:solidFill>
                <a:schemeClr val="dk1"/>
              </a:solidFill>
            </a:endParaRPr>
          </a:p>
          <a:p>
            <a:pPr lvl="1" algn="ctr">
              <a:spcBef>
                <a:spcPts val="800"/>
              </a:spcBef>
            </a:pP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dk1"/>
                </a:solidFill>
              </a:rPr>
              <a:t>n</a:t>
            </a:r>
            <a:r>
              <a:rPr lang="es-ES" sz="1600" dirty="0" err="1" smtClean="0">
                <a:solidFill>
                  <a:schemeClr val="dk1"/>
                </a:solidFill>
              </a:rPr>
              <a:t>pm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  <a:hlinkClick r:id="rId4"/>
              </a:rPr>
              <a:t>https://www.npmjs.com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dk1"/>
                </a:solidFill>
              </a:rPr>
              <a:t>b</a:t>
            </a:r>
            <a:r>
              <a:rPr lang="es-ES" sz="1600" dirty="0" err="1" smtClean="0">
                <a:solidFill>
                  <a:schemeClr val="dk1"/>
                </a:solidFill>
              </a:rPr>
              <a:t>ower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–g 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bower</a:t>
            </a:r>
            <a:endParaRPr lang="es-ES" sz="16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dk1"/>
                </a:solidFill>
              </a:rPr>
              <a:t>Polymer</a:t>
            </a:r>
            <a:r>
              <a:rPr lang="es-ES" sz="1600" dirty="0" smtClean="0">
                <a:solidFill>
                  <a:schemeClr val="dk1"/>
                </a:solidFill>
              </a:rPr>
              <a:t> CLI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–g 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polymer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-cli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dk1"/>
                </a:solidFill>
              </a:rPr>
              <a:t>VSCode</a:t>
            </a:r>
            <a:endParaRPr lang="es-ES" sz="1600" dirty="0" smtClean="0">
              <a:solidFill>
                <a:schemeClr val="dk1"/>
              </a:solidFill>
            </a:endParaRPr>
          </a:p>
          <a:p>
            <a:pPr lvl="0" algn="ctr">
              <a:spcBef>
                <a:spcPts val="800"/>
              </a:spcBef>
            </a:pPr>
            <a:r>
              <a:rPr lang="es-ES" sz="1600" dirty="0">
                <a:solidFill>
                  <a:schemeClr val="dk1"/>
                </a:solidFill>
                <a:hlinkClick r:id="rId5"/>
              </a:rPr>
              <a:t>https://code.visualstudio.com</a:t>
            </a:r>
            <a:r>
              <a:rPr lang="es-ES" sz="1600" dirty="0" smtClean="0">
                <a:solidFill>
                  <a:schemeClr val="dk1"/>
                </a:solidFill>
                <a:hlinkClick r:id="rId5"/>
              </a:rPr>
              <a:t>/</a:t>
            </a:r>
            <a:endParaRPr lang="es-ES" sz="1600" dirty="0" smtClean="0">
              <a:solidFill>
                <a:schemeClr val="dk1"/>
              </a:solidFill>
            </a:endParaRPr>
          </a:p>
          <a:p>
            <a:pPr lvl="0" algn="ctr">
              <a:spcBef>
                <a:spcPts val="800"/>
              </a:spcBef>
            </a:pPr>
            <a:endParaRPr lang="es-E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¿Qué es?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298575"/>
            <a:ext cx="8977800" cy="5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b="1" dirty="0" err="1" smtClean="0">
                <a:solidFill>
                  <a:schemeClr val="dk1"/>
                </a:solidFill>
              </a:rPr>
              <a:t>Polymer</a:t>
            </a:r>
            <a:r>
              <a:rPr lang="es-ES" sz="1600" dirty="0" smtClean="0">
                <a:solidFill>
                  <a:schemeClr val="dk1"/>
                </a:solidFill>
              </a:rPr>
              <a:t> es una librería para realizar </a:t>
            </a:r>
            <a:r>
              <a:rPr lang="es-ES" sz="1600" u="sng" dirty="0" smtClean="0">
                <a:solidFill>
                  <a:schemeClr val="dk1"/>
                </a:solidFill>
              </a:rPr>
              <a:t>Web </a:t>
            </a:r>
            <a:r>
              <a:rPr lang="es-ES" sz="1600" u="sng" dirty="0" err="1" smtClean="0">
                <a:solidFill>
                  <a:schemeClr val="dk1"/>
                </a:solidFill>
              </a:rPr>
              <a:t>Components</a:t>
            </a:r>
            <a:r>
              <a:rPr lang="es-ES" sz="1600" dirty="0" smtClean="0">
                <a:solidFill>
                  <a:schemeClr val="dk1"/>
                </a:solidFill>
              </a:rPr>
              <a:t>: componentes aislados que se pueden distribuir, reutilizar y combinar entre sí.</a:t>
            </a:r>
            <a:endParaRPr lang="es-ES" sz="1600" u="sng" dirty="0" smtClean="0">
              <a:solidFill>
                <a:schemeClr val="dk1"/>
              </a:solidFill>
            </a:endParaRPr>
          </a:p>
          <a:p>
            <a:pPr marR="0" lvl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n-US" sz="1600" u="sng" dirty="0">
              <a:solidFill>
                <a:schemeClr val="dk1"/>
              </a:solidFill>
            </a:endParaRPr>
          </a:p>
          <a:p>
            <a:pPr algn="just">
              <a:spcBef>
                <a:spcPts val="800"/>
              </a:spcBef>
            </a:pPr>
            <a:r>
              <a:rPr lang="es-ES" sz="1600" dirty="0" smtClean="0"/>
              <a:t>Contiene </a:t>
            </a:r>
            <a:r>
              <a:rPr lang="es-ES" sz="1600" dirty="0"/>
              <a:t>un amplio catálogo de elementos disponibles para basar el desarrollo de nuevos componentes</a:t>
            </a:r>
            <a:r>
              <a:rPr lang="es-ES" sz="1600" dirty="0" smtClean="0"/>
              <a:t>.</a:t>
            </a:r>
          </a:p>
          <a:p>
            <a:pPr algn="just">
              <a:spcBef>
                <a:spcPts val="800"/>
              </a:spcBef>
            </a:pPr>
            <a:endParaRPr lang="es-ES" sz="1600" dirty="0"/>
          </a:p>
          <a:p>
            <a:pPr algn="just">
              <a:spcBef>
                <a:spcPts val="800"/>
              </a:spcBef>
            </a:pPr>
            <a:r>
              <a:rPr lang="es-ES" sz="1600" u="sng" dirty="0" smtClean="0"/>
              <a:t>Es una librería</a:t>
            </a:r>
            <a:r>
              <a:rPr lang="es-ES" sz="1600" dirty="0" smtClean="0"/>
              <a:t>, no un </a:t>
            </a:r>
            <a:r>
              <a:rPr lang="es-ES" sz="1600" dirty="0" err="1" smtClean="0"/>
              <a:t>framework</a:t>
            </a:r>
            <a:r>
              <a:rPr lang="es-ES" sz="1600" dirty="0" smtClean="0"/>
              <a:t>.</a:t>
            </a:r>
          </a:p>
          <a:p>
            <a:pPr algn="just">
              <a:spcBef>
                <a:spcPts val="800"/>
              </a:spcBef>
            </a:pPr>
            <a:endParaRPr lang="es-ES" sz="1600" dirty="0"/>
          </a:p>
          <a:p>
            <a:pPr algn="just">
              <a:spcBef>
                <a:spcPts val="800"/>
              </a:spcBef>
            </a:pPr>
            <a:r>
              <a:rPr lang="es-ES" sz="1600" dirty="0" smtClean="0"/>
              <a:t>Está construido encima de las especificaciones de los Web </a:t>
            </a:r>
            <a:r>
              <a:rPr lang="es-ES" sz="1600" dirty="0" err="1" smtClean="0"/>
              <a:t>Components</a:t>
            </a:r>
            <a:r>
              <a:rPr lang="es-ES" sz="1600" dirty="0" smtClean="0"/>
              <a:t>, y gracias a basarse en los </a:t>
            </a:r>
            <a:r>
              <a:rPr lang="es-ES" sz="1600" u="sng" dirty="0" smtClean="0"/>
              <a:t>estándares</a:t>
            </a:r>
            <a:r>
              <a:rPr lang="es-ES" sz="1600" dirty="0" smtClean="0"/>
              <a:t> de la W3C se podría suponer una vida más larga a </a:t>
            </a:r>
            <a:r>
              <a:rPr lang="es-ES" sz="1600" dirty="0" err="1" smtClean="0"/>
              <a:t>Polymer</a:t>
            </a:r>
            <a:r>
              <a:rPr lang="es-ES" sz="1600" dirty="0" smtClean="0"/>
              <a:t> que a otras alternativas para el desarrollo de interfaces de usuario y aplicaciones web.</a:t>
            </a:r>
            <a:endParaRPr sz="1600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 elemento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Un elemento de tipo ‘</a:t>
            </a:r>
            <a:r>
              <a:rPr lang="es-ES" sz="1600" dirty="0" err="1" smtClean="0">
                <a:solidFill>
                  <a:schemeClr val="dk1"/>
                </a:solidFill>
              </a:rPr>
              <a:t>Toggle</a:t>
            </a:r>
            <a:r>
              <a:rPr lang="es-ES" sz="1600" dirty="0" smtClean="0">
                <a:solidFill>
                  <a:schemeClr val="dk1"/>
                </a:solidFill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</a:rPr>
              <a:t>component</a:t>
            </a:r>
            <a:r>
              <a:rPr lang="es-ES" sz="1600" dirty="0" smtClean="0">
                <a:solidFill>
                  <a:schemeClr val="dk1"/>
                </a:solidFill>
              </a:rPr>
              <a:t>’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 smtClean="0">
              <a:solidFill>
                <a:schemeClr val="dk1"/>
              </a:solidFill>
            </a:endParaRPr>
          </a:p>
          <a:p>
            <a:pPr lvl="1" algn="ctr">
              <a:spcBef>
                <a:spcPts val="800"/>
              </a:spcBef>
            </a:pP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Descarga del proyecto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  <a:hlinkClick r:id="rId3"/>
              </a:rPr>
              <a:t>https://github.com/irodgal/polymer-2-first-element.git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Instalación de dependencias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ower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es-ES" sz="16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Arrancar la demo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olymer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--open</a:t>
            </a:r>
            <a:endParaRPr lang="es-ES" sz="1600" dirty="0" smtClean="0">
              <a:solidFill>
                <a:schemeClr val="dk1"/>
              </a:solidFill>
            </a:endParaRPr>
          </a:p>
          <a:p>
            <a:pPr lvl="0" algn="ctr">
              <a:spcBef>
                <a:spcPts val="800"/>
              </a:spcBef>
            </a:pPr>
            <a:endParaRPr lang="es-ES" sz="1600" dirty="0">
              <a:solidFill>
                <a:schemeClr val="dk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154" y="1938025"/>
            <a:ext cx="20097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 elemento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Añadir Shadow DOM: (</a:t>
            </a:r>
            <a:r>
              <a:rPr lang="es-ES" sz="1200" dirty="0" smtClean="0">
                <a:solidFill>
                  <a:schemeClr val="dk1"/>
                </a:solidFill>
              </a:rPr>
              <a:t>editar el fichero icon-toggle.html</a:t>
            </a:r>
            <a:r>
              <a:rPr lang="es-ES" sz="1600" dirty="0" smtClean="0">
                <a:solidFill>
                  <a:schemeClr val="dk1"/>
                </a:solidFill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</a:rPr>
              <a:t>Creación del elemento &lt;</a:t>
            </a:r>
            <a:r>
              <a:rPr lang="es-ES" dirty="0" err="1" smtClean="0">
                <a:solidFill>
                  <a:schemeClr val="dk1"/>
                </a:solidFill>
              </a:rPr>
              <a:t>icon-toggle</a:t>
            </a:r>
            <a:r>
              <a:rPr lang="es-ES" dirty="0" smtClean="0">
                <a:solidFill>
                  <a:schemeClr val="dk1"/>
                </a:solidFill>
              </a:rPr>
              <a:t>&gt;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	</a:t>
            </a:r>
            <a:r>
              <a:rPr lang="es-ES" dirty="0" smtClean="0">
                <a:solidFill>
                  <a:schemeClr val="dk1"/>
                </a:solidFill>
              </a:rPr>
              <a:t>Importaciones HTML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dirty="0">
                <a:solidFill>
                  <a:schemeClr val="dk1"/>
                </a:solidFill>
              </a:rPr>
              <a:t>	</a:t>
            </a:r>
            <a:r>
              <a:rPr lang="es-ES" dirty="0" smtClean="0">
                <a:solidFill>
                  <a:schemeClr val="dk1"/>
                </a:solidFill>
              </a:rPr>
              <a:t>Plantilla Shadow DOM</a:t>
            </a:r>
            <a:endParaRPr lang="es-ES" sz="1600" dirty="0">
              <a:solidFill>
                <a:schemeClr val="dk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64" y="2545847"/>
            <a:ext cx="6515100" cy="6000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264" y="3787214"/>
            <a:ext cx="65151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 elemento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Añadir Shadow DOM: (</a:t>
            </a:r>
            <a:r>
              <a:rPr lang="es-ES" sz="1200" dirty="0" smtClean="0">
                <a:solidFill>
                  <a:schemeClr val="dk1"/>
                </a:solidFill>
              </a:rPr>
              <a:t>editar el fichero icon-toggle.html</a:t>
            </a:r>
            <a:r>
              <a:rPr lang="es-ES" sz="1600" dirty="0" smtClean="0">
                <a:solidFill>
                  <a:schemeClr val="dk1"/>
                </a:solidFill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</a:rPr>
              <a:t>Creación de la estructura del Shadow DOM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	</a:t>
            </a:r>
            <a:r>
              <a:rPr lang="es-ES" dirty="0" smtClean="0">
                <a:solidFill>
                  <a:schemeClr val="dk1"/>
                </a:solidFill>
              </a:rPr>
              <a:t>Registro del elemento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96" y="2539692"/>
            <a:ext cx="65151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 elemento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Añadir Shadow DOM: (</a:t>
            </a:r>
            <a:r>
              <a:rPr lang="es-ES" sz="1200" dirty="0" smtClean="0">
                <a:solidFill>
                  <a:schemeClr val="dk1"/>
                </a:solidFill>
              </a:rPr>
              <a:t>editar el fichero icon-toggle.html</a:t>
            </a:r>
            <a:r>
              <a:rPr lang="es-ES" sz="1600" dirty="0" smtClean="0">
                <a:solidFill>
                  <a:schemeClr val="dk1"/>
                </a:solidFill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</a:rPr>
              <a:t>Creación de la estructura del Shadow DOM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	</a:t>
            </a:r>
            <a:r>
              <a:rPr lang="es-ES" dirty="0" smtClean="0">
                <a:solidFill>
                  <a:schemeClr val="dk1"/>
                </a:solidFill>
              </a:rPr>
              <a:t>Sustituir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dirty="0" smtClean="0">
                <a:solidFill>
                  <a:schemeClr val="dk1"/>
                </a:solidFill>
              </a:rPr>
              <a:t>	Por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dirty="0">
                <a:solidFill>
                  <a:schemeClr val="dk1"/>
                </a:solidFill>
              </a:rPr>
              <a:t>	</a:t>
            </a: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75" y="2550283"/>
            <a:ext cx="6515100" cy="8286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675" y="3819941"/>
            <a:ext cx="6515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 elemento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Añadir Shadow DOM: (</a:t>
            </a:r>
            <a:r>
              <a:rPr lang="es-ES" sz="1200" dirty="0" smtClean="0">
                <a:solidFill>
                  <a:schemeClr val="dk1"/>
                </a:solidFill>
              </a:rPr>
              <a:t>editar el fichero icon-toggle.html</a:t>
            </a:r>
            <a:r>
              <a:rPr lang="es-ES" sz="1600" dirty="0" smtClean="0">
                <a:solidFill>
                  <a:schemeClr val="dk1"/>
                </a:solidFill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</a:rPr>
              <a:t>Añadir estilos al Shadow DOM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	</a:t>
            </a:r>
            <a:r>
              <a:rPr lang="es-ES" dirty="0" smtClean="0">
                <a:solidFill>
                  <a:schemeClr val="dk1"/>
                </a:solidFill>
              </a:rPr>
              <a:t>Añadir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dirty="0" smtClean="0">
                <a:solidFill>
                  <a:schemeClr val="dk1"/>
                </a:solidFill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853" y="2521488"/>
            <a:ext cx="65151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 elemento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Añadir Shadow DOM: (</a:t>
            </a:r>
            <a:r>
              <a:rPr lang="es-ES" sz="1200" dirty="0" smtClean="0">
                <a:solidFill>
                  <a:schemeClr val="dk1"/>
                </a:solidFill>
              </a:rPr>
              <a:t>editar el fichero icon-toggle.html</a:t>
            </a:r>
            <a:r>
              <a:rPr lang="es-ES" sz="1600" dirty="0" smtClean="0">
                <a:solidFill>
                  <a:schemeClr val="dk1"/>
                </a:solidFill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</a:rPr>
              <a:t>Resultado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olymer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endParaRPr lang="es-ES" sz="16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dirty="0" smtClean="0">
                <a:solidFill>
                  <a:schemeClr val="dk1"/>
                </a:solidFill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477" y="2734870"/>
            <a:ext cx="4095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 elemento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Utilización de propiedades y data-</a:t>
            </a:r>
            <a:r>
              <a:rPr lang="es-ES" sz="1600" dirty="0" err="1" smtClean="0">
                <a:solidFill>
                  <a:schemeClr val="dk1"/>
                </a:solidFill>
              </a:rPr>
              <a:t>binding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</a:rPr>
              <a:t>Declarar la propiedad ‘</a:t>
            </a:r>
            <a:r>
              <a:rPr lang="es-ES" dirty="0" err="1" smtClean="0">
                <a:solidFill>
                  <a:schemeClr val="dk1"/>
                </a:solidFill>
              </a:rPr>
              <a:t>toggleIcon</a:t>
            </a:r>
            <a:r>
              <a:rPr lang="es-ES" dirty="0" smtClean="0">
                <a:solidFill>
                  <a:schemeClr val="dk1"/>
                </a:solidFill>
              </a:rPr>
              <a:t>’ para poder utilizarla: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	</a:t>
            </a:r>
            <a:r>
              <a:rPr lang="es-ES" dirty="0" smtClean="0">
                <a:solidFill>
                  <a:schemeClr val="dk1"/>
                </a:solidFill>
              </a:rPr>
              <a:t>Para ello, modificar icon-toggle.html: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dirty="0" smtClean="0">
                <a:solidFill>
                  <a:schemeClr val="dk1"/>
                </a:solidFill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38" y="2145326"/>
            <a:ext cx="6515100" cy="3714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166" y="2807633"/>
            <a:ext cx="5961796" cy="38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 elemento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Utilización de propiedades y data-</a:t>
            </a:r>
            <a:r>
              <a:rPr lang="es-ES" sz="1600" dirty="0" err="1" smtClean="0">
                <a:solidFill>
                  <a:schemeClr val="dk1"/>
                </a:solidFill>
              </a:rPr>
              <a:t>binding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</a:rPr>
              <a:t>Configurar la propiedad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	</a:t>
            </a: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dirty="0" smtClean="0">
                <a:solidFill>
                  <a:schemeClr val="dk1"/>
                </a:solidFill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5687"/>
          <a:stretch/>
        </p:blipFill>
        <p:spPr>
          <a:xfrm>
            <a:off x="798997" y="2145209"/>
            <a:ext cx="5761853" cy="46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 elemento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Utilización de propiedades y data-</a:t>
            </a:r>
            <a:r>
              <a:rPr lang="es-ES" sz="1600" dirty="0" err="1" smtClean="0">
                <a:solidFill>
                  <a:schemeClr val="dk1"/>
                </a:solidFill>
              </a:rPr>
              <a:t>binding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</a:rPr>
              <a:t>Resultado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	</a:t>
            </a: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dirty="0" smtClean="0">
                <a:solidFill>
                  <a:schemeClr val="dk1"/>
                </a:solidFill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7" y="2145040"/>
            <a:ext cx="65151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 elemento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Inputs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</a:rPr>
              <a:t>Añadir un </a:t>
            </a:r>
            <a:r>
              <a:rPr lang="es-ES" dirty="0" err="1" smtClean="0">
                <a:solidFill>
                  <a:schemeClr val="dk1"/>
                </a:solidFill>
              </a:rPr>
              <a:t>listener</a:t>
            </a:r>
            <a:endParaRPr lang="es-ES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</a:rPr>
              <a:t>Añadir un método para el </a:t>
            </a:r>
            <a:r>
              <a:rPr lang="es-ES" dirty="0" err="1" smtClean="0">
                <a:solidFill>
                  <a:schemeClr val="dk1"/>
                </a:solidFill>
              </a:rPr>
              <a:t>listener</a:t>
            </a:r>
            <a:endParaRPr lang="es-ES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	</a:t>
            </a: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dirty="0" smtClean="0">
                <a:solidFill>
                  <a:schemeClr val="dk1"/>
                </a:solidFill>
              </a:rPr>
              <a:t>	En la sección &lt;script&gt; de icon-toggle.html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dirty="0" smtClean="0">
                <a:solidFill>
                  <a:schemeClr val="dk1"/>
                </a:solidFill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35" y="2222926"/>
            <a:ext cx="6515100" cy="3714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35" y="3180107"/>
            <a:ext cx="6515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¿Qué contiene?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/>
              <a:t>Un completo sistema de </a:t>
            </a:r>
            <a:r>
              <a:rPr lang="es-ES" sz="1600" dirty="0" err="1"/>
              <a:t>Polyfills</a:t>
            </a:r>
            <a:r>
              <a:rPr lang="es-ES" sz="1600" dirty="0"/>
              <a:t>, que permiten dar soporte al estándar de Web </a:t>
            </a:r>
            <a:r>
              <a:rPr lang="es-ES" sz="1600" dirty="0" err="1"/>
              <a:t>Components</a:t>
            </a:r>
            <a:r>
              <a:rPr lang="es-ES" sz="1600" dirty="0"/>
              <a:t> a navegadores que no lo han implementado todavía de manera nativa</a:t>
            </a:r>
            <a:r>
              <a:rPr lang="es-ES" sz="16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/>
              <a:t>Un kit de herramientas destinadas a que cualquier desarrollador pueda crear sus propios componentes</a:t>
            </a:r>
            <a:r>
              <a:rPr lang="es-ES" sz="16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/>
              <a:t>Una enorme librería de elementos clasificados en varias áreas, en los cuales podremos basarnos para hacer nuevos componentes que den vida a páginas web y aplicaciones para móviles.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 elemento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Utilización de propiedades y data-</a:t>
            </a:r>
            <a:r>
              <a:rPr lang="es-ES" sz="1600" dirty="0" err="1" smtClean="0">
                <a:solidFill>
                  <a:schemeClr val="dk1"/>
                </a:solidFill>
              </a:rPr>
              <a:t>binding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</a:rPr>
              <a:t>Resultado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	</a:t>
            </a: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dirty="0" smtClean="0">
                <a:solidFill>
                  <a:schemeClr val="dk1"/>
                </a:solidFill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66" y="2237132"/>
            <a:ext cx="64579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 elemento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Uso de </a:t>
            </a:r>
            <a:r>
              <a:rPr lang="es-ES" sz="1600" dirty="0" err="1" smtClean="0">
                <a:solidFill>
                  <a:schemeClr val="dk1"/>
                </a:solidFill>
              </a:rPr>
              <a:t>custom</a:t>
            </a:r>
            <a:r>
              <a:rPr lang="es-ES" sz="1600" dirty="0" smtClean="0">
                <a:solidFill>
                  <a:schemeClr val="dk1"/>
                </a:solidFill>
              </a:rPr>
              <a:t> CSS </a:t>
            </a:r>
            <a:r>
              <a:rPr lang="es-ES" sz="1600" dirty="0" err="1" smtClean="0">
                <a:solidFill>
                  <a:schemeClr val="dk1"/>
                </a:solidFill>
              </a:rPr>
              <a:t>properties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</a:rPr>
              <a:t>Añadir un nuevo valor a una propiedad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dirty="0" smtClean="0">
                <a:solidFill>
                  <a:schemeClr val="dk1"/>
                </a:solidFill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6" y="2264489"/>
            <a:ext cx="65151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 elemento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Uso de </a:t>
            </a:r>
            <a:r>
              <a:rPr lang="es-ES" sz="1600" dirty="0" err="1" smtClean="0">
                <a:solidFill>
                  <a:schemeClr val="dk1"/>
                </a:solidFill>
              </a:rPr>
              <a:t>custom</a:t>
            </a:r>
            <a:r>
              <a:rPr lang="es-ES" sz="1600" dirty="0" smtClean="0">
                <a:solidFill>
                  <a:schemeClr val="dk1"/>
                </a:solidFill>
              </a:rPr>
              <a:t> CSS </a:t>
            </a:r>
            <a:r>
              <a:rPr lang="es-ES" sz="1600" dirty="0" err="1" smtClean="0">
                <a:solidFill>
                  <a:schemeClr val="dk1"/>
                </a:solidFill>
              </a:rPr>
              <a:t>properties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dk1"/>
                </a:solidFill>
              </a:rPr>
              <a:t>Setear</a:t>
            </a:r>
            <a:r>
              <a:rPr lang="es-ES" dirty="0" smtClean="0">
                <a:solidFill>
                  <a:schemeClr val="dk1"/>
                </a:solidFill>
              </a:rPr>
              <a:t> las nuevas propiedades</a:t>
            </a:r>
          </a:p>
          <a:p>
            <a:pPr lvl="1">
              <a:spcBef>
                <a:spcPts val="800"/>
              </a:spcBef>
            </a:pPr>
            <a:r>
              <a:rPr lang="es-ES" dirty="0" smtClean="0">
                <a:solidFill>
                  <a:schemeClr val="dk1"/>
                </a:solidFill>
              </a:rPr>
              <a:t>	En demo-element.html</a:t>
            </a:r>
          </a:p>
          <a:p>
            <a:pPr lvl="1">
              <a:spcBef>
                <a:spcPts val="800"/>
              </a:spcBef>
            </a:pPr>
            <a:r>
              <a:rPr lang="es-ES" dirty="0">
                <a:solidFill>
                  <a:schemeClr val="dk1"/>
                </a:solidFill>
              </a:rPr>
              <a:t>	</a:t>
            </a:r>
            <a:r>
              <a:rPr lang="es-ES" dirty="0" smtClean="0">
                <a:solidFill>
                  <a:schemeClr val="dk1"/>
                </a:solidFill>
              </a:rPr>
              <a:t>	</a:t>
            </a: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dirty="0" smtClean="0">
                <a:solidFill>
                  <a:schemeClr val="dk1"/>
                </a:solidFill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787" y="2500579"/>
            <a:ext cx="6515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 elemento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Utilización de propiedades y data-</a:t>
            </a:r>
            <a:r>
              <a:rPr lang="es-ES" sz="1600" dirty="0" err="1" smtClean="0">
                <a:solidFill>
                  <a:schemeClr val="dk1"/>
                </a:solidFill>
              </a:rPr>
              <a:t>binding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</a:rPr>
              <a:t>Resultado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	</a:t>
            </a: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dirty="0" smtClean="0">
                <a:solidFill>
                  <a:schemeClr val="dk1"/>
                </a:solidFill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3" y="2092734"/>
            <a:ext cx="6515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 elemento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Uso de </a:t>
            </a:r>
            <a:r>
              <a:rPr lang="es-ES" sz="1600" dirty="0" err="1" smtClean="0">
                <a:solidFill>
                  <a:schemeClr val="dk1"/>
                </a:solidFill>
              </a:rPr>
              <a:t>custom</a:t>
            </a:r>
            <a:r>
              <a:rPr lang="es-ES" sz="1600" dirty="0" smtClean="0">
                <a:solidFill>
                  <a:schemeClr val="dk1"/>
                </a:solidFill>
              </a:rPr>
              <a:t> CSS </a:t>
            </a:r>
            <a:r>
              <a:rPr lang="es-ES" sz="1600" dirty="0" err="1" smtClean="0">
                <a:solidFill>
                  <a:schemeClr val="dk1"/>
                </a:solidFill>
              </a:rPr>
              <a:t>properties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</a:rPr>
              <a:t>También se pueden </a:t>
            </a:r>
            <a:r>
              <a:rPr lang="es-ES" dirty="0" err="1" smtClean="0">
                <a:solidFill>
                  <a:schemeClr val="dk1"/>
                </a:solidFill>
              </a:rPr>
              <a:t>setear</a:t>
            </a:r>
            <a:r>
              <a:rPr lang="es-ES" dirty="0" smtClean="0">
                <a:solidFill>
                  <a:schemeClr val="dk1"/>
                </a:solidFill>
              </a:rPr>
              <a:t> las nuevas propiedades a nivel de documento.</a:t>
            </a:r>
          </a:p>
          <a:p>
            <a:pPr lvl="1">
              <a:spcBef>
                <a:spcPts val="800"/>
              </a:spcBef>
            </a:pPr>
            <a:r>
              <a:rPr lang="es-ES" dirty="0" smtClean="0">
                <a:solidFill>
                  <a:schemeClr val="dk1"/>
                </a:solidFill>
              </a:rPr>
              <a:t>	En index.html</a:t>
            </a:r>
          </a:p>
          <a:p>
            <a:pPr lvl="1">
              <a:spcBef>
                <a:spcPts val="800"/>
              </a:spcBef>
            </a:pPr>
            <a:r>
              <a:rPr lang="es-ES" dirty="0">
                <a:solidFill>
                  <a:schemeClr val="dk1"/>
                </a:solidFill>
              </a:rPr>
              <a:t>	</a:t>
            </a:r>
            <a:r>
              <a:rPr lang="es-ES" dirty="0" smtClean="0">
                <a:solidFill>
                  <a:schemeClr val="dk1"/>
                </a:solidFill>
              </a:rPr>
              <a:t>	</a:t>
            </a: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dirty="0" smtClean="0">
                <a:solidFill>
                  <a:schemeClr val="dk1"/>
                </a:solidFill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974" y="2522245"/>
            <a:ext cx="65151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una aplicación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29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Aplicación básica: plantilla ‘polymer-2-application’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Crear directorio para la aplicación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app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Inicialización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polymer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s-ES" sz="16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>
              <a:solidFill>
                <a:schemeClr val="dk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62744" y="4397829"/>
            <a:ext cx="7811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Seleccionar polymer-2-application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Nombre para la app (por defecto coge el del directorio)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Nombre para el elemento principal (por defecto coge el del directorio seguido de –app)</a:t>
            </a:r>
          </a:p>
        </p:txBody>
      </p:sp>
    </p:spTree>
    <p:extLst>
      <p:ext uri="{BB962C8B-B14F-4D97-AF65-F5344CB8AC3E}">
        <p14:creationId xmlns:p14="http://schemas.microsoft.com/office/powerpoint/2010/main" val="38062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una aplicación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29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Project </a:t>
            </a:r>
            <a:r>
              <a:rPr lang="es-ES" sz="1600" dirty="0" err="1" smtClean="0">
                <a:solidFill>
                  <a:schemeClr val="dk1"/>
                </a:solidFill>
              </a:rPr>
              <a:t>Layout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Elementos generados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Añadir elementos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>
                <a:solidFill>
                  <a:schemeClr val="dk1"/>
                </a:solidFill>
              </a:rPr>
              <a:t>	</a:t>
            </a:r>
            <a:r>
              <a:rPr lang="es-ES" sz="1600" dirty="0" smtClean="0">
                <a:solidFill>
                  <a:schemeClr val="dk1"/>
                </a:solidFill>
              </a:rPr>
              <a:t>Crear una nueva carpeta bajo src/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-el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	Importarlo</a:t>
            </a:r>
            <a:endParaRPr lang="es-ES" sz="16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>
              <a:solidFill>
                <a:schemeClr val="dk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26" y="4026354"/>
            <a:ext cx="61341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una aplicación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Starter-Kit: plantilla ‘polymer-2-starter-kit’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Crear directorio para la aplicación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Inicialización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polymer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s-ES" sz="16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Arrancar el servidor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polymer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--open</a:t>
            </a:r>
          </a:p>
          <a:p>
            <a:pPr marR="0"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>
              <a:solidFill>
                <a:schemeClr val="dk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62744" y="4049487"/>
            <a:ext cx="781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Seleccionar polymer-2-starter-kit</a:t>
            </a:r>
          </a:p>
        </p:txBody>
      </p:sp>
    </p:spTree>
    <p:extLst>
      <p:ext uri="{BB962C8B-B14F-4D97-AF65-F5344CB8AC3E}">
        <p14:creationId xmlns:p14="http://schemas.microsoft.com/office/powerpoint/2010/main" val="21791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una aplicación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Estructura del proyecto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 smtClean="0">
              <a:solidFill>
                <a:schemeClr val="dk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26238"/>
            <a:ext cx="65151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una aplicación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Crear una nueva página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Crear el fichero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/my-new-view.html</a:t>
            </a:r>
            <a:endParaRPr lang="es-ES" sz="16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Definir un nuevo </a:t>
            </a:r>
            <a:r>
              <a:rPr lang="es-ES" sz="1600" dirty="0" err="1" smtClean="0">
                <a:solidFill>
                  <a:schemeClr val="dk1"/>
                </a:solidFill>
              </a:rPr>
              <a:t>custom</a:t>
            </a:r>
            <a:r>
              <a:rPr lang="es-ES" sz="1600" dirty="0" smtClean="0">
                <a:solidFill>
                  <a:schemeClr val="dk1"/>
                </a:solidFill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</a:rPr>
              <a:t>element</a:t>
            </a:r>
            <a:endParaRPr lang="es-ES" sz="1600" dirty="0" smtClean="0">
              <a:solidFill>
                <a:schemeClr val="dk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19" y="2537475"/>
            <a:ext cx="4311281" cy="42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Desarrollo declarativo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800"/>
              </a:spcBef>
            </a:pPr>
            <a:r>
              <a:rPr lang="es-ES" sz="1600" dirty="0" smtClean="0"/>
              <a:t>En </a:t>
            </a:r>
            <a:r>
              <a:rPr lang="es-ES" sz="1600" dirty="0"/>
              <a:t>vez de crear tus comportamientos escribiendo código </a:t>
            </a:r>
            <a:r>
              <a:rPr lang="es-ES" sz="1600" dirty="0" err="1"/>
              <a:t>Javascript</a:t>
            </a:r>
            <a:r>
              <a:rPr lang="es-ES" sz="1600" dirty="0"/>
              <a:t> que realice las cosas que necesitas, </a:t>
            </a:r>
            <a:r>
              <a:rPr lang="es-ES" sz="1600" dirty="0" smtClean="0"/>
              <a:t>el desarrollo se hace en </a:t>
            </a:r>
            <a:r>
              <a:rPr lang="es-ES" sz="1600" dirty="0"/>
              <a:t>base a la declaración de elementos con etiquetas HTML nuevas que realicen las tareas que necesitas. </a:t>
            </a:r>
            <a:r>
              <a:rPr lang="es-ES" sz="1600" dirty="0" smtClean="0"/>
              <a:t>Por ejemplo: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s-ES" sz="1600" dirty="0" smtClean="0"/>
              <a:t>Icono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dk1"/>
                </a:solidFill>
              </a:rPr>
              <a:t>Menú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Ajax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1" y="2712768"/>
            <a:ext cx="4999773" cy="4843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1" y="3731560"/>
            <a:ext cx="3623819" cy="11579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1" y="5485139"/>
            <a:ext cx="8134859" cy="4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una aplicación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Añadir el nuevo elemento a la app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Modificar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/my-app.html</a:t>
            </a:r>
            <a:endParaRPr lang="es-ES" sz="16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79" y="2226451"/>
            <a:ext cx="61341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una aplicación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Crear un ítem en el menú de navegación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Modificar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/my-app.html</a:t>
            </a:r>
            <a:endParaRPr lang="es-ES" sz="16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240163"/>
            <a:ext cx="6134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una aplicación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Resultado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4184"/>
            <a:ext cx="65151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una aplicación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Añadir elementos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</a:rPr>
              <a:t>w</a:t>
            </a:r>
            <a:r>
              <a:rPr lang="es-ES" sz="1600" dirty="0" smtClean="0">
                <a:solidFill>
                  <a:schemeClr val="dk1"/>
                </a:solidFill>
              </a:rPr>
              <a:t>ebcomponents.org (</a:t>
            </a:r>
            <a:r>
              <a:rPr lang="es-ES" sz="1600" dirty="0" err="1" smtClean="0">
                <a:solidFill>
                  <a:schemeClr val="dk1"/>
                </a:solidFill>
              </a:rPr>
              <a:t>ej</a:t>
            </a:r>
            <a:r>
              <a:rPr lang="es-ES" sz="1600" dirty="0" smtClean="0">
                <a:solidFill>
                  <a:schemeClr val="dk1"/>
                </a:solidFill>
              </a:rPr>
              <a:t>: &lt;</a:t>
            </a:r>
            <a:r>
              <a:rPr lang="es-ES" sz="1600" dirty="0" err="1" smtClean="0">
                <a:solidFill>
                  <a:schemeClr val="dk1"/>
                </a:solidFill>
              </a:rPr>
              <a:t>paper-checkbox</a:t>
            </a:r>
            <a:r>
              <a:rPr lang="es-ES" sz="1600" dirty="0" smtClean="0">
                <a:solidFill>
                  <a:schemeClr val="dk1"/>
                </a:solidFill>
              </a:rPr>
              <a:t>&gt;)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Instalación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chemeClr val="dk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" y="2574758"/>
            <a:ext cx="65151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una aplicación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Añadir elementos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Modificar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/my-new-view.html para: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	Importar la dependencia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	Añadir el elemento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chemeClr val="dk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20822"/>
          <a:stretch/>
        </p:blipFill>
        <p:spPr>
          <a:xfrm>
            <a:off x="1482590" y="2495036"/>
            <a:ext cx="6134100" cy="4223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590" y="3285716"/>
            <a:ext cx="61341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Construcción de una aplicación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Resultado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7637"/>
            <a:ext cx="65151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Mini-aplicación “Superhéroes”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Será una pequeña aplicación maestro-detalle con las operaciones típicas: listado, añadir y eliminar un superhéroe.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Partimos de la estructura generada anteriormente ‘</a:t>
            </a:r>
            <a:r>
              <a:rPr lang="es-ES" sz="1600" dirty="0" err="1" smtClean="0">
                <a:solidFill>
                  <a:schemeClr val="dk1"/>
                </a:solidFill>
              </a:rPr>
              <a:t>my</a:t>
            </a:r>
            <a:r>
              <a:rPr lang="es-ES" sz="1600" dirty="0" smtClean="0">
                <a:solidFill>
                  <a:schemeClr val="dk1"/>
                </a:solidFill>
              </a:rPr>
              <a:t>-app’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Vista para el listado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Crear el fichero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/superheroes-view.html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37639" y="3175950"/>
            <a:ext cx="72081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"import"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"../bower_components/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polymer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/polymer-element.html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16085" y="3488621"/>
            <a:ext cx="3073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dom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-module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"superheroes-view"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053185" y="376562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style&gt;</a:t>
            </a:r>
            <a:endParaRPr lang="en-US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2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		:host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display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block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b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975904" y="513906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053185" y="5350832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Vista para el listado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 smtClean="0">
              <a:solidFill>
                <a:schemeClr val="dk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48470" y="1897486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9325" y="217448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SuperheroesView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Polymer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'superheroes-view'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40229" y="3272755"/>
            <a:ext cx="6305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customElements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define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SuperheroesView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SuperheroesView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dom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-module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Vista para el listado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Añadirla a la app: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/my-app.html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 smtClean="0">
              <a:solidFill>
                <a:schemeClr val="dk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41362" y="226176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"lazy-import"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"superheroes-view.html"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41362" y="2753177"/>
            <a:ext cx="8559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&lt;!-- Drawer content --&gt;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app-drawer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"drawer"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slot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"drawer"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swipe-open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"[[narrow]]"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app-toolbar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Menu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app-toolbar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iron-selector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selected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"[[page]]"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attr-for-selected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"drawer-list"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"navigation"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"view1"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"[[rootPath]]view1"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View One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"view2"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"[[rootPath]]view2"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View Two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"view3"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"[[rootPath]]view3"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View Three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	&lt;!--&lt;a name="my-view" href="[[rootPath]]view"&gt;My View&lt;/a&gt;--&gt;</a:t>
            </a:r>
            <a:endParaRPr lang="en-US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"superheroes-view"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"superheroes-view"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Superheroes View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iron-selector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app-drawer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Añadirla a la app: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/my-app.html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 smtClean="0">
              <a:solidFill>
                <a:schemeClr val="dk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13633" y="1755254"/>
            <a:ext cx="66276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iron-pages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selected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"[[page]]"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attr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-for-selected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fallback-selection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"view404"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role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my-view1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"view1"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my-view1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my-view2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"view2"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my-view2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my-view3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"view3"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my-view3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&lt;!--&lt;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my-view name="view"&gt;&lt;/my-view&gt;--&gt;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superheroes-view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"superheroes-view"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superheroes-view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my-view404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"view404"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my-view404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iron-pages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43963" y="4063578"/>
            <a:ext cx="82823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pageChanged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page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resolvedPageUrl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page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superheroes-view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resolvedPageUrl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resolveUrl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page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'.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 </a:t>
            </a:r>
            <a:r>
              <a:rPr lang="es-ES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	// 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Load page import 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on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demand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. Show 404 page 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if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fails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resolvedPageUrl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resolveUrl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-'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page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'.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Polymer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importHref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resolvedPageUrl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_showPage404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true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Catálogo de elementos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b="1" dirty="0" err="1" smtClean="0">
                <a:solidFill>
                  <a:schemeClr val="dk1"/>
                </a:solidFill>
              </a:rPr>
              <a:t>Polymer</a:t>
            </a:r>
            <a:r>
              <a:rPr lang="es-ES" sz="1600" b="1" dirty="0" smtClean="0">
                <a:solidFill>
                  <a:schemeClr val="dk1"/>
                </a:solidFill>
              </a:rPr>
              <a:t> 2</a:t>
            </a:r>
            <a:r>
              <a:rPr lang="es-ES" sz="1600" dirty="0" smtClean="0">
                <a:solidFill>
                  <a:schemeClr val="dk1"/>
                </a:solidFill>
              </a:rPr>
              <a:t> tiene publicado su propio catálogo de elementos divido en varias secciones: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dk1"/>
                </a:solidFill>
              </a:rPr>
              <a:t>Iron</a:t>
            </a:r>
            <a:r>
              <a:rPr lang="es-ES" sz="1600" dirty="0" smtClean="0">
                <a:solidFill>
                  <a:schemeClr val="dk1"/>
                </a:solidFill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</a:rPr>
              <a:t>Elements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dk1"/>
                </a:solidFill>
              </a:rPr>
              <a:t>Paper</a:t>
            </a:r>
            <a:r>
              <a:rPr lang="es-ES" sz="1600" dirty="0" smtClean="0">
                <a:solidFill>
                  <a:schemeClr val="dk1"/>
                </a:solidFill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</a:rPr>
              <a:t>Elements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Google Web </a:t>
            </a:r>
            <a:r>
              <a:rPr lang="es-ES" sz="1600" dirty="0" err="1" smtClean="0">
                <a:solidFill>
                  <a:schemeClr val="dk1"/>
                </a:solidFill>
              </a:rPr>
              <a:t>Components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Gold </a:t>
            </a:r>
            <a:r>
              <a:rPr lang="es-ES" sz="1600" dirty="0" err="1" smtClean="0">
                <a:solidFill>
                  <a:schemeClr val="dk1"/>
                </a:solidFill>
              </a:rPr>
              <a:t>Elements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dk1"/>
                </a:solidFill>
              </a:rPr>
              <a:t>Neon</a:t>
            </a:r>
            <a:r>
              <a:rPr lang="es-ES" sz="1600" dirty="0" smtClean="0">
                <a:solidFill>
                  <a:schemeClr val="dk1"/>
                </a:solidFill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</a:rPr>
              <a:t>Elements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dk1"/>
                </a:solidFill>
              </a:rPr>
              <a:t>Platinum</a:t>
            </a:r>
            <a:r>
              <a:rPr lang="es-ES" sz="1600" dirty="0" smtClean="0">
                <a:solidFill>
                  <a:schemeClr val="dk1"/>
                </a:solidFill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</a:rPr>
              <a:t>Elements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dk1"/>
                </a:solidFill>
              </a:rPr>
              <a:t>Molecules</a:t>
            </a:r>
            <a:r>
              <a:rPr lang="es-ES" sz="1600" dirty="0" smtClean="0">
                <a:solidFill>
                  <a:schemeClr val="dk1"/>
                </a:solidFill>
              </a:rPr>
              <a:t> </a:t>
            </a:r>
            <a:endParaRPr lang="es-E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4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Resultado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470" y="2176599"/>
            <a:ext cx="1943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788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Lista de superhéroes: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/superheroes-view.html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67425" y="1876513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heroesList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{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Superman</a:t>
            </a:r>
            <a:r>
              <a:rPr lang="es-ES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Justice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 League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{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Batman</a:t>
            </a:r>
            <a:r>
              <a:rPr lang="es-ES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Justice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 League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{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Flash</a:t>
            </a:r>
            <a:r>
              <a:rPr lang="es-ES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Justice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 League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{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Aquaman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Justice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 League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{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Iron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Man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Avengers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{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Hulk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Avengers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{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Thor</a:t>
            </a:r>
            <a:r>
              <a:rPr lang="es-ES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Avengers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{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'Black 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Widow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Avengers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];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33400" y="4136244"/>
            <a:ext cx="936625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properties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ES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heroes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			</a:t>
            </a:r>
            <a:r>
              <a:rPr lang="es-E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value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(){</a:t>
            </a:r>
          </a:p>
          <a:p>
            <a:r>
              <a:rPr lang="es-ES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			</a:t>
            </a:r>
            <a:r>
              <a:rPr lang="es-ES" sz="12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heroesList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	},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notify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} 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33400" y="6259902"/>
            <a:ext cx="8589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 valor de los </a:t>
            </a:r>
            <a:r>
              <a:rPr lang="es-ES" dirty="0" err="1" smtClean="0"/>
              <a:t>arrays</a:t>
            </a:r>
            <a:r>
              <a:rPr lang="es-ES" dirty="0" smtClean="0"/>
              <a:t> y objetos se fija a través de una función que devuelve el valor (aunque sea un </a:t>
            </a:r>
            <a:r>
              <a:rPr lang="es-ES" dirty="0" err="1" smtClean="0"/>
              <a:t>array</a:t>
            </a:r>
            <a:r>
              <a:rPr lang="es-ES" dirty="0" smtClean="0"/>
              <a:t> </a:t>
            </a:r>
          </a:p>
          <a:p>
            <a:r>
              <a:rPr lang="es-ES" dirty="0" smtClean="0"/>
              <a:t>u objeto vacío).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7399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Lista de superhéroes: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/superheroes-view.html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67425" y="194636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"import"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bower_components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polymer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/polymer.html"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67425" y="2397538"/>
            <a:ext cx="83630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dom-repeat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heroesList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"{{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heroes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}}"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"[[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item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]]"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{{item.name}}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Mates: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item.mates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dom-repeat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66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Lista de superhéroes: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/superheroes-view.html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3399" y="1885883"/>
            <a:ext cx="92724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	:</a:t>
            </a:r>
            <a:r>
              <a:rPr lang="es-ES" sz="1200" dirty="0">
                <a:solidFill>
                  <a:srgbClr val="D7BA7D"/>
                </a:solidFill>
                <a:latin typeface="Consolas" panose="020B0609020204030204" pitchFamily="49" charset="0"/>
              </a:rPr>
              <a:t>host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block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heroe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24px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16px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color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#757575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-color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fff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box-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shadow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0.14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0.12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3px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-2px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inline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-block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cursor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pointer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heroe:hover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-color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#e7e7e7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bold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0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Resultado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12" y="1839122"/>
            <a:ext cx="75152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648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smtClean="0">
                <a:solidFill>
                  <a:schemeClr val="dk1"/>
                </a:solidFill>
              </a:rPr>
              <a:t>Añadir un superhéroe: src/superheroes-view.html</a:t>
            </a:r>
            <a:endParaRPr lang="es-ES" sz="1600" dirty="0" smtClean="0">
              <a:solidFill>
                <a:schemeClr val="dk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7425" y="3735116"/>
            <a:ext cx="910045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 err="1" smtClean="0"/>
              <a:t>Observers</a:t>
            </a:r>
            <a:r>
              <a:rPr lang="es-ES" dirty="0" smtClean="0"/>
              <a:t>: métodos que se invocan cuando ocurren cambios ‘observables’ en un elemento.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Simples: para tipos básicos, se declaran como propiedad del elemento.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Complejos: se declaran en el </a:t>
            </a:r>
            <a:r>
              <a:rPr lang="es-ES" dirty="0" err="1" smtClean="0"/>
              <a:t>array</a:t>
            </a:r>
            <a:r>
              <a:rPr lang="es-ES" dirty="0" smtClean="0"/>
              <a:t> ‘</a:t>
            </a:r>
            <a:r>
              <a:rPr lang="es-ES" dirty="0" err="1" smtClean="0"/>
              <a:t>obervers</a:t>
            </a:r>
            <a:r>
              <a:rPr lang="es-ES" dirty="0" smtClean="0"/>
              <a:t>’ a partir de un nombre y una lista de dependencias. Estas dependencias pueden ser:</a:t>
            </a:r>
          </a:p>
          <a:p>
            <a:pPr lvl="7">
              <a:lnSpc>
                <a:spcPct val="150000"/>
              </a:lnSpc>
            </a:pPr>
            <a:r>
              <a:rPr lang="es-ES" dirty="0" smtClean="0"/>
              <a:t>	· una propiedad (</a:t>
            </a:r>
            <a:r>
              <a:rPr lang="es-ES" i="1" dirty="0" err="1" smtClean="0"/>
              <a:t>name</a:t>
            </a:r>
            <a:r>
              <a:rPr lang="es-ES" dirty="0" smtClean="0"/>
              <a:t>)</a:t>
            </a:r>
          </a:p>
          <a:p>
            <a:pPr lvl="7">
              <a:lnSpc>
                <a:spcPct val="150000"/>
              </a:lnSpc>
            </a:pPr>
            <a:r>
              <a:rPr lang="es-ES" dirty="0"/>
              <a:t>	</a:t>
            </a:r>
            <a:r>
              <a:rPr lang="es-ES" dirty="0" smtClean="0"/>
              <a:t>· una </a:t>
            </a:r>
            <a:r>
              <a:rPr lang="es-ES" dirty="0" err="1" smtClean="0"/>
              <a:t>subpropiedad</a:t>
            </a:r>
            <a:r>
              <a:rPr lang="es-ES" dirty="0" smtClean="0"/>
              <a:t> (</a:t>
            </a:r>
            <a:r>
              <a:rPr lang="es-ES" i="1" dirty="0" err="1" smtClean="0"/>
              <a:t>address.street</a:t>
            </a:r>
            <a:r>
              <a:rPr lang="es-ES" dirty="0" smtClean="0"/>
              <a:t>)</a:t>
            </a:r>
          </a:p>
          <a:p>
            <a:pPr lvl="7">
              <a:lnSpc>
                <a:spcPct val="150000"/>
              </a:lnSpc>
            </a:pPr>
            <a:r>
              <a:rPr lang="es-ES" dirty="0"/>
              <a:t>	</a:t>
            </a:r>
            <a:r>
              <a:rPr lang="es-ES" dirty="0" smtClean="0"/>
              <a:t>· una mutación de un </a:t>
            </a:r>
            <a:r>
              <a:rPr lang="es-ES" dirty="0" err="1" smtClean="0"/>
              <a:t>array</a:t>
            </a:r>
            <a:r>
              <a:rPr lang="es-ES" dirty="0" smtClean="0"/>
              <a:t> (</a:t>
            </a:r>
            <a:r>
              <a:rPr lang="es-ES" i="1" dirty="0" err="1" smtClean="0"/>
              <a:t>users.splice</a:t>
            </a:r>
            <a:r>
              <a:rPr lang="es-ES" dirty="0" smtClean="0"/>
              <a:t>)</a:t>
            </a:r>
          </a:p>
          <a:p>
            <a:pPr lvl="7">
              <a:lnSpc>
                <a:spcPct val="150000"/>
              </a:lnSpc>
            </a:pPr>
            <a:r>
              <a:rPr lang="es-ES" dirty="0"/>
              <a:t>	</a:t>
            </a:r>
            <a:r>
              <a:rPr lang="es-ES" dirty="0" smtClean="0"/>
              <a:t>· ‘</a:t>
            </a:r>
            <a:r>
              <a:rPr lang="es-ES" dirty="0" err="1" smtClean="0"/>
              <a:t>path</a:t>
            </a:r>
            <a:r>
              <a:rPr lang="es-ES" dirty="0" smtClean="0"/>
              <a:t>’: todos los cambios aplicados en una ruta (</a:t>
            </a:r>
            <a:r>
              <a:rPr lang="es-ES" i="1" dirty="0" err="1" smtClean="0"/>
              <a:t>users</a:t>
            </a:r>
            <a:r>
              <a:rPr lang="es-ES" i="1" dirty="0" smtClean="0"/>
              <a:t>.*</a:t>
            </a:r>
            <a:r>
              <a:rPr lang="es-ES" dirty="0" smtClean="0"/>
              <a:t>).</a:t>
            </a:r>
            <a:r>
              <a:rPr lang="es-ES" i="1" dirty="0" smtClean="0"/>
              <a:t> </a:t>
            </a:r>
            <a:r>
              <a:rPr lang="es-ES" dirty="0" smtClean="0"/>
              <a:t>En el ejemplo detectaría 2 cambios: la 	inserción de un elemento y el cambio en la propiedad </a:t>
            </a:r>
            <a:r>
              <a:rPr lang="es-ES" dirty="0" err="1" smtClean="0"/>
              <a:t>length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67425" y="1813123"/>
            <a:ext cx="92774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observers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ES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		'_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arrayHeroesChanged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heroes.splices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)'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	// 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'_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arrayHeroesChanged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heroes</a:t>
            </a:r>
            <a:r>
              <a:rPr lang="es-E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.*)'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	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67425" y="3013452"/>
            <a:ext cx="4949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arrayHeroesChanged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splice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ES" sz="1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change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 in 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heroes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splice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lanza el </a:t>
            </a:r>
            <a:r>
              <a:rPr lang="es-ES" sz="12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render</a:t>
            </a:r>
            <a:r>
              <a:rPr lang="es-E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7776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smtClean="0">
                <a:solidFill>
                  <a:schemeClr val="dk1"/>
                </a:solidFill>
              </a:rPr>
              <a:t>Añadir un superhéroe: src/superheroes-view.html</a:t>
            </a:r>
            <a:endParaRPr lang="es-ES" sz="1600" dirty="0" smtClean="0">
              <a:solidFill>
                <a:schemeClr val="dk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7425" y="187410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properties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ES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…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newHeroeName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newHeroeMates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7425" y="3250389"/>
            <a:ext cx="82585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addHeroe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newHeroeName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newHeroeMates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heroes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heroe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Vanilla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 JS: 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Polymer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 no se entera de los cambios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this.heroes.push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heroe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);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.$.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heroesList.render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522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Añadir un superhéroe: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/superheroes-view.html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67425" y="1988602"/>
            <a:ext cx="68126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"import"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bower_components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/iron-input/iron-input.html"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67425" y="2439773"/>
            <a:ext cx="92774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iron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-input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bind-value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"{{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newHeroeName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}}"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iron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-input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"mates"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Mates: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"mates"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"{{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newHeroeMates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::input}}"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button-add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on-click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addHeroe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Add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Heroe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138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Añadir un superhéroe: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/superheroes-view.html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3400" y="193813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margin-right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margin-left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200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grey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2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button-add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grey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25px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margin-left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cursor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pointer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8503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Borrar un superhéroe: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/superheroes-view.html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67425" y="194710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on-click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removeHeroe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data-item$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"[[item]]"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67425" y="2224106"/>
            <a:ext cx="88072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removeHeroe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heroes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splice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heroes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Vanilla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 JS: 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Polymer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 no se entera de los cambios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this.heroes.splice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index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, 1)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es-ES" sz="12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.$.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heroesList.render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4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I</a:t>
            </a:r>
            <a:r>
              <a:rPr lang="es-ES" sz="2800" b="1" i="0" u="none" strike="noStrike" cap="none" dirty="0" smtClean="0">
                <a:solidFill>
                  <a:schemeClr val="lt2"/>
                </a:solidFill>
                <a:sym typeface="Arial"/>
              </a:rPr>
              <a:t>ntroducción Teórica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rgbClr val="960F68"/>
                </a:solidFill>
              </a:rPr>
              <a:t>Catálogo de elementos</a:t>
            </a:r>
            <a:endParaRPr lang="es-ES" sz="2400" b="1" i="0" u="none" strike="noStrike" cap="none" dirty="0" smtClean="0">
              <a:solidFill>
                <a:srgbClr val="960F6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b="1" dirty="0" err="1" smtClean="0">
                <a:solidFill>
                  <a:schemeClr val="dk1"/>
                </a:solidFill>
              </a:rPr>
              <a:t>Polymer</a:t>
            </a:r>
            <a:r>
              <a:rPr lang="es-ES" sz="1600" b="1" dirty="0" smtClean="0">
                <a:solidFill>
                  <a:schemeClr val="dk1"/>
                </a:solidFill>
              </a:rPr>
              <a:t> 2</a:t>
            </a:r>
            <a:r>
              <a:rPr lang="es-ES" sz="1600" dirty="0" smtClean="0">
                <a:solidFill>
                  <a:schemeClr val="dk1"/>
                </a:solidFill>
              </a:rPr>
              <a:t> tiene publicado su propio catálogo de elementos divido en varias secciones: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dk1"/>
                </a:solidFill>
              </a:rPr>
              <a:t>Iron</a:t>
            </a:r>
            <a:r>
              <a:rPr lang="es-ES" sz="1600" dirty="0" smtClean="0">
                <a:solidFill>
                  <a:schemeClr val="dk1"/>
                </a:solidFill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</a:rPr>
              <a:t>Elements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dk1"/>
                </a:solidFill>
              </a:rPr>
              <a:t>Paper</a:t>
            </a:r>
            <a:r>
              <a:rPr lang="es-ES" sz="1600" dirty="0" smtClean="0">
                <a:solidFill>
                  <a:schemeClr val="dk1"/>
                </a:solidFill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</a:rPr>
              <a:t>Elements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Google Web </a:t>
            </a:r>
            <a:r>
              <a:rPr lang="es-ES" sz="1600" dirty="0" err="1" smtClean="0">
                <a:solidFill>
                  <a:schemeClr val="dk1"/>
                </a:solidFill>
              </a:rPr>
              <a:t>Components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Gold </a:t>
            </a:r>
            <a:r>
              <a:rPr lang="es-ES" sz="1600" dirty="0" err="1" smtClean="0">
                <a:solidFill>
                  <a:schemeClr val="dk1"/>
                </a:solidFill>
              </a:rPr>
              <a:t>Elements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dk1"/>
                </a:solidFill>
              </a:rPr>
              <a:t>Neon</a:t>
            </a:r>
            <a:r>
              <a:rPr lang="es-ES" sz="1600" dirty="0" smtClean="0">
                <a:solidFill>
                  <a:schemeClr val="dk1"/>
                </a:solidFill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</a:rPr>
              <a:t>Elements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dk1"/>
                </a:solidFill>
              </a:rPr>
              <a:t>Platinum</a:t>
            </a:r>
            <a:r>
              <a:rPr lang="es-ES" sz="1600" dirty="0" smtClean="0">
                <a:solidFill>
                  <a:schemeClr val="dk1"/>
                </a:solidFill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</a:rPr>
              <a:t>Elements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dk1"/>
                </a:solidFill>
              </a:rPr>
              <a:t>Molecules</a:t>
            </a:r>
            <a:r>
              <a:rPr lang="es-ES" sz="1600" dirty="0" smtClean="0">
                <a:solidFill>
                  <a:schemeClr val="dk1"/>
                </a:solidFill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dk1"/>
              </a:solidFill>
            </a:endParaRPr>
          </a:p>
          <a:p>
            <a:pPr>
              <a:spcBef>
                <a:spcPts val="800"/>
              </a:spcBef>
            </a:pPr>
            <a:r>
              <a:rPr lang="es-ES" sz="1600" dirty="0" smtClean="0">
                <a:solidFill>
                  <a:schemeClr val="dk1"/>
                </a:solidFill>
              </a:rPr>
              <a:t>OBSOLETO: </a:t>
            </a:r>
            <a:r>
              <a:rPr lang="es-ES" sz="1600" u="sng" dirty="0">
                <a:hlinkClick r:id="rId3"/>
              </a:rPr>
              <a:t>https://www.webcomponents.org/author/PolymerElements</a:t>
            </a:r>
            <a:endParaRPr lang="es-ES" sz="16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Se mantienen: </a:t>
            </a:r>
            <a:r>
              <a:rPr lang="es-ES" sz="1600" dirty="0" err="1" smtClean="0">
                <a:solidFill>
                  <a:schemeClr val="dk1"/>
                </a:solidFill>
              </a:rPr>
              <a:t>Iron</a:t>
            </a:r>
            <a:r>
              <a:rPr lang="es-ES" sz="1600" dirty="0" smtClean="0">
                <a:solidFill>
                  <a:schemeClr val="dk1"/>
                </a:solidFill>
              </a:rPr>
              <a:t>, </a:t>
            </a:r>
            <a:r>
              <a:rPr lang="es-ES" sz="1600" dirty="0" err="1" smtClean="0">
                <a:solidFill>
                  <a:schemeClr val="dk1"/>
                </a:solidFill>
              </a:rPr>
              <a:t>Paper</a:t>
            </a:r>
            <a:r>
              <a:rPr lang="es-ES" sz="1600" dirty="0" smtClean="0">
                <a:solidFill>
                  <a:schemeClr val="dk1"/>
                </a:solidFill>
              </a:rPr>
              <a:t>, </a:t>
            </a:r>
            <a:r>
              <a:rPr lang="es-ES" sz="1600" dirty="0" err="1" smtClean="0">
                <a:solidFill>
                  <a:schemeClr val="dk1"/>
                </a:solidFill>
              </a:rPr>
              <a:t>Plantinum</a:t>
            </a:r>
            <a:r>
              <a:rPr lang="es-ES" sz="1600" dirty="0" smtClean="0">
                <a:solidFill>
                  <a:schemeClr val="dk1"/>
                </a:solidFill>
              </a:rPr>
              <a:t>, Gold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Nuevos: App, Data</a:t>
            </a:r>
            <a:endParaRPr lang="es-ES" sz="1600" dirty="0">
              <a:solidFill>
                <a:schemeClr val="dk1"/>
              </a:solidFill>
            </a:endParaRPr>
          </a:p>
        </p:txBody>
      </p:sp>
      <p:cxnSp>
        <p:nvCxnSpPr>
          <p:cNvPr id="3" name="Conector recto 2"/>
          <p:cNvCxnSpPr/>
          <p:nvPr/>
        </p:nvCxnSpPr>
        <p:spPr>
          <a:xfrm flipV="1">
            <a:off x="467425" y="1410789"/>
            <a:ext cx="7901512" cy="2934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391886" y="1480457"/>
            <a:ext cx="7863840" cy="2926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6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Resultado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5" y="2058335"/>
            <a:ext cx="8632354" cy="464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smtClean="0">
                <a:solidFill>
                  <a:schemeClr val="dk1"/>
                </a:solidFill>
              </a:rPr>
              <a:t>Custom component ‘Card’: src/custom-card.html</a:t>
            </a:r>
            <a:endParaRPr lang="es-ES" sz="1600" dirty="0" smtClean="0">
              <a:solidFill>
                <a:schemeClr val="dk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7425" y="2258553"/>
            <a:ext cx="927746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dom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-module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custom-card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		/* 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shadow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 DOM 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styles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go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here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 */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			:</a:t>
            </a:r>
            <a:r>
              <a:rPr lang="es-ES" sz="1200" dirty="0">
                <a:solidFill>
                  <a:srgbClr val="D7BA7D"/>
                </a:solidFill>
                <a:latin typeface="Consolas" panose="020B0609020204030204" pitchFamily="49" charset="0"/>
              </a:rPr>
              <a:t>host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inline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-block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24px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16px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	color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#757575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-color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fff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	box-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shadow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0.14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0.12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3px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-2px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	cursor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pointer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"[[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itemCard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]]"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{{itemCard.name}}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Mates: 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itemCard.mates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67425" y="1894468"/>
            <a:ext cx="72699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"import"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"../bower_components/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polymer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/polymer-element.html"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err="1" smtClean="0">
                <a:solidFill>
                  <a:schemeClr val="dk1"/>
                </a:solidFill>
              </a:rPr>
              <a:t>Custom</a:t>
            </a:r>
            <a:r>
              <a:rPr lang="es-ES" sz="1600" dirty="0" smtClean="0">
                <a:solidFill>
                  <a:schemeClr val="dk1"/>
                </a:solidFill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</a:rPr>
              <a:t>component</a:t>
            </a:r>
            <a:r>
              <a:rPr lang="es-ES" sz="1600" dirty="0" smtClean="0">
                <a:solidFill>
                  <a:schemeClr val="dk1"/>
                </a:solidFill>
              </a:rPr>
              <a:t> ‘</a:t>
            </a:r>
            <a:r>
              <a:rPr lang="es-ES" sz="1600" dirty="0" err="1" smtClean="0">
                <a:solidFill>
                  <a:schemeClr val="dk1"/>
                </a:solidFill>
              </a:rPr>
              <a:t>Card</a:t>
            </a:r>
            <a:r>
              <a:rPr lang="es-ES" sz="1600" dirty="0" smtClean="0">
                <a:solidFill>
                  <a:schemeClr val="dk1"/>
                </a:solidFill>
              </a:rPr>
              <a:t>’: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/custom-card.html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62984" y="1974808"/>
            <a:ext cx="88990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CustomCard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Polymer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Element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ES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		</a:t>
            </a:r>
            <a:r>
              <a:rPr lang="es-ES" sz="12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custom-card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properties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ES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		</a:t>
            </a:r>
            <a:r>
              <a:rPr lang="es-ES" sz="12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itemCard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	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	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{}</a:t>
            </a: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		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	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	constructor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	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customElements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define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CustomCard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CustomCard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dom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-module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smtClean="0">
                <a:solidFill>
                  <a:schemeClr val="dk1"/>
                </a:solidFill>
              </a:rPr>
              <a:t>Custom component ‘Card’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smtClean="0">
                <a:solidFill>
                  <a:schemeClr val="dk1"/>
                </a:solidFill>
              </a:rPr>
              <a:t>Añadirla a la vista del listado: src/superhéroes-view.html</a:t>
            </a:r>
            <a:endParaRPr lang="es-ES" sz="1600" dirty="0" smtClean="0">
              <a:solidFill>
                <a:schemeClr val="dk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67425" y="2276050"/>
            <a:ext cx="4007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"import"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"./custom-card.html"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67424" y="2633480"/>
            <a:ext cx="8977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dom-repeat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heroesListCustomCard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"{{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heroesCustomCard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}}"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as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heroeCustomCard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custom-card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on-click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removeHeroeCustomCard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s-ES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item-card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"{{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heroeCustomCard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}}"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custom-card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dom-repeat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err="1" smtClean="0">
                <a:solidFill>
                  <a:schemeClr val="dk1"/>
                </a:solidFill>
              </a:rPr>
              <a:t>Custom</a:t>
            </a:r>
            <a:r>
              <a:rPr lang="es-ES" sz="1600" dirty="0" smtClean="0">
                <a:solidFill>
                  <a:schemeClr val="dk1"/>
                </a:solidFill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</a:rPr>
              <a:t>component</a:t>
            </a:r>
            <a:r>
              <a:rPr lang="es-ES" sz="1600" dirty="0" smtClean="0">
                <a:solidFill>
                  <a:schemeClr val="dk1"/>
                </a:solidFill>
              </a:rPr>
              <a:t> ‘</a:t>
            </a:r>
            <a:r>
              <a:rPr lang="es-ES" sz="1600" dirty="0" err="1" smtClean="0">
                <a:solidFill>
                  <a:schemeClr val="dk1"/>
                </a:solidFill>
              </a:rPr>
              <a:t>Card</a:t>
            </a:r>
            <a:r>
              <a:rPr lang="es-ES" sz="1600" dirty="0" smtClean="0">
                <a:solidFill>
                  <a:schemeClr val="dk1"/>
                </a:solidFill>
              </a:rPr>
              <a:t>’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Añadirla a la vista del listado: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/superhéroes-view.html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33400" y="213749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heroesListCustomCard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 [</a:t>
            </a: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Superman</a:t>
            </a:r>
            <a:r>
              <a:rPr lang="es-ES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Justice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 League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Batman</a:t>
            </a:r>
            <a:r>
              <a:rPr lang="es-ES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Justice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 League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Flash</a:t>
            </a:r>
            <a:r>
              <a:rPr lang="es-ES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Justice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 League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Aquaman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Justice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 League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Iron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Man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Avengers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Hulk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Avengers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Thor</a:t>
            </a:r>
            <a:r>
              <a:rPr lang="es-ES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Avengers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'Black 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Widow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Avengers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33400" y="3989396"/>
            <a:ext cx="69893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properties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ES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…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heroesCustomCard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es-E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value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		</a:t>
            </a:r>
            <a:r>
              <a:rPr lang="es-ES" sz="12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heroesListCustomCard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},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notify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 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32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err="1" smtClean="0">
                <a:solidFill>
                  <a:schemeClr val="dk1"/>
                </a:solidFill>
              </a:rPr>
              <a:t>Custom</a:t>
            </a:r>
            <a:r>
              <a:rPr lang="es-ES" sz="1600" dirty="0" smtClean="0">
                <a:solidFill>
                  <a:schemeClr val="dk1"/>
                </a:solidFill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</a:rPr>
              <a:t>component</a:t>
            </a:r>
            <a:r>
              <a:rPr lang="es-ES" sz="1600" dirty="0" smtClean="0">
                <a:solidFill>
                  <a:schemeClr val="dk1"/>
                </a:solidFill>
              </a:rPr>
              <a:t> ‘</a:t>
            </a:r>
            <a:r>
              <a:rPr lang="es-ES" sz="1600" dirty="0" err="1" smtClean="0">
                <a:solidFill>
                  <a:schemeClr val="dk1"/>
                </a:solidFill>
              </a:rPr>
              <a:t>Card</a:t>
            </a:r>
            <a:r>
              <a:rPr lang="es-ES" sz="1600" dirty="0" smtClean="0">
                <a:solidFill>
                  <a:schemeClr val="dk1"/>
                </a:solidFill>
              </a:rPr>
              <a:t>’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Añadirla a la vista del listado: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/superhéroes-view.html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67425" y="2206734"/>
            <a:ext cx="93035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observers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ES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		'_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arrayHeroesChanged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heroes.splices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)'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	// 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'_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arrayHeroesChanged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heroes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.*)',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		'_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arrayHeroesCustomCardChanged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heroesCustomCard.splices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)'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]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67425" y="3591729"/>
            <a:ext cx="9216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arrayHeroesCustomCardChanged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splice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ES" sz="1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Change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 in 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heroesCustomCard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splice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67425" y="4185031"/>
            <a:ext cx="69703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addHeroe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heroeCustomCard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newHeroeName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mates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newHeroeMates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};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heroesCustomCard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heroeCustomCard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0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u="sng" smtClean="0">
                <a:solidFill>
                  <a:schemeClr val="dk1"/>
                </a:solidFill>
              </a:rPr>
              <a:t>Custom component ‘Card’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u="sng" smtClean="0">
                <a:solidFill>
                  <a:schemeClr val="dk1"/>
                </a:solidFill>
              </a:rPr>
              <a:t>Añadirla a la vista del listado: src/superhéroes-view.html</a:t>
            </a:r>
            <a:endParaRPr lang="es-ES" sz="1600" u="sng" dirty="0" smtClean="0">
              <a:solidFill>
                <a:schemeClr val="dk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7425" y="32629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custom-card</a:t>
            </a:r>
            <a:r>
              <a:rPr lang="es-E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:hover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-color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#e7e7e7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67425" y="2152213"/>
            <a:ext cx="6762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removeHeroeCustomCard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heroesCustomCard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heroe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splice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heroesCustomCard</a:t>
            </a:r>
            <a:r>
              <a:rPr lang="es-E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41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Resultado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964" y="1999048"/>
            <a:ext cx="6800722" cy="45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Estilos compartidos: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/shared-styles.html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3400" y="1988666"/>
            <a:ext cx="9246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card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24px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16px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color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#757575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-color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fff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box-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shadow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0.14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0.12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3px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-2px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Estilos compartidos: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/shared-styles.html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</a:rPr>
              <a:t>Utilizarlos en la vista del listado: </a:t>
            </a:r>
            <a:r>
              <a:rPr lang="es-ES" sz="1600" dirty="0" err="1" smtClean="0">
                <a:solidFill>
                  <a:schemeClr val="dk1"/>
                </a:solidFill>
              </a:rPr>
              <a:t>src</a:t>
            </a:r>
            <a:r>
              <a:rPr lang="es-ES" sz="1600" dirty="0" smtClean="0">
                <a:solidFill>
                  <a:schemeClr val="dk1"/>
                </a:solidFill>
              </a:rPr>
              <a:t>/superhéroes-view.html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425" y="2302175"/>
            <a:ext cx="4007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"import"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"./custom-card.html"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7425" y="2753346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include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shared-styles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969696"/>
              </a:buClr>
            </a:pPr>
            <a:r>
              <a:rPr lang="es-ES" sz="2800" b="1" dirty="0" smtClean="0">
                <a:solidFill>
                  <a:srgbClr val="969696"/>
                </a:solidFill>
              </a:rPr>
              <a:t>Introducción Teórica</a:t>
            </a:r>
          </a:p>
          <a:p>
            <a:pPr>
              <a:buClr>
                <a:srgbClr val="969696"/>
              </a:buClr>
            </a:pPr>
            <a:r>
              <a:rPr lang="es-ES" sz="2400" b="1" dirty="0" smtClean="0">
                <a:solidFill>
                  <a:srgbClr val="960F68"/>
                </a:solidFill>
              </a:rPr>
              <a:t>Estructura componente polymer-2</a:t>
            </a:r>
          </a:p>
          <a:p>
            <a:pPr>
              <a:buClr>
                <a:srgbClr val="969696"/>
              </a:buClr>
            </a:pPr>
            <a:endParaRPr dirty="0"/>
          </a:p>
        </p:txBody>
      </p:sp>
      <p:pic>
        <p:nvPicPr>
          <p:cNvPr id="8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362" y="1432997"/>
            <a:ext cx="5490227" cy="51588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3;p20"/>
          <p:cNvSpPr txBox="1"/>
          <p:nvPr/>
        </p:nvSpPr>
        <p:spPr>
          <a:xfrm>
            <a:off x="305971" y="1393042"/>
            <a:ext cx="30981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s" b="1" dirty="0">
                <a:solidFill>
                  <a:srgbClr val="FF4D41"/>
                </a:solidFill>
                <a:latin typeface="Ubuntu"/>
                <a:ea typeface="Ubuntu"/>
                <a:cs typeface="Ubuntu"/>
                <a:sym typeface="Ubuntu"/>
              </a:rPr>
              <a:t>1.- Importamos las dependencias</a:t>
            </a:r>
            <a:endParaRPr b="1" dirty="0">
              <a:solidFill>
                <a:srgbClr val="FF4D4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" name="Google Shape;96;p20"/>
          <p:cNvSpPr txBox="1"/>
          <p:nvPr/>
        </p:nvSpPr>
        <p:spPr>
          <a:xfrm>
            <a:off x="305971" y="1807630"/>
            <a:ext cx="30981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s" b="1" dirty="0">
                <a:solidFill>
                  <a:srgbClr val="FF4D41"/>
                </a:solidFill>
                <a:latin typeface="Ubuntu"/>
                <a:ea typeface="Ubuntu"/>
                <a:cs typeface="Ubuntu"/>
                <a:sym typeface="Ubuntu"/>
              </a:rPr>
              <a:t>2.- Etiqueta &lt;dom-module&gt;</a:t>
            </a:r>
            <a:endParaRPr b="1" dirty="0">
              <a:solidFill>
                <a:srgbClr val="FF4D4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r">
              <a:lnSpc>
                <a:spcPct val="115000"/>
              </a:lnSpc>
            </a:pPr>
            <a:r>
              <a:rPr lang="es" sz="12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engloba a todo el componente</a:t>
            </a:r>
            <a:endParaRPr sz="1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1" name="Google Shape;98;p20"/>
          <p:cNvSpPr txBox="1"/>
          <p:nvPr/>
        </p:nvSpPr>
        <p:spPr>
          <a:xfrm>
            <a:off x="305971" y="2550445"/>
            <a:ext cx="30981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s" b="1" dirty="0">
                <a:solidFill>
                  <a:srgbClr val="FF4D41"/>
                </a:solidFill>
                <a:latin typeface="Ubuntu"/>
                <a:ea typeface="Ubuntu"/>
                <a:cs typeface="Ubuntu"/>
                <a:sym typeface="Ubuntu"/>
              </a:rPr>
              <a:t>3.- El &lt;template&gt;</a:t>
            </a:r>
            <a:endParaRPr b="1" dirty="0">
              <a:solidFill>
                <a:srgbClr val="FF4D4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r">
              <a:lnSpc>
                <a:spcPct val="115000"/>
              </a:lnSpc>
            </a:pPr>
            <a:r>
              <a:rPr lang="es" sz="12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define la visualización del componente</a:t>
            </a:r>
            <a:endParaRPr sz="1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algn="r">
              <a:lnSpc>
                <a:spcPct val="115000"/>
              </a:lnSpc>
            </a:pPr>
            <a:r>
              <a:rPr lang="es" sz="12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El HTML y el CSS</a:t>
            </a:r>
            <a:endParaRPr sz="1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" name="Google Shape;102;p20"/>
          <p:cNvSpPr txBox="1"/>
          <p:nvPr/>
        </p:nvSpPr>
        <p:spPr>
          <a:xfrm>
            <a:off x="305971" y="4403662"/>
            <a:ext cx="30981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s" b="1" dirty="0">
                <a:solidFill>
                  <a:srgbClr val="FF4D41"/>
                </a:solidFill>
                <a:latin typeface="Ubuntu"/>
                <a:ea typeface="Ubuntu"/>
                <a:cs typeface="Ubuntu"/>
                <a:sym typeface="Ubuntu"/>
              </a:rPr>
              <a:t>4.- El &lt;script&gt;</a:t>
            </a:r>
            <a:endParaRPr b="1" dirty="0">
              <a:solidFill>
                <a:srgbClr val="FF4D4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r">
              <a:lnSpc>
                <a:spcPct val="115000"/>
              </a:lnSpc>
            </a:pPr>
            <a:r>
              <a:rPr lang="es" sz="12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Registra el componente </a:t>
            </a:r>
            <a:endParaRPr sz="1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algn="r">
              <a:lnSpc>
                <a:spcPct val="115000"/>
              </a:lnSpc>
            </a:pPr>
            <a:r>
              <a:rPr lang="es" sz="12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y define su funcionalidad</a:t>
            </a:r>
            <a:endParaRPr sz="1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40498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375955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smtClean="0">
                <a:solidFill>
                  <a:schemeClr val="dk1"/>
                </a:solidFill>
              </a:rPr>
              <a:t>CustomEvents: src/superhéroes-view.html</a:t>
            </a:r>
            <a:endParaRPr lang="es-ES" sz="1600" dirty="0" smtClean="0">
              <a:solidFill>
                <a:schemeClr val="dk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3400" y="1789671"/>
            <a:ext cx="87673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CustomEvent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declarado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de forma 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imperativa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'kick'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onKick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33400" y="2886309"/>
            <a:ext cx="8911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onKick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sz="1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'evento 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kick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33400" y="3798281"/>
            <a:ext cx="89937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removeHeroe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heroes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splice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heroes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lanzamos el evento '</a:t>
            </a:r>
            <a:r>
              <a:rPr lang="es-E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kick</a:t>
            </a:r>
            <a:r>
              <a:rPr lang="es-ES" sz="1200" dirty="0">
                <a:solidFill>
                  <a:srgbClr val="6A9955"/>
                </a:solidFill>
                <a:latin typeface="Consolas" panose="020B0609020204030204" pitchFamily="49" charset="0"/>
              </a:rPr>
              <a:t>'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dispatchEvent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CustomEvent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kick</a:t>
            </a:r>
            <a:r>
              <a:rPr lang="es-E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detail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s-E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kicked</a:t>
            </a:r>
            <a:r>
              <a:rPr lang="es-E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}}));</a:t>
            </a:r>
          </a:p>
          <a:p>
            <a:r>
              <a:rPr lang="es-E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Despliegue de la aplicación: </a:t>
            </a:r>
            <a:r>
              <a:rPr lang="es-ES" sz="1600" dirty="0" err="1" smtClean="0">
                <a:solidFill>
                  <a:schemeClr val="dk1"/>
                </a:solidFill>
              </a:rPr>
              <a:t>Polymer</a:t>
            </a:r>
            <a:r>
              <a:rPr lang="es-ES" sz="1600" dirty="0" smtClean="0">
                <a:solidFill>
                  <a:schemeClr val="dk1"/>
                </a:solidFill>
              </a:rPr>
              <a:t> CLI proporciona un comando para generar los ficheros estáticos de la aplicación listos para ser desplegados:</a:t>
            </a: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olymer</a:t>
            </a:r>
            <a:r>
              <a:rPr lang="es-ES" sz="16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endParaRPr lang="es-ES" sz="16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 smtClean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R="0"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Despliegue en </a:t>
            </a:r>
            <a:r>
              <a:rPr lang="es-ES" sz="1600" dirty="0" err="1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Firebase</a:t>
            </a:r>
            <a:endParaRPr lang="es-ES" sz="1600" dirty="0" smtClean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Crear proyecto en </a:t>
            </a:r>
            <a:r>
              <a:rPr lang="es-ES" sz="1600" dirty="0" err="1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firebase</a:t>
            </a:r>
            <a:endParaRPr lang="es-ES" sz="1600" dirty="0" smtClean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firebase</a:t>
            </a:r>
            <a:r>
              <a:rPr lang="es-ES" sz="1600" dirty="0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-tolos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Inicialización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Public</a:t>
            </a:r>
            <a:r>
              <a:rPr lang="es-ES" sz="1600" dirty="0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 folder: </a:t>
            </a:r>
            <a:r>
              <a:rPr lang="es-ES" sz="1600" dirty="0" err="1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build</a:t>
            </a:r>
            <a:r>
              <a:rPr lang="es-ES" sz="1600" dirty="0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/es5-bundled/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71" y="3808359"/>
            <a:ext cx="6134100" cy="371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71" y="4537434"/>
            <a:ext cx="6134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515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Despliegue en </a:t>
            </a:r>
            <a:r>
              <a:rPr lang="es-ES" sz="1600" dirty="0" err="1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Firebase</a:t>
            </a:r>
            <a:endParaRPr lang="es-ES" sz="1600" dirty="0" smtClean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Soporte para URL </a:t>
            </a:r>
            <a:r>
              <a:rPr lang="es-ES" sz="1600" dirty="0" err="1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routing</a:t>
            </a:r>
            <a:r>
              <a:rPr lang="es-ES" sz="1600" dirty="0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: modificar </a:t>
            </a:r>
            <a:r>
              <a:rPr lang="es-ES" sz="1600" dirty="0" err="1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firebase.json</a:t>
            </a:r>
            <a:endParaRPr lang="es-ES" sz="1600" dirty="0" smtClean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Deploy</a:t>
            </a:r>
            <a:endParaRPr lang="es-ES" sz="1600" dirty="0" smtClean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R="0"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 smtClean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02" y="2357080"/>
            <a:ext cx="6134100" cy="26574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672931"/>
            <a:ext cx="61341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800" b="1" dirty="0" smtClean="0">
                <a:solidFill>
                  <a:schemeClr val="lt2"/>
                </a:solidFill>
              </a:rPr>
              <a:t>Taller práctico</a:t>
            </a:r>
            <a:endParaRPr lang="es-ES" sz="2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lvl="0">
              <a:buClr>
                <a:schemeClr val="lt2"/>
              </a:buClr>
            </a:pPr>
            <a:r>
              <a:rPr lang="es-ES" sz="2400" b="1" dirty="0">
                <a:solidFill>
                  <a:srgbClr val="960F68"/>
                </a:solidFill>
              </a:rPr>
              <a:t>Mini-aplicación “Superhéroes”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67425" y="1410789"/>
            <a:ext cx="8977800" cy="40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</a:rPr>
              <a:t>Repositorio:</a:t>
            </a: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>
              <a:solidFill>
                <a:schemeClr val="dk1"/>
              </a:solidFill>
            </a:endParaRP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" sz="1600" dirty="0" smtClean="0">
                <a:solidFill>
                  <a:schemeClr val="dk1"/>
                </a:solidFill>
                <a:hlinkClick r:id="rId3"/>
              </a:rPr>
              <a:t>https://github.com/irodgal/polymer2.git</a:t>
            </a:r>
            <a:endParaRPr lang="es-ES" sz="1600" dirty="0" smtClean="0">
              <a:solidFill>
                <a:schemeClr val="dk1"/>
              </a:solidFill>
            </a:endParaRPr>
          </a:p>
          <a:p>
            <a: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s-ES" sz="1600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 txBox="1"/>
          <p:nvPr/>
        </p:nvSpPr>
        <p:spPr>
          <a:xfrm>
            <a:off x="533400" y="357187"/>
            <a:ext cx="6511925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referencias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8"/>
          <p:cNvSpPr txBox="1"/>
          <p:nvPr/>
        </p:nvSpPr>
        <p:spPr>
          <a:xfrm>
            <a:off x="366200" y="1089700"/>
            <a:ext cx="9092100" cy="5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ymbol"/>
              <a:buChar char="▪"/>
            </a:pPr>
            <a:r>
              <a:rPr lang="en-US" sz="16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Polymer Project</a:t>
            </a:r>
            <a:r>
              <a:rPr lang="en-US" sz="1600" b="1" dirty="0" smtClean="0">
                <a:solidFill>
                  <a:schemeClr val="dk1"/>
                </a:solidFill>
              </a:rPr>
              <a:t>. 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30200">
              <a:buClr>
                <a:schemeClr val="folHlink"/>
              </a:buClr>
              <a:buSzPts val="1600"/>
              <a:buFont typeface="Noto Symbol"/>
              <a:buChar char="○"/>
            </a:pPr>
            <a:r>
              <a:rPr lang="en-US" sz="1600" dirty="0">
                <a:solidFill>
                  <a:schemeClr val="dk1"/>
                </a:solidFill>
              </a:rPr>
              <a:t>Enlace: </a:t>
            </a:r>
            <a:r>
              <a:rPr lang="en-US" sz="1600" dirty="0">
                <a:solidFill>
                  <a:schemeClr val="dk1"/>
                </a:solidFill>
                <a:hlinkClick r:id="rId3"/>
              </a:rPr>
              <a:t>https://</a:t>
            </a:r>
            <a:r>
              <a:rPr lang="en-US" sz="1600" dirty="0" smtClean="0">
                <a:solidFill>
                  <a:schemeClr val="dk1"/>
                </a:solidFill>
                <a:hlinkClick r:id="rId3"/>
              </a:rPr>
              <a:t>www.polymer-project.org/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endParaRPr dirty="0" smtClean="0"/>
          </a:p>
          <a:p>
            <a:pPr marL="266700" marR="0" lvl="0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ymbol"/>
              <a:buChar char="▪"/>
            </a:pPr>
            <a:r>
              <a:rPr lang="en-US" sz="1600" b="1" dirty="0" smtClean="0">
                <a:solidFill>
                  <a:schemeClr val="dk1"/>
                </a:solidFill>
              </a:rPr>
              <a:t>Polymer Library. </a:t>
            </a:r>
            <a:endParaRPr sz="1600" b="1" dirty="0" smtClean="0">
              <a:solidFill>
                <a:schemeClr val="dk1"/>
              </a:solidFill>
            </a:endParaRPr>
          </a:p>
          <a:p>
            <a:pPr marL="914400" lvl="1" indent="-330200">
              <a:spcBef>
                <a:spcPts val="800"/>
              </a:spcBef>
              <a:buClr>
                <a:schemeClr val="folHlink"/>
              </a:buClr>
              <a:buSzPts val="1600"/>
              <a:buFont typeface="Noto Symbol"/>
              <a:buChar char="○"/>
            </a:pPr>
            <a:r>
              <a:rPr lang="en-US" sz="1600" dirty="0">
                <a:solidFill>
                  <a:schemeClr val="dk1"/>
                </a:solidFill>
              </a:rPr>
              <a:t>Enlace: </a:t>
            </a:r>
            <a:r>
              <a:rPr lang="en-US" sz="1600" dirty="0">
                <a:solidFill>
                  <a:schemeClr val="dk1"/>
                </a:solidFill>
                <a:hlinkClick r:id="rId4"/>
              </a:rPr>
              <a:t>https://</a:t>
            </a:r>
            <a:r>
              <a:rPr lang="en-US" sz="1600" dirty="0" smtClean="0">
                <a:solidFill>
                  <a:schemeClr val="dk1"/>
                </a:solidFill>
                <a:hlinkClick r:id="rId4"/>
              </a:rPr>
              <a:t>polymer-library.polymer-project.org/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266700" marR="0" lvl="0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ymbol"/>
              <a:buChar char="▪"/>
            </a:pPr>
            <a:r>
              <a:rPr lang="en-US" sz="16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-US" sz="1600" b="1" dirty="0" smtClean="0">
                <a:solidFill>
                  <a:schemeClr val="dk1"/>
                </a:solidFill>
              </a:rPr>
              <a:t>. 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30200">
              <a:spcBef>
                <a:spcPts val="800"/>
              </a:spcBef>
              <a:buClr>
                <a:schemeClr val="folHlink"/>
              </a:buClr>
              <a:buSzPts val="1600"/>
              <a:buFont typeface="Noto Symbol"/>
              <a:buChar char="○"/>
            </a:pPr>
            <a:r>
              <a:rPr lang="en-US" sz="1600" dirty="0">
                <a:solidFill>
                  <a:schemeClr val="dk1"/>
                </a:solidFill>
              </a:rPr>
              <a:t>Enlace: </a:t>
            </a:r>
            <a:r>
              <a:rPr lang="en-US" sz="1600" dirty="0">
                <a:solidFill>
                  <a:schemeClr val="dk1"/>
                </a:solidFill>
                <a:hlinkClick r:id="rId5"/>
              </a:rPr>
              <a:t>https://</a:t>
            </a:r>
            <a:r>
              <a:rPr lang="en-US" sz="1600" dirty="0" smtClean="0">
                <a:solidFill>
                  <a:schemeClr val="dk1"/>
                </a:solidFill>
                <a:hlinkClick r:id="rId5"/>
              </a:rPr>
              <a:t>nodejs.org/es/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endParaRPr dirty="0"/>
          </a:p>
          <a:p>
            <a:pPr marL="266700" marR="0" lvl="0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ymbol"/>
              <a:buChar char="▪"/>
            </a:pPr>
            <a:r>
              <a:rPr lang="en-US" sz="16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npm</a:t>
            </a:r>
            <a:r>
              <a:rPr lang="en-US" sz="16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>
              <a:spcBef>
                <a:spcPts val="800"/>
              </a:spcBef>
              <a:buClr>
                <a:schemeClr val="folHlink"/>
              </a:buClr>
              <a:buSzPts val="1600"/>
              <a:buFont typeface="Noto Symbol"/>
              <a:buChar char="○"/>
            </a:pPr>
            <a:r>
              <a:rPr lang="en-US" sz="1600" dirty="0">
                <a:solidFill>
                  <a:schemeClr val="dk1"/>
                </a:solidFill>
              </a:rPr>
              <a:t>Enlace: </a:t>
            </a:r>
            <a:r>
              <a:rPr lang="en-US" sz="1600" dirty="0">
                <a:solidFill>
                  <a:schemeClr val="dk1"/>
                </a:solidFill>
                <a:hlinkClick r:id="rId6"/>
              </a:rPr>
              <a:t>https://</a:t>
            </a:r>
            <a:r>
              <a:rPr lang="en-US" sz="1600" dirty="0" smtClean="0">
                <a:solidFill>
                  <a:schemeClr val="dk1"/>
                </a:solidFill>
                <a:hlinkClick r:id="rId6"/>
              </a:rPr>
              <a:t>www.npmjs.com/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endParaRPr dirty="0"/>
          </a:p>
          <a:p>
            <a:pPr marL="266700" marR="0" lvl="0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ymbol"/>
              <a:buChar char="▪"/>
            </a:pPr>
            <a:r>
              <a:rPr lang="en-US" sz="16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Code.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>
              <a:spcBef>
                <a:spcPts val="800"/>
              </a:spcBef>
              <a:buClr>
                <a:schemeClr val="dk1"/>
              </a:buClr>
              <a:buSzPts val="1600"/>
              <a:buChar char="○"/>
            </a:pPr>
            <a:r>
              <a:rPr lang="en-US" sz="1600" dirty="0">
                <a:solidFill>
                  <a:schemeClr val="dk1"/>
                </a:solidFill>
              </a:rPr>
              <a:t>Enlace: </a:t>
            </a:r>
            <a:r>
              <a:rPr lang="en-US" sz="1600" dirty="0">
                <a:solidFill>
                  <a:schemeClr val="dk1"/>
                </a:solidFill>
                <a:hlinkClick r:id="rId7"/>
              </a:rPr>
              <a:t>https://</a:t>
            </a:r>
            <a:r>
              <a:rPr lang="en-US" sz="1600" dirty="0" smtClean="0">
                <a:solidFill>
                  <a:schemeClr val="dk1"/>
                </a:solidFill>
                <a:hlinkClick r:id="rId7"/>
              </a:rPr>
              <a:t>code.visualstudio.com/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266700" marR="0" lvl="0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▪"/>
            </a:pPr>
            <a:r>
              <a:rPr lang="en-US" sz="1600" b="1" dirty="0" smtClean="0">
                <a:solidFill>
                  <a:schemeClr val="dk1"/>
                </a:solidFill>
              </a:rPr>
              <a:t>Firebase.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30200">
              <a:spcBef>
                <a:spcPts val="800"/>
              </a:spcBef>
              <a:buClr>
                <a:schemeClr val="dk1"/>
              </a:buClr>
              <a:buSzPts val="1600"/>
              <a:buChar char="○"/>
            </a:pPr>
            <a:r>
              <a:rPr lang="en-US" sz="1600" dirty="0">
                <a:solidFill>
                  <a:schemeClr val="dk1"/>
                </a:solidFill>
              </a:rPr>
              <a:t>Enlace: </a:t>
            </a:r>
            <a:r>
              <a:rPr lang="en-US" sz="1600" dirty="0">
                <a:solidFill>
                  <a:schemeClr val="dk1"/>
                </a:solidFill>
                <a:hlinkClick r:id="rId8"/>
              </a:rPr>
              <a:t>https://</a:t>
            </a:r>
            <a:r>
              <a:rPr lang="en-US" sz="1600" smtClean="0">
                <a:solidFill>
                  <a:schemeClr val="dk1"/>
                </a:solidFill>
                <a:hlinkClick r:id="rId8"/>
              </a:rPr>
              <a:t>firebase.google.com/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"/>
          <p:cNvSpPr txBox="1"/>
          <p:nvPr/>
        </p:nvSpPr>
        <p:spPr>
          <a:xfrm>
            <a:off x="885825" y="2357437"/>
            <a:ext cx="8135937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para más información:</a:t>
            </a:r>
            <a:r>
              <a:rPr lang="en-US" sz="2400" b="0" i="0" u="none" strike="noStrike" cap="none">
                <a:solidFill>
                  <a:srgbClr val="960F6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>
              <a:solidFill>
                <a:srgbClr val="960F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rgbClr val="960F68"/>
                </a:solidFill>
                <a:latin typeface="Arial"/>
                <a:ea typeface="Arial"/>
                <a:cs typeface="Arial"/>
                <a:sym typeface="Arial"/>
              </a:rPr>
              <a:t>All.Corporate.University.Schools@everis.com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33400" y="357187"/>
            <a:ext cx="6511925" cy="87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969696"/>
              </a:buClr>
            </a:pPr>
            <a:r>
              <a:rPr lang="es-ES" sz="2800" b="1" dirty="0" smtClean="0">
                <a:solidFill>
                  <a:srgbClr val="969696"/>
                </a:solidFill>
              </a:rPr>
              <a:t>Introducción Teórica</a:t>
            </a:r>
          </a:p>
          <a:p>
            <a:pPr>
              <a:buClr>
                <a:srgbClr val="969696"/>
              </a:buClr>
            </a:pPr>
            <a:r>
              <a:rPr lang="es-ES" sz="2400" b="1" dirty="0" smtClean="0">
                <a:solidFill>
                  <a:srgbClr val="960F68"/>
                </a:solidFill>
              </a:rPr>
              <a:t>Etiqueta componente; web-</a:t>
            </a:r>
            <a:r>
              <a:rPr lang="es-ES" sz="2400" b="1" dirty="0" err="1" smtClean="0">
                <a:solidFill>
                  <a:srgbClr val="960F68"/>
                </a:solidFill>
              </a:rPr>
              <a:t>component</a:t>
            </a:r>
            <a:endParaRPr lang="es-ES" sz="2400" b="1" dirty="0" smtClean="0">
              <a:solidFill>
                <a:srgbClr val="960F68"/>
              </a:solidFill>
            </a:endParaRPr>
          </a:p>
          <a:p>
            <a:pPr>
              <a:buClr>
                <a:srgbClr val="969696"/>
              </a:buClr>
            </a:pP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540" y="2664965"/>
            <a:ext cx="6693677" cy="40457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540" y="1549260"/>
            <a:ext cx="6373006" cy="493908"/>
          </a:xfrm>
          <a:prstGeom prst="rect">
            <a:avLst/>
          </a:prstGeom>
        </p:spPr>
      </p:pic>
      <p:cxnSp>
        <p:nvCxnSpPr>
          <p:cNvPr id="16" name="Google Shape;163;p29"/>
          <p:cNvCxnSpPr/>
          <p:nvPr/>
        </p:nvCxnSpPr>
        <p:spPr>
          <a:xfrm flipH="1" flipV="1">
            <a:off x="4804012" y="2581781"/>
            <a:ext cx="27295" cy="8357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540" y="2113674"/>
            <a:ext cx="4775104" cy="455429"/>
          </a:xfrm>
          <a:prstGeom prst="rect">
            <a:avLst/>
          </a:prstGeom>
        </p:spPr>
      </p:pic>
      <p:cxnSp>
        <p:nvCxnSpPr>
          <p:cNvPr id="15" name="Google Shape;162;p29"/>
          <p:cNvCxnSpPr/>
          <p:nvPr/>
        </p:nvCxnSpPr>
        <p:spPr>
          <a:xfrm flipH="1" flipV="1">
            <a:off x="4230806" y="1822034"/>
            <a:ext cx="573206" cy="339263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53388382"/>
      </p:ext>
    </p:extLst>
  </p:cSld>
  <p:clrMapOvr>
    <a:masterClrMapping/>
  </p:clrMapOvr>
</p:sld>
</file>

<file path=ppt/theme/theme1.xml><?xml version="1.0" encoding="utf-8"?>
<a:theme xmlns:a="http://schemas.openxmlformats.org/drawingml/2006/main" name="1_Patron">
  <a:themeElements>
    <a:clrScheme name="Patron 1">
      <a:dk1>
        <a:srgbClr val="000000"/>
      </a:dk1>
      <a:lt1>
        <a:srgbClr val="FFFFFF"/>
      </a:lt1>
      <a:dk2>
        <a:srgbClr val="9AAE04"/>
      </a:dk2>
      <a:lt2>
        <a:srgbClr val="969696"/>
      </a:lt2>
      <a:accent1>
        <a:srgbClr val="777777"/>
      </a:accent1>
      <a:accent2>
        <a:srgbClr val="B2B2B2"/>
      </a:accent2>
      <a:accent3>
        <a:srgbClr val="FFFFFF"/>
      </a:accent3>
      <a:accent4>
        <a:srgbClr val="000000"/>
      </a:accent4>
      <a:accent5>
        <a:srgbClr val="BDBDBD"/>
      </a:accent5>
      <a:accent6>
        <a:srgbClr val="A1A1A1"/>
      </a:accent6>
      <a:hlink>
        <a:srgbClr val="1994A4"/>
      </a:hlink>
      <a:folHlink>
        <a:srgbClr val="960F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tron">
  <a:themeElements>
    <a:clrScheme name="Patron 1">
      <a:dk1>
        <a:srgbClr val="000000"/>
      </a:dk1>
      <a:lt1>
        <a:srgbClr val="FFFFFF"/>
      </a:lt1>
      <a:dk2>
        <a:srgbClr val="9AAE04"/>
      </a:dk2>
      <a:lt2>
        <a:srgbClr val="969696"/>
      </a:lt2>
      <a:accent1>
        <a:srgbClr val="777777"/>
      </a:accent1>
      <a:accent2>
        <a:srgbClr val="B2B2B2"/>
      </a:accent2>
      <a:accent3>
        <a:srgbClr val="FFFFFF"/>
      </a:accent3>
      <a:accent4>
        <a:srgbClr val="000000"/>
      </a:accent4>
      <a:accent5>
        <a:srgbClr val="BDBDBD"/>
      </a:accent5>
      <a:accent6>
        <a:srgbClr val="A1A1A1"/>
      </a:accent6>
      <a:hlink>
        <a:srgbClr val="1994A4"/>
      </a:hlink>
      <a:folHlink>
        <a:srgbClr val="960F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atron">
  <a:themeElements>
    <a:clrScheme name="Patron 1">
      <a:dk1>
        <a:srgbClr val="000000"/>
      </a:dk1>
      <a:lt1>
        <a:srgbClr val="FFFFFF"/>
      </a:lt1>
      <a:dk2>
        <a:srgbClr val="9AAE04"/>
      </a:dk2>
      <a:lt2>
        <a:srgbClr val="969696"/>
      </a:lt2>
      <a:accent1>
        <a:srgbClr val="777777"/>
      </a:accent1>
      <a:accent2>
        <a:srgbClr val="B2B2B2"/>
      </a:accent2>
      <a:accent3>
        <a:srgbClr val="FFFFFF"/>
      </a:accent3>
      <a:accent4>
        <a:srgbClr val="000000"/>
      </a:accent4>
      <a:accent5>
        <a:srgbClr val="BDBDBD"/>
      </a:accent5>
      <a:accent6>
        <a:srgbClr val="A1A1A1"/>
      </a:accent6>
      <a:hlink>
        <a:srgbClr val="1994A4"/>
      </a:hlink>
      <a:folHlink>
        <a:srgbClr val="960F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2558</Words>
  <Application>Microsoft Office PowerPoint</Application>
  <PresentationFormat>Personalizado</PresentationFormat>
  <Paragraphs>984</Paragraphs>
  <Slides>85</Slides>
  <Notes>68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85</vt:i4>
      </vt:variant>
    </vt:vector>
  </HeadingPairs>
  <TitlesOfParts>
    <vt:vector size="96" baseType="lpstr">
      <vt:lpstr>Consolas</vt:lpstr>
      <vt:lpstr>Droid Serif</vt:lpstr>
      <vt:lpstr>Times New Roman</vt:lpstr>
      <vt:lpstr>Noto Sans Symbols</vt:lpstr>
      <vt:lpstr>Arial</vt:lpstr>
      <vt:lpstr>Ubuntu</vt:lpstr>
      <vt:lpstr>Noto Symbol</vt:lpstr>
      <vt:lpstr>Courier New</vt:lpstr>
      <vt:lpstr>1_Patron</vt:lpstr>
      <vt:lpstr>Patron</vt:lpstr>
      <vt:lpstr>2_Patron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Ivan Rodriguez Galicia</cp:lastModifiedBy>
  <cp:revision>84</cp:revision>
  <dcterms:modified xsi:type="dcterms:W3CDTF">2019-02-05T07:56:25Z</dcterms:modified>
</cp:coreProperties>
</file>