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xlsx" ContentType="application/vnd.openxmlformats-officedocument.spreadsheetml.sheet"/>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5" r:id="rId4"/>
    <p:sldId id="257" r:id="rId5"/>
    <p:sldId id="258" r:id="rId6"/>
    <p:sldId id="266" r:id="rId7"/>
    <p:sldId id="259" r:id="rId8"/>
    <p:sldId id="260" r:id="rId9"/>
    <p:sldId id="263" r:id="rId10"/>
    <p:sldId id="261" r:id="rId11"/>
    <p:sldId id="262"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696" y="-10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F49E786-EC4D-401B-B6DC-57F4C8A102C1}" type="datetimeFigureOut">
              <a:rPr lang="en-US" smtClean="0"/>
              <a:t>4/18/15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D13E10-FCA7-40CF-AA66-C8CABD8BF1DD}" type="slidenum">
              <a:rPr lang="en-US" smtClean="0"/>
              <a:t>‹#›</a:t>
            </a:fld>
            <a:endParaRPr lang="en-US"/>
          </a:p>
        </p:txBody>
      </p:sp>
    </p:spTree>
    <p:extLst>
      <p:ext uri="{BB962C8B-B14F-4D97-AF65-F5344CB8AC3E}">
        <p14:creationId xmlns:p14="http://schemas.microsoft.com/office/powerpoint/2010/main" val="1528127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49E786-EC4D-401B-B6DC-57F4C8A102C1}" type="datetimeFigureOut">
              <a:rPr lang="en-US" smtClean="0"/>
              <a:t>4/18/15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D13E10-FCA7-40CF-AA66-C8CABD8BF1DD}" type="slidenum">
              <a:rPr lang="en-US" smtClean="0"/>
              <a:t>‹#›</a:t>
            </a:fld>
            <a:endParaRPr lang="en-US"/>
          </a:p>
        </p:txBody>
      </p:sp>
    </p:spTree>
    <p:extLst>
      <p:ext uri="{BB962C8B-B14F-4D97-AF65-F5344CB8AC3E}">
        <p14:creationId xmlns:p14="http://schemas.microsoft.com/office/powerpoint/2010/main" val="2032317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49E786-EC4D-401B-B6DC-57F4C8A102C1}" type="datetimeFigureOut">
              <a:rPr lang="en-US" smtClean="0"/>
              <a:t>4/18/15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D13E10-FCA7-40CF-AA66-C8CABD8BF1DD}" type="slidenum">
              <a:rPr lang="en-US" smtClean="0"/>
              <a:t>‹#›</a:t>
            </a:fld>
            <a:endParaRPr lang="en-US"/>
          </a:p>
        </p:txBody>
      </p:sp>
    </p:spTree>
    <p:extLst>
      <p:ext uri="{BB962C8B-B14F-4D97-AF65-F5344CB8AC3E}">
        <p14:creationId xmlns:p14="http://schemas.microsoft.com/office/powerpoint/2010/main" val="73814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49E786-EC4D-401B-B6DC-57F4C8A102C1}" type="datetimeFigureOut">
              <a:rPr lang="en-US" smtClean="0"/>
              <a:t>4/18/15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D13E10-FCA7-40CF-AA66-C8CABD8BF1DD}" type="slidenum">
              <a:rPr lang="en-US" smtClean="0"/>
              <a:t>‹#›</a:t>
            </a:fld>
            <a:endParaRPr lang="en-US"/>
          </a:p>
        </p:txBody>
      </p:sp>
    </p:spTree>
    <p:extLst>
      <p:ext uri="{BB962C8B-B14F-4D97-AF65-F5344CB8AC3E}">
        <p14:creationId xmlns:p14="http://schemas.microsoft.com/office/powerpoint/2010/main" val="354529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49E786-EC4D-401B-B6DC-57F4C8A102C1}" type="datetimeFigureOut">
              <a:rPr lang="en-US" smtClean="0"/>
              <a:t>4/18/15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D13E10-FCA7-40CF-AA66-C8CABD8BF1DD}" type="slidenum">
              <a:rPr lang="en-US" smtClean="0"/>
              <a:t>‹#›</a:t>
            </a:fld>
            <a:endParaRPr lang="en-US"/>
          </a:p>
        </p:txBody>
      </p:sp>
    </p:spTree>
    <p:extLst>
      <p:ext uri="{BB962C8B-B14F-4D97-AF65-F5344CB8AC3E}">
        <p14:creationId xmlns:p14="http://schemas.microsoft.com/office/powerpoint/2010/main" val="1807036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F49E786-EC4D-401B-B6DC-57F4C8A102C1}" type="datetimeFigureOut">
              <a:rPr lang="en-US" smtClean="0"/>
              <a:t>4/18/15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D13E10-FCA7-40CF-AA66-C8CABD8BF1DD}" type="slidenum">
              <a:rPr lang="en-US" smtClean="0"/>
              <a:t>‹#›</a:t>
            </a:fld>
            <a:endParaRPr lang="en-US"/>
          </a:p>
        </p:txBody>
      </p:sp>
    </p:spTree>
    <p:extLst>
      <p:ext uri="{BB962C8B-B14F-4D97-AF65-F5344CB8AC3E}">
        <p14:creationId xmlns:p14="http://schemas.microsoft.com/office/powerpoint/2010/main" val="3131735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F49E786-EC4D-401B-B6DC-57F4C8A102C1}" type="datetimeFigureOut">
              <a:rPr lang="en-US" smtClean="0"/>
              <a:t>4/18/15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D13E10-FCA7-40CF-AA66-C8CABD8BF1DD}" type="slidenum">
              <a:rPr lang="en-US" smtClean="0"/>
              <a:t>‹#›</a:t>
            </a:fld>
            <a:endParaRPr lang="en-US"/>
          </a:p>
        </p:txBody>
      </p:sp>
    </p:spTree>
    <p:extLst>
      <p:ext uri="{BB962C8B-B14F-4D97-AF65-F5344CB8AC3E}">
        <p14:creationId xmlns:p14="http://schemas.microsoft.com/office/powerpoint/2010/main" val="3618151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F49E786-EC4D-401B-B6DC-57F4C8A102C1}" type="datetimeFigureOut">
              <a:rPr lang="en-US" smtClean="0"/>
              <a:t>4/18/15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D13E10-FCA7-40CF-AA66-C8CABD8BF1DD}" type="slidenum">
              <a:rPr lang="en-US" smtClean="0"/>
              <a:t>‹#›</a:t>
            </a:fld>
            <a:endParaRPr lang="en-US"/>
          </a:p>
        </p:txBody>
      </p:sp>
    </p:spTree>
    <p:extLst>
      <p:ext uri="{BB962C8B-B14F-4D97-AF65-F5344CB8AC3E}">
        <p14:creationId xmlns:p14="http://schemas.microsoft.com/office/powerpoint/2010/main" val="1169765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49E786-EC4D-401B-B6DC-57F4C8A102C1}" type="datetimeFigureOut">
              <a:rPr lang="en-US" smtClean="0"/>
              <a:t>4/18/15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D13E10-FCA7-40CF-AA66-C8CABD8BF1DD}" type="slidenum">
              <a:rPr lang="en-US" smtClean="0"/>
              <a:t>‹#›</a:t>
            </a:fld>
            <a:endParaRPr lang="en-US"/>
          </a:p>
        </p:txBody>
      </p:sp>
    </p:spTree>
    <p:extLst>
      <p:ext uri="{BB962C8B-B14F-4D97-AF65-F5344CB8AC3E}">
        <p14:creationId xmlns:p14="http://schemas.microsoft.com/office/powerpoint/2010/main" val="1350710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49E786-EC4D-401B-B6DC-57F4C8A102C1}" type="datetimeFigureOut">
              <a:rPr lang="en-US" smtClean="0"/>
              <a:t>4/18/15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D13E10-FCA7-40CF-AA66-C8CABD8BF1DD}" type="slidenum">
              <a:rPr lang="en-US" smtClean="0"/>
              <a:t>‹#›</a:t>
            </a:fld>
            <a:endParaRPr lang="en-US"/>
          </a:p>
        </p:txBody>
      </p:sp>
    </p:spTree>
    <p:extLst>
      <p:ext uri="{BB962C8B-B14F-4D97-AF65-F5344CB8AC3E}">
        <p14:creationId xmlns:p14="http://schemas.microsoft.com/office/powerpoint/2010/main" val="3943029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49E786-EC4D-401B-B6DC-57F4C8A102C1}" type="datetimeFigureOut">
              <a:rPr lang="en-US" smtClean="0"/>
              <a:t>4/18/15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D13E10-FCA7-40CF-AA66-C8CABD8BF1DD}" type="slidenum">
              <a:rPr lang="en-US" smtClean="0"/>
              <a:t>‹#›</a:t>
            </a:fld>
            <a:endParaRPr lang="en-US"/>
          </a:p>
        </p:txBody>
      </p:sp>
    </p:spTree>
    <p:extLst>
      <p:ext uri="{BB962C8B-B14F-4D97-AF65-F5344CB8AC3E}">
        <p14:creationId xmlns:p14="http://schemas.microsoft.com/office/powerpoint/2010/main" val="200901626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49E786-EC4D-401B-B6DC-57F4C8A102C1}" type="datetimeFigureOut">
              <a:rPr lang="en-US" smtClean="0"/>
              <a:t>4/18/15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D13E10-FCA7-40CF-AA66-C8CABD8BF1DD}" type="slidenum">
              <a:rPr lang="en-US" smtClean="0"/>
              <a:t>‹#›</a:t>
            </a:fld>
            <a:endParaRPr lang="en-US"/>
          </a:p>
        </p:txBody>
      </p:sp>
    </p:spTree>
    <p:extLst>
      <p:ext uri="{BB962C8B-B14F-4D97-AF65-F5344CB8AC3E}">
        <p14:creationId xmlns:p14="http://schemas.microsoft.com/office/powerpoint/2010/main" val="24426797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package" Target="../embeddings/Microsoft_Excel_Sheet6.xlsx"/><Relationship Id="rId4" Type="http://schemas.openxmlformats.org/officeDocument/2006/relationships/image" Target="../media/image7.e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package" Target="../embeddings/Microsoft_Excel_Sheet1.xlsx"/><Relationship Id="rId4" Type="http://schemas.openxmlformats.org/officeDocument/2006/relationships/image" Target="../media/image1.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package" Target="../embeddings/Microsoft_Excel_Sheet2.xlsx"/><Relationship Id="rId4" Type="http://schemas.openxmlformats.org/officeDocument/2006/relationships/image" Target="../media/image2.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Excel_Sheet3.xlsx"/><Relationship Id="rId4" Type="http://schemas.openxmlformats.org/officeDocument/2006/relationships/image" Target="../media/image3.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package" Target="../embeddings/Microsoft_Excel_Sheet4.xlsx"/><Relationship Id="rId4" Type="http://schemas.openxmlformats.org/officeDocument/2006/relationships/image" Target="../media/image4.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package" Target="../embeddings/Microsoft_Excel_Sheet5.xlsx"/><Relationship Id="rId4" Type="http://schemas.openxmlformats.org/officeDocument/2006/relationships/image" Target="../media/image5.e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CDS Spreads and Sovereign Debt Ratings</a:t>
            </a:r>
            <a:endParaRPr lang="en-US" dirty="0"/>
          </a:p>
        </p:txBody>
      </p:sp>
      <p:sp>
        <p:nvSpPr>
          <p:cNvPr id="3" name="Subtitle 2"/>
          <p:cNvSpPr>
            <a:spLocks noGrp="1"/>
          </p:cNvSpPr>
          <p:nvPr>
            <p:ph type="subTitle" idx="1"/>
          </p:nvPr>
        </p:nvSpPr>
        <p:spPr/>
        <p:txBody>
          <a:bodyPr/>
          <a:lstStyle/>
          <a:p>
            <a:r>
              <a:rPr lang="en-US" dirty="0" smtClean="0"/>
              <a:t>Krishnan </a:t>
            </a:r>
            <a:r>
              <a:rPr lang="en-US" dirty="0" err="1" smtClean="0"/>
              <a:t>Dandapani</a:t>
            </a:r>
            <a:endParaRPr lang="en-US" dirty="0" smtClean="0"/>
          </a:p>
          <a:p>
            <a:r>
              <a:rPr lang="en-US" dirty="0" smtClean="0"/>
              <a:t>Edward R. Lawrence</a:t>
            </a:r>
          </a:p>
          <a:p>
            <a:r>
              <a:rPr lang="en-US" dirty="0" smtClean="0"/>
              <a:t>Ivan M. Rodriguez, Jr.</a:t>
            </a:r>
            <a:endParaRPr lang="en-US" dirty="0"/>
          </a:p>
        </p:txBody>
      </p:sp>
    </p:spTree>
    <p:extLst>
      <p:ext uri="{BB962C8B-B14F-4D97-AF65-F5344CB8AC3E}">
        <p14:creationId xmlns:p14="http://schemas.microsoft.com/office/powerpoint/2010/main" val="8521085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Ivan\Documents\GitHub\ratings\analysis\output\Corre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123758"/>
            <a:ext cx="7225145" cy="573424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Correlation Between Variables</a:t>
            </a:r>
            <a:endParaRPr lang="en-US" dirty="0"/>
          </a:p>
        </p:txBody>
      </p:sp>
    </p:spTree>
    <p:extLst>
      <p:ext uri="{BB962C8B-B14F-4D97-AF65-F5344CB8AC3E}">
        <p14:creationId xmlns:p14="http://schemas.microsoft.com/office/powerpoint/2010/main" val="352877240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Variance Inflation Factor</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1036484948"/>
              </p:ext>
            </p:extLst>
          </p:nvPr>
        </p:nvGraphicFramePr>
        <p:xfrm>
          <a:off x="838200" y="1905000"/>
          <a:ext cx="7596188" cy="3432175"/>
        </p:xfrm>
        <a:graphic>
          <a:graphicData uri="http://schemas.openxmlformats.org/presentationml/2006/ole">
            <mc:AlternateContent xmlns:mc="http://schemas.openxmlformats.org/markup-compatibility/2006">
              <mc:Choice xmlns:v="urn:schemas-microsoft-com:vml" Requires="v">
                <p:oleObj spid="_x0000_s6157" name="Worksheet" r:id="rId3" imgW="5248190" imgH="2371636" progId="Excel.Sheet.12">
                  <p:embed/>
                </p:oleObj>
              </mc:Choice>
              <mc:Fallback>
                <p:oleObj name="Worksheet" r:id="rId3" imgW="5248190" imgH="2371636" progId="Excel.Sheet.12">
                  <p:embed/>
                  <p:pic>
                    <p:nvPicPr>
                      <p:cNvPr id="0" name=""/>
                      <p:cNvPicPr/>
                      <p:nvPr/>
                    </p:nvPicPr>
                    <p:blipFill>
                      <a:blip r:embed="rId4"/>
                      <a:stretch>
                        <a:fillRect/>
                      </a:stretch>
                    </p:blipFill>
                    <p:spPr>
                      <a:xfrm>
                        <a:off x="838200" y="1905000"/>
                        <a:ext cx="7596188" cy="3432175"/>
                      </a:xfrm>
                      <a:prstGeom prst="rect">
                        <a:avLst/>
                      </a:prstGeom>
                    </p:spPr>
                  </p:pic>
                </p:oleObj>
              </mc:Fallback>
            </mc:AlternateContent>
          </a:graphicData>
        </a:graphic>
      </p:graphicFrame>
    </p:spTree>
    <p:extLst>
      <p:ext uri="{BB962C8B-B14F-4D97-AF65-F5344CB8AC3E}">
        <p14:creationId xmlns:p14="http://schemas.microsoft.com/office/powerpoint/2010/main" val="225939000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a:t>Prior literature, most notably Packer and Cantor (1996), has been able to identify most of the key macroeconomic variables that explain the major rating agencies decisions when it come to sovereign ratings.</a:t>
            </a:r>
          </a:p>
          <a:p>
            <a:r>
              <a:rPr lang="en-US" dirty="0"/>
              <a:t>However, there has been a great deal of financial innovation over the last 10 years.</a:t>
            </a:r>
          </a:p>
          <a:p>
            <a:r>
              <a:rPr lang="en-US" dirty="0"/>
              <a:t>One of the most popular financial instruments that has risen to prominence over the last 10 years is the sovereign credit default swap.</a:t>
            </a:r>
          </a:p>
          <a:p>
            <a:r>
              <a:rPr lang="en-US" dirty="0"/>
              <a:t>In this paper, </a:t>
            </a:r>
            <a:r>
              <a:rPr lang="en-US" dirty="0" smtClean="0"/>
              <a:t>we </a:t>
            </a:r>
            <a:r>
              <a:rPr lang="en-US" dirty="0"/>
              <a:t>include the lagged </a:t>
            </a:r>
            <a:r>
              <a:rPr lang="en-US" dirty="0" smtClean="0"/>
              <a:t>3 year average return </a:t>
            </a:r>
            <a:r>
              <a:rPr lang="en-US" dirty="0"/>
              <a:t>as a key variable in the Cantor Packer regression function. </a:t>
            </a:r>
            <a:endParaRPr lang="en-US" dirty="0" smtClean="0"/>
          </a:p>
          <a:p>
            <a:r>
              <a:rPr lang="en-US" dirty="0" smtClean="0"/>
              <a:t>We </a:t>
            </a:r>
            <a:r>
              <a:rPr lang="en-US" dirty="0"/>
              <a:t>find that information contained in the average credit default swap spread over the last two years is a major determinant in explain the rating agencies’ methodologies</a:t>
            </a:r>
            <a:r>
              <a:rPr lang="en-US" dirty="0" smtClean="0"/>
              <a:t>.</a:t>
            </a:r>
            <a:endParaRPr lang="en-US" dirty="0"/>
          </a:p>
        </p:txBody>
      </p:sp>
    </p:spTree>
    <p:extLst>
      <p:ext uri="{BB962C8B-B14F-4D97-AF65-F5344CB8AC3E}">
        <p14:creationId xmlns:p14="http://schemas.microsoft.com/office/powerpoint/2010/main" val="1512264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Prior Literature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Hull, </a:t>
            </a:r>
            <a:r>
              <a:rPr lang="en-US" dirty="0" err="1" smtClean="0"/>
              <a:t>Predescu</a:t>
            </a:r>
            <a:r>
              <a:rPr lang="en-US" dirty="0" smtClean="0"/>
              <a:t>, and White (2004)</a:t>
            </a:r>
          </a:p>
          <a:p>
            <a:pPr lvl="1"/>
            <a:r>
              <a:rPr lang="en-US" dirty="0" smtClean="0"/>
              <a:t>Relationship between CDS spreads and corporate ratings</a:t>
            </a:r>
          </a:p>
          <a:p>
            <a:pPr lvl="1"/>
            <a:r>
              <a:rPr lang="en-US" dirty="0" smtClean="0"/>
              <a:t>Find that CDS provides </a:t>
            </a:r>
            <a:r>
              <a:rPr lang="en-US" dirty="0"/>
              <a:t>helpful information in estimating the probability of negative credit rating changes</a:t>
            </a:r>
            <a:r>
              <a:rPr lang="en-US" dirty="0" smtClean="0"/>
              <a:t>.</a:t>
            </a:r>
          </a:p>
          <a:p>
            <a:r>
              <a:rPr lang="en-US" dirty="0" smtClean="0"/>
              <a:t>Cantor and Packer (1996)</a:t>
            </a:r>
          </a:p>
          <a:p>
            <a:pPr lvl="1"/>
            <a:r>
              <a:rPr lang="en-US" dirty="0" smtClean="0"/>
              <a:t>Test model with 8 macroeconomic variables</a:t>
            </a:r>
          </a:p>
          <a:p>
            <a:pPr lvl="1"/>
            <a:r>
              <a:rPr lang="en-US" dirty="0" smtClean="0"/>
              <a:t>Regress ratings (Average, Moody’s, S&amp;P, Difference) on the macro variables</a:t>
            </a:r>
          </a:p>
          <a:p>
            <a:pPr lvl="1"/>
            <a:r>
              <a:rPr lang="en-US" dirty="0" smtClean="0"/>
              <a:t>6 of these are found to significant</a:t>
            </a:r>
          </a:p>
          <a:p>
            <a:endParaRPr lang="en-US" dirty="0"/>
          </a:p>
        </p:txBody>
      </p:sp>
    </p:spTree>
    <p:extLst>
      <p:ext uri="{BB962C8B-B14F-4D97-AF65-F5344CB8AC3E}">
        <p14:creationId xmlns:p14="http://schemas.microsoft.com/office/powerpoint/2010/main" val="1606957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Definition</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3878082495"/>
              </p:ext>
            </p:extLst>
          </p:nvPr>
        </p:nvGraphicFramePr>
        <p:xfrm>
          <a:off x="609600" y="1600200"/>
          <a:ext cx="7770719" cy="3505200"/>
        </p:xfrm>
        <a:graphic>
          <a:graphicData uri="http://schemas.openxmlformats.org/presentationml/2006/ole">
            <mc:AlternateContent xmlns:mc="http://schemas.openxmlformats.org/markup-compatibility/2006">
              <mc:Choice xmlns:v="urn:schemas-microsoft-com:vml" Requires="v">
                <p:oleObj spid="_x0000_s1040" name="Worksheet" r:id="rId3" imgW="5743532" imgH="2590822" progId="Excel.Sheet.12">
                  <p:embed/>
                </p:oleObj>
              </mc:Choice>
              <mc:Fallback>
                <p:oleObj name="Worksheet" r:id="rId3" imgW="5743532" imgH="2590822" progId="Excel.Sheet.12">
                  <p:embed/>
                  <p:pic>
                    <p:nvPicPr>
                      <p:cNvPr id="0" name=""/>
                      <p:cNvPicPr/>
                      <p:nvPr/>
                    </p:nvPicPr>
                    <p:blipFill>
                      <a:blip r:embed="rId4"/>
                      <a:stretch>
                        <a:fillRect/>
                      </a:stretch>
                    </p:blipFill>
                    <p:spPr>
                      <a:xfrm>
                        <a:off x="609600" y="1600200"/>
                        <a:ext cx="7770719" cy="3505200"/>
                      </a:xfrm>
                      <a:prstGeom prst="rect">
                        <a:avLst/>
                      </a:prstGeom>
                    </p:spPr>
                  </p:pic>
                </p:oleObj>
              </mc:Fallback>
            </mc:AlternateContent>
          </a:graphicData>
        </a:graphic>
      </p:graphicFrame>
    </p:spTree>
    <p:extLst>
      <p:ext uri="{BB962C8B-B14F-4D97-AF65-F5344CB8AC3E}">
        <p14:creationId xmlns:p14="http://schemas.microsoft.com/office/powerpoint/2010/main" val="330646213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Replication Results (2012)</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650574081"/>
              </p:ext>
            </p:extLst>
          </p:nvPr>
        </p:nvGraphicFramePr>
        <p:xfrm>
          <a:off x="131420" y="1617227"/>
          <a:ext cx="8927326" cy="3556483"/>
        </p:xfrm>
        <a:graphic>
          <a:graphicData uri="http://schemas.openxmlformats.org/presentationml/2006/ole">
            <mc:AlternateContent xmlns:mc="http://schemas.openxmlformats.org/markup-compatibility/2006">
              <mc:Choice xmlns:v="urn:schemas-microsoft-com:vml" Requires="v">
                <p:oleObj spid="_x0000_s3087" name="Worksheet" r:id="rId3" imgW="12560300" imgH="5003800" progId="Excel.Sheet.12">
                  <p:embed/>
                </p:oleObj>
              </mc:Choice>
              <mc:Fallback>
                <p:oleObj name="Worksheet" r:id="rId3" imgW="12560300" imgH="5003800" progId="Excel.Sheet.12">
                  <p:embed/>
                  <p:pic>
                    <p:nvPicPr>
                      <p:cNvPr id="0" name=""/>
                      <p:cNvPicPr/>
                      <p:nvPr/>
                    </p:nvPicPr>
                    <p:blipFill>
                      <a:blip r:embed="rId4"/>
                      <a:stretch>
                        <a:fillRect/>
                      </a:stretch>
                    </p:blipFill>
                    <p:spPr>
                      <a:xfrm>
                        <a:off x="131420" y="1617227"/>
                        <a:ext cx="8927326" cy="3556483"/>
                      </a:xfrm>
                      <a:prstGeom prst="rect">
                        <a:avLst/>
                      </a:prstGeom>
                    </p:spPr>
                  </p:pic>
                </p:oleObj>
              </mc:Fallback>
            </mc:AlternateContent>
          </a:graphicData>
        </a:graphic>
      </p:graphicFrame>
    </p:spTree>
    <p:extLst>
      <p:ext uri="{BB962C8B-B14F-4D97-AF65-F5344CB8AC3E}">
        <p14:creationId xmlns:p14="http://schemas.microsoft.com/office/powerpoint/2010/main" val="118487675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a:t>
            </a:r>
            <a:endParaRPr lang="en-US" dirty="0"/>
          </a:p>
        </p:txBody>
      </p:sp>
      <p:sp>
        <p:nvSpPr>
          <p:cNvPr id="3" name="Content Placeholder 2"/>
          <p:cNvSpPr>
            <a:spLocks noGrp="1"/>
          </p:cNvSpPr>
          <p:nvPr>
            <p:ph idx="1"/>
          </p:nvPr>
        </p:nvSpPr>
        <p:spPr/>
        <p:txBody>
          <a:bodyPr/>
          <a:lstStyle/>
          <a:p>
            <a:r>
              <a:rPr lang="en-US" dirty="0" smtClean="0"/>
              <a:t>With an updated data set</a:t>
            </a:r>
          </a:p>
          <a:p>
            <a:pPr lvl="1"/>
            <a:r>
              <a:rPr lang="en-US" dirty="0" smtClean="0"/>
              <a:t>Some of the macro factors </a:t>
            </a:r>
            <a:r>
              <a:rPr lang="en-US" dirty="0"/>
              <a:t>are important, but the individual impact </a:t>
            </a:r>
            <a:r>
              <a:rPr lang="en-US" dirty="0" smtClean="0"/>
              <a:t>has fallen</a:t>
            </a:r>
          </a:p>
          <a:p>
            <a:r>
              <a:rPr lang="en-US" dirty="0" smtClean="0"/>
              <a:t>Does the CDS spread contain more information than these macroeconomic variables?</a:t>
            </a:r>
          </a:p>
        </p:txBody>
      </p:sp>
    </p:spTree>
    <p:extLst>
      <p:ext uri="{BB962C8B-B14F-4D97-AF65-F5344CB8AC3E}">
        <p14:creationId xmlns:p14="http://schemas.microsoft.com/office/powerpoint/2010/main" val="3954680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Well Does CDS do in Explaining Average Ratings?</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1432786761"/>
              </p:ext>
            </p:extLst>
          </p:nvPr>
        </p:nvGraphicFramePr>
        <p:xfrm>
          <a:off x="209550" y="2362200"/>
          <a:ext cx="8724900" cy="2343150"/>
        </p:xfrm>
        <a:graphic>
          <a:graphicData uri="http://schemas.openxmlformats.org/presentationml/2006/ole">
            <mc:AlternateContent xmlns:mc="http://schemas.openxmlformats.org/markup-compatibility/2006">
              <mc:Choice xmlns:v="urn:schemas-microsoft-com:vml" Requires="v">
                <p:oleObj spid="_x0000_s2063" name="Worksheet" r:id="rId3" imgW="8725029" imgH="2343023" progId="Excel.Sheet.12">
                  <p:embed/>
                </p:oleObj>
              </mc:Choice>
              <mc:Fallback>
                <p:oleObj name="Worksheet" r:id="rId3" imgW="8725029" imgH="2343023" progId="Excel.Sheet.12">
                  <p:embed/>
                  <p:pic>
                    <p:nvPicPr>
                      <p:cNvPr id="0" name=""/>
                      <p:cNvPicPr/>
                      <p:nvPr/>
                    </p:nvPicPr>
                    <p:blipFill>
                      <a:blip r:embed="rId4"/>
                      <a:stretch>
                        <a:fillRect/>
                      </a:stretch>
                    </p:blipFill>
                    <p:spPr>
                      <a:xfrm>
                        <a:off x="209550" y="2362200"/>
                        <a:ext cx="8724900" cy="2343150"/>
                      </a:xfrm>
                      <a:prstGeom prst="rect">
                        <a:avLst/>
                      </a:prstGeom>
                    </p:spPr>
                  </p:pic>
                </p:oleObj>
              </mc:Fallback>
            </mc:AlternateContent>
          </a:graphicData>
        </a:graphic>
      </p:graphicFrame>
    </p:spTree>
    <p:extLst>
      <p:ext uri="{BB962C8B-B14F-4D97-AF65-F5344CB8AC3E}">
        <p14:creationId xmlns:p14="http://schemas.microsoft.com/office/powerpoint/2010/main" val="259221509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Control Variables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847896796"/>
              </p:ext>
            </p:extLst>
          </p:nvPr>
        </p:nvGraphicFramePr>
        <p:xfrm>
          <a:off x="152400" y="1219200"/>
          <a:ext cx="8724900" cy="5391150"/>
        </p:xfrm>
        <a:graphic>
          <a:graphicData uri="http://schemas.openxmlformats.org/presentationml/2006/ole">
            <mc:AlternateContent xmlns:mc="http://schemas.openxmlformats.org/markup-compatibility/2006">
              <mc:Choice xmlns:v="urn:schemas-microsoft-com:vml" Requires="v">
                <p:oleObj spid="_x0000_s4111" name="Worksheet" r:id="rId3" imgW="8725029" imgH="5391113" progId="Excel.Sheet.12">
                  <p:embed/>
                </p:oleObj>
              </mc:Choice>
              <mc:Fallback>
                <p:oleObj name="Worksheet" r:id="rId3" imgW="8725029" imgH="5391113" progId="Excel.Sheet.12">
                  <p:embed/>
                  <p:pic>
                    <p:nvPicPr>
                      <p:cNvPr id="0" name=""/>
                      <p:cNvPicPr/>
                      <p:nvPr/>
                    </p:nvPicPr>
                    <p:blipFill>
                      <a:blip r:embed="rId4"/>
                      <a:stretch>
                        <a:fillRect/>
                      </a:stretch>
                    </p:blipFill>
                    <p:spPr>
                      <a:xfrm>
                        <a:off x="152400" y="1219200"/>
                        <a:ext cx="8724900" cy="5391150"/>
                      </a:xfrm>
                      <a:prstGeom prst="rect">
                        <a:avLst/>
                      </a:prstGeom>
                    </p:spPr>
                  </p:pic>
                </p:oleObj>
              </mc:Fallback>
            </mc:AlternateContent>
          </a:graphicData>
        </a:graphic>
      </p:graphicFrame>
    </p:spTree>
    <p:extLst>
      <p:ext uri="{BB962C8B-B14F-4D97-AF65-F5344CB8AC3E}">
        <p14:creationId xmlns:p14="http://schemas.microsoft.com/office/powerpoint/2010/main" val="427521175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 Between Variables</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38762852"/>
              </p:ext>
            </p:extLst>
          </p:nvPr>
        </p:nvGraphicFramePr>
        <p:xfrm>
          <a:off x="323850" y="2181225"/>
          <a:ext cx="8496300" cy="2495550"/>
        </p:xfrm>
        <a:graphic>
          <a:graphicData uri="http://schemas.openxmlformats.org/presentationml/2006/ole">
            <mc:AlternateContent xmlns:mc="http://schemas.openxmlformats.org/markup-compatibility/2006">
              <mc:Choice xmlns:v="urn:schemas-microsoft-com:vml" Requires="v">
                <p:oleObj spid="_x0000_s7177" name="Worksheet" r:id="rId3" imgW="8496389" imgH="2495536" progId="Excel.Sheet.12">
                  <p:embed/>
                </p:oleObj>
              </mc:Choice>
              <mc:Fallback>
                <p:oleObj name="Worksheet" r:id="rId3" imgW="8496389" imgH="2495536" progId="Excel.Sheet.12">
                  <p:embed/>
                  <p:pic>
                    <p:nvPicPr>
                      <p:cNvPr id="0" name=""/>
                      <p:cNvPicPr/>
                      <p:nvPr/>
                    </p:nvPicPr>
                    <p:blipFill>
                      <a:blip r:embed="rId4"/>
                      <a:stretch>
                        <a:fillRect/>
                      </a:stretch>
                    </p:blipFill>
                    <p:spPr>
                      <a:xfrm>
                        <a:off x="323850" y="2181225"/>
                        <a:ext cx="8496300" cy="2495550"/>
                      </a:xfrm>
                      <a:prstGeom prst="rect">
                        <a:avLst/>
                      </a:prstGeom>
                    </p:spPr>
                  </p:pic>
                </p:oleObj>
              </mc:Fallback>
            </mc:AlternateContent>
          </a:graphicData>
        </a:graphic>
      </p:graphicFrame>
    </p:spTree>
    <p:extLst>
      <p:ext uri="{BB962C8B-B14F-4D97-AF65-F5344CB8AC3E}">
        <p14:creationId xmlns:p14="http://schemas.microsoft.com/office/powerpoint/2010/main" val="168709343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TotalTime>
  <Words>282</Words>
  <Application>Microsoft Macintosh PowerPoint</Application>
  <PresentationFormat>On-screen Show (4:3)</PresentationFormat>
  <Paragraphs>29</Paragraphs>
  <Slides>11</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3" baseType="lpstr">
      <vt:lpstr>Office Theme</vt:lpstr>
      <vt:lpstr>Worksheet</vt:lpstr>
      <vt:lpstr>CDS Spreads and Sovereign Debt Ratings</vt:lpstr>
      <vt:lpstr>Motivation</vt:lpstr>
      <vt:lpstr>Key Prior Literature</vt:lpstr>
      <vt:lpstr>Variable Definition</vt:lpstr>
      <vt:lpstr>Replication Results (2012)</vt:lpstr>
      <vt:lpstr>Notes</vt:lpstr>
      <vt:lpstr>How Well Does CDS do in Explaining Average Ratings?</vt:lpstr>
      <vt:lpstr>Adding Control Variables</vt:lpstr>
      <vt:lpstr>Correlation Between Variables</vt:lpstr>
      <vt:lpstr>Correlation Between Variables</vt:lpstr>
      <vt:lpstr>Variance Inflation Factor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CDS Spreads and Sovereign Debt Ratings</dc:title>
  <dc:creator>Ivan</dc:creator>
  <cp:lastModifiedBy>Ivan Rodriguez</cp:lastModifiedBy>
  <cp:revision>17</cp:revision>
  <dcterms:created xsi:type="dcterms:W3CDTF">2015-04-18T11:35:33Z</dcterms:created>
  <dcterms:modified xsi:type="dcterms:W3CDTF">2015-04-18T20:15:36Z</dcterms:modified>
</cp:coreProperties>
</file>