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9"/>
  </p:notesMasterIdLst>
  <p:sldIdLst>
    <p:sldId id="259" r:id="rId2"/>
    <p:sldId id="294" r:id="rId3"/>
    <p:sldId id="286" r:id="rId4"/>
    <p:sldId id="295" r:id="rId5"/>
    <p:sldId id="290" r:id="rId6"/>
    <p:sldId id="291" r:id="rId7"/>
    <p:sldId id="29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hair, I." initials="RI" lastIdx="1" clrIdx="0">
    <p:extLst>
      <p:ext uri="{19B8F6BF-5375-455C-9EA6-DF929625EA0E}">
        <p15:presenceInfo xmlns:p15="http://schemas.microsoft.com/office/powerpoint/2012/main" userId="S::I.Roghair@tue.nl::0f45b728-0d3a-4dcf-86ea-5e65188735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4" autoAdjust="0"/>
    <p:restoredTop sz="94660"/>
  </p:normalViewPr>
  <p:slideViewPr>
    <p:cSldViewPr snapToGrid="0">
      <p:cViewPr>
        <p:scale>
          <a:sx n="75" d="100"/>
          <a:sy n="75" d="100"/>
        </p:scale>
        <p:origin x="773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E0BBA-453E-43E4-A135-06D531BA2662}" type="datetimeFigureOut">
              <a:rPr lang="nl-NL" smtClean="0"/>
              <a:t>6-12-2018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1770C-E63E-47D6-8EED-2C2EA8B9AD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139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9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7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35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9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8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0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e Titel transpa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/>
        </p:nvSpPr>
        <p:spPr>
          <a:xfrm>
            <a:off x="0" y="6092826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10684" y="6317828"/>
            <a:ext cx="10566400" cy="3254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Department or Service</a:t>
            </a:r>
          </a:p>
        </p:txBody>
      </p:sp>
      <p:pic>
        <p:nvPicPr>
          <p:cNvPr id="14" name="HeaderLogoTU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27" y="84339"/>
            <a:ext cx="2970589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1"/>
            <a:ext cx="12192001" cy="5188691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192000" cy="835025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2" y="4932002"/>
            <a:ext cx="12192001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 of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0477"/>
            <a:ext cx="12192000" cy="1131524"/>
          </a:xfrm>
          <a:solidFill>
            <a:schemeClr val="tx2">
              <a:alpha val="70000"/>
            </a:schemeClr>
          </a:solidFill>
        </p:spPr>
        <p:txBody>
          <a:bodyPr lIns="608400" tIns="306000" rIns="608400" anchor="t"/>
          <a:lstStyle>
            <a:lvl1pPr algn="l">
              <a:lnSpc>
                <a:spcPts val="3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6927CCFB-16BA-4B9E-83BF-5C5FFD19AA9B}"/>
              </a:ext>
            </a:extLst>
          </p:cNvPr>
          <p:cNvSpPr/>
          <p:nvPr userDrawn="1"/>
        </p:nvSpPr>
        <p:spPr>
          <a:xfrm>
            <a:off x="0" y="6092826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6" name="HeaderLogoTUe">
            <a:extLst>
              <a:ext uri="{FF2B5EF4-FFF2-40B4-BE49-F238E27FC236}">
                <a16:creationId xmlns:a16="http://schemas.microsoft.com/office/drawing/2014/main" id="{101D06D3-E767-4A89-84C2-2DCDF735BA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27" y="84339"/>
            <a:ext cx="2970589" cy="8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kst links -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838200" y="834886"/>
            <a:ext cx="4800000" cy="52579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Intensification of industrial dryers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3" hasCustomPrompt="1"/>
          </p:nvPr>
        </p:nvSpPr>
        <p:spPr>
          <a:xfrm>
            <a:off x="6099311" y="-1"/>
            <a:ext cx="6096000" cy="6092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22023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e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/>
        </p:nvSpPr>
        <p:spPr>
          <a:xfrm>
            <a:off x="0" y="6092826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10684" y="6317828"/>
            <a:ext cx="10566400" cy="3254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Department or Service</a:t>
            </a:r>
          </a:p>
        </p:txBody>
      </p:sp>
      <p:pic>
        <p:nvPicPr>
          <p:cNvPr id="14" name="HeaderLogoTU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27" y="84339"/>
            <a:ext cx="2970589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1"/>
            <a:ext cx="12192001" cy="2886075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257801"/>
            <a:ext cx="12192000" cy="835025"/>
          </a:xfrm>
          <a:solidFill>
            <a:schemeClr val="tx2"/>
          </a:solidFill>
        </p:spPr>
        <p:txBody>
          <a:bodyPr lIns="608400" rIns="608400" bIns="262800" anchor="b" anchorCtr="0"/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2" y="4932002"/>
            <a:ext cx="12192001" cy="325799"/>
          </a:xfrm>
          <a:solidFill>
            <a:schemeClr val="tx2"/>
          </a:solidFill>
        </p:spPr>
        <p:txBody>
          <a:bodyPr lIns="608400" rIns="6084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 of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0477"/>
            <a:ext cx="12192000" cy="1131524"/>
          </a:xfrm>
          <a:solidFill>
            <a:schemeClr val="tx2"/>
          </a:solidFill>
        </p:spPr>
        <p:txBody>
          <a:bodyPr lIns="608400" tIns="306000" rIns="608400" anchor="t"/>
          <a:lstStyle>
            <a:lvl1pPr algn="l">
              <a:lnSpc>
                <a:spcPts val="3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8678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813467" y="1584001"/>
            <a:ext cx="10563616" cy="4508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Intensification of industrial dryers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D7A2-8129-4388-B68F-CA412EF220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85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i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838199" y="834886"/>
            <a:ext cx="4800000" cy="52579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172200" y="834886"/>
            <a:ext cx="4800000" cy="52579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Intensification of industrial dryers</a:t>
            </a:r>
            <a:endParaRPr lang="nl-NL" dirty="0"/>
          </a:p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D7A2-8129-4388-B68F-CA412EF220E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911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links -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838200" y="834886"/>
            <a:ext cx="4800000" cy="52579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Intensification of industrial dryers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3" hasCustomPrompt="1"/>
          </p:nvPr>
        </p:nvSpPr>
        <p:spPr>
          <a:xfrm>
            <a:off x="6099311" y="-1"/>
            <a:ext cx="6096000" cy="6092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96231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Blauwe achtergro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DDD7A2-8129-4388-B68F-CA412EF220EE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914400"/>
            <a:ext cx="12192000" cy="1888067"/>
          </a:xfrm>
          <a:solidFill>
            <a:schemeClr val="bg2"/>
          </a:solidFill>
        </p:spPr>
        <p:txBody>
          <a:bodyPr lIns="608400" tIns="504000" rIns="6084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0" y="2696400"/>
            <a:ext cx="12192000" cy="4161600"/>
          </a:xfrm>
          <a:solidFill>
            <a:schemeClr val="bg2"/>
          </a:solidFill>
        </p:spPr>
        <p:txBody>
          <a:bodyPr lIns="608400" tIns="108000" rIns="608400" bIns="10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pic>
        <p:nvPicPr>
          <p:cNvPr id="9" name="HeaderLogoTU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27" y="84339"/>
            <a:ext cx="2970589" cy="8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tab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600" b="0" baseline="0"/>
            </a:lvl1pPr>
          </a:lstStyle>
          <a:p>
            <a:r>
              <a:rPr lang="en-US" dirty="0"/>
              <a:t>Table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813467" y="3608876"/>
            <a:ext cx="10563616" cy="24839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Intensification of industrial dryers</a:t>
            </a:r>
            <a:endParaRPr lang="nl-NL" dirty="0"/>
          </a:p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D7A2-8129-4388-B68F-CA412EF220EE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 hasCustomPrompt="1"/>
          </p:nvPr>
        </p:nvSpPr>
        <p:spPr>
          <a:xfrm>
            <a:off x="810684" y="1431443"/>
            <a:ext cx="10566400" cy="19975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62598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600" b="0"/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Intensification of industrial dryers</a:t>
            </a:r>
            <a:endParaRPr lang="nl-NL" dirty="0"/>
          </a:p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D7A2-8129-4388-B68F-CA412EF220EE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3" hasCustomPrompt="1"/>
          </p:nvPr>
        </p:nvSpPr>
        <p:spPr>
          <a:xfrm>
            <a:off x="1086679" y="1431307"/>
            <a:ext cx="9939131" cy="43234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68419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e Titel transpa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>
          <a:xfrm>
            <a:off x="0" y="6092826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10684" y="6317828"/>
            <a:ext cx="10566400" cy="3254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Department or Service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27" y="84339"/>
            <a:ext cx="2970589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1"/>
            <a:ext cx="12192001" cy="5188691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192000" cy="835025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2" y="4932002"/>
            <a:ext cx="12192001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 of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0477"/>
            <a:ext cx="12192000" cy="1131524"/>
          </a:xfrm>
          <a:solidFill>
            <a:schemeClr val="tx2">
              <a:alpha val="70000"/>
            </a:schemeClr>
          </a:solidFill>
        </p:spPr>
        <p:txBody>
          <a:bodyPr lIns="608400" tIns="306000" rIns="608400" anchor="t"/>
          <a:lstStyle>
            <a:lvl1pPr algn="l">
              <a:lnSpc>
                <a:spcPts val="3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838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hidden="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1999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12801" y="725637"/>
            <a:ext cx="10564284" cy="5259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13467" y="1584001"/>
            <a:ext cx="10563616" cy="45071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10" name="Rechthoek 9"/>
          <p:cNvSpPr/>
          <p:nvPr/>
        </p:nvSpPr>
        <p:spPr>
          <a:xfrm>
            <a:off x="0" y="6092826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318905" y="6363175"/>
            <a:ext cx="8971508" cy="46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chemeClr val="bg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3251" y="6364800"/>
            <a:ext cx="801751" cy="46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chemeClr val="bg2"/>
                </a:solidFill>
              </a:defRPr>
            </a:lvl1pPr>
          </a:lstStyle>
          <a:p>
            <a:fld id="{04DDD7A2-8129-4388-B68F-CA412EF220EE}" type="slidenum">
              <a:rPr lang="nl-NL" smtClean="0"/>
              <a:t>‹#›</a:t>
            </a:fld>
            <a:endParaRPr lang="nl-NL"/>
          </a:p>
        </p:txBody>
      </p:sp>
      <p:pic>
        <p:nvPicPr>
          <p:cNvPr id="9" name="FooterLogoTUe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560" y="6170919"/>
            <a:ext cx="122816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3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ts val="2400"/>
        </a:lnSpc>
        <a:spcBef>
          <a:spcPts val="551"/>
        </a:spcBef>
        <a:spcAft>
          <a:spcPts val="551"/>
        </a:spcAft>
        <a:buFont typeface="Arial" panose="020B0604020202020204" pitchFamily="34" charset="0"/>
        <a:buNone/>
        <a:defRPr sz="22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685783" rtl="0" eaLnBrk="1" latinLnBrk="0" hangingPunct="1">
        <a:lnSpc>
          <a:spcPts val="2400"/>
        </a:lnSpc>
        <a:spcBef>
          <a:spcPts val="551"/>
        </a:spcBef>
        <a:spcAft>
          <a:spcPts val="551"/>
        </a:spcAft>
        <a:buFont typeface="Arial" panose="020B0604020202020204" pitchFamily="34" charset="0"/>
        <a:buNone/>
        <a:defRPr sz="2600" kern="1200">
          <a:solidFill>
            <a:schemeClr val="bg2"/>
          </a:solidFill>
          <a:latin typeface="+mn-lt"/>
          <a:ea typeface="+mn-ea"/>
          <a:cs typeface="+mn-cs"/>
        </a:defRPr>
      </a:lvl2pPr>
      <a:lvl3pPr marL="269993" indent="-269993" algn="l" defTabSz="685783" rtl="0" eaLnBrk="1" latinLnBrk="0" hangingPunct="1">
        <a:lnSpc>
          <a:spcPts val="2400"/>
        </a:lnSpc>
        <a:spcBef>
          <a:spcPts val="551"/>
        </a:spcBef>
        <a:buClr>
          <a:schemeClr val="bg2"/>
        </a:buClr>
        <a:buSzPct val="100000"/>
        <a:buFont typeface="Arial" panose="020B0604020202020204" pitchFamily="34" charset="0"/>
        <a:buChar char="•"/>
        <a:defRPr sz="2200" kern="1200">
          <a:solidFill>
            <a:schemeClr val="bg2"/>
          </a:solidFill>
          <a:latin typeface="+mn-lt"/>
          <a:ea typeface="+mn-ea"/>
          <a:cs typeface="+mn-cs"/>
        </a:defRPr>
      </a:lvl3pPr>
      <a:lvl4pPr marL="539987" indent="-269993" algn="l" defTabSz="685783" rtl="0" eaLnBrk="1" latinLnBrk="0" hangingPunct="1">
        <a:lnSpc>
          <a:spcPts val="2200"/>
        </a:lnSpc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809980" indent="-269993" algn="l" defTabSz="685783" rtl="0" eaLnBrk="1" latinLnBrk="0" hangingPunct="1">
        <a:lnSpc>
          <a:spcPts val="2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79">
          <p15:clr>
            <a:srgbClr val="F26B43"/>
          </p15:clr>
        </p15:guide>
        <p15:guide id="2" pos="383">
          <p15:clr>
            <a:srgbClr val="F26B43"/>
          </p15:clr>
        </p15:guide>
        <p15:guide id="3" pos="537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F43D99A-1EC2-4A9F-B777-8630A60B9DE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1" b="-127"/>
          <a:stretch/>
        </p:blipFill>
        <p:spPr>
          <a:xfrm>
            <a:off x="-1" y="914401"/>
            <a:ext cx="12192001" cy="5188691"/>
          </a:xfrm>
        </p:spPr>
      </p:pic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Chemical Process Intensification / Multiphase reactors group - Dept of Chemical Engineering and Chemistry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Ivo Roghair</a:t>
            </a:r>
          </a:p>
        </p:txBody>
      </p:sp>
      <p:sp>
        <p:nvSpPr>
          <p:cNvPr id="11" name="Ondertitel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Boltzmann Asylum</a:t>
            </a:r>
          </a:p>
        </p:txBody>
      </p:sp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Feedback Assignment 1</a:t>
            </a:r>
          </a:p>
        </p:txBody>
      </p:sp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8E8057F-D54B-4AA2-AC54-CD80F02F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points of interest on the assignment</a:t>
            </a:r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Concentration polarization in fluidized beds with vertically immersed membranes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" name="Tijdelijke aanduiding voor inhoud 8">
            <a:extLst>
              <a:ext uri="{FF2B5EF4-FFF2-40B4-BE49-F238E27FC236}">
                <a16:creationId xmlns:a16="http://schemas.microsoft.com/office/drawing/2014/main" id="{43AEB397-E228-4718-9BA0-5131A869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1" y="1546109"/>
            <a:ext cx="10880968" cy="4371113"/>
          </a:xfrm>
        </p:spPr>
        <p:txBody>
          <a:bodyPr/>
          <a:lstStyle/>
          <a:p>
            <a:pPr marL="612893" lvl="2" indent="-342900"/>
            <a:r>
              <a:rPr lang="en-US" sz="2400" dirty="0"/>
              <a:t>It is still unknown which of the </a:t>
            </a:r>
            <a:r>
              <a:rPr lang="en-US" sz="2400" dirty="0" err="1"/>
              <a:t>the</a:t>
            </a:r>
            <a:r>
              <a:rPr lang="en-US" sz="2400" dirty="0"/>
              <a:t> </a:t>
            </a:r>
            <a:r>
              <a:rPr lang="en-US" sz="2400" dirty="0" err="1"/>
              <a:t>randi</a:t>
            </a:r>
            <a:r>
              <a:rPr lang="en-US" sz="2400" dirty="0"/>
              <a:t> or rand generator is faster:</a:t>
            </a:r>
          </a:p>
          <a:p>
            <a:pPr marL="882887" lvl="3" indent="-342900"/>
            <a:r>
              <a:rPr lang="en-US" sz="2200" dirty="0"/>
              <a:t>The </a:t>
            </a:r>
            <a:r>
              <a:rPr lang="en-US" sz="2200" dirty="0" err="1"/>
              <a:t>randi</a:t>
            </a:r>
            <a:r>
              <a:rPr lang="en-US" sz="2200" dirty="0"/>
              <a:t> operation is optimized, but probably has quite a bit more checks and procedures before it generates the output</a:t>
            </a:r>
          </a:p>
          <a:p>
            <a:pPr marL="882887" lvl="3" indent="-342900"/>
            <a:r>
              <a:rPr lang="en-US" sz="2200" dirty="0"/>
              <a:t>The rand operation “8 * ceil(rand(n,1))” involves a ceil and vector operation done by me, but may not involve as many internal procedures</a:t>
            </a:r>
          </a:p>
          <a:p>
            <a:pPr marL="612893" lvl="2" indent="-342900"/>
            <a:r>
              <a:rPr lang="en-US" sz="2400" dirty="0"/>
              <a:t>Boltzmann constant: 0.37… 6000</a:t>
            </a:r>
          </a:p>
          <a:p>
            <a:pPr marL="612893" lvl="2" indent="-342900"/>
            <a:r>
              <a:rPr lang="en-US" sz="2400" dirty="0"/>
              <a:t>Movement: </a:t>
            </a:r>
          </a:p>
          <a:p>
            <a:pPr marL="882887" lvl="3" indent="-342900"/>
            <a:r>
              <a:rPr lang="en-US" sz="2200" dirty="0"/>
              <a:t>array of choices [ [0, 1]; [1, 1]; [1, 0]; [1, -1] … </a:t>
            </a:r>
            <a:r>
              <a:rPr lang="en-US" sz="2200" dirty="0" err="1"/>
              <a:t>etc</a:t>
            </a:r>
            <a:r>
              <a:rPr lang="en-US" sz="2200" dirty="0"/>
              <a:t>… ];</a:t>
            </a:r>
          </a:p>
          <a:p>
            <a:pPr marL="882887" lvl="3" indent="-342900"/>
            <a:r>
              <a:rPr lang="en-US" sz="2200" dirty="0"/>
              <a:t>Sine/cosine roundoff: round(8*sin(2*pi*rand(1,1))) </a:t>
            </a:r>
          </a:p>
          <a:p>
            <a:pPr marL="612893" lvl="2" indent="-342900"/>
            <a:r>
              <a:rPr lang="en-US" sz="2400" dirty="0"/>
              <a:t>Some very inspiring variational rules:</a:t>
            </a:r>
          </a:p>
          <a:p>
            <a:pPr marL="882887" lvl="3" indent="-342900"/>
            <a:r>
              <a:rPr lang="en-US" sz="2200" dirty="0"/>
              <a:t>Collisions</a:t>
            </a:r>
          </a:p>
          <a:p>
            <a:pPr marL="882887" lvl="3" indent="-342900"/>
            <a:r>
              <a:rPr lang="en-US" sz="2200" dirty="0"/>
              <a:t>Deathmatch among patients</a:t>
            </a:r>
          </a:p>
          <a:p>
            <a:pPr marL="882887" lvl="3" indent="-342900"/>
            <a:r>
              <a:rPr lang="en-US" sz="2200" dirty="0"/>
              <a:t>3D</a:t>
            </a:r>
          </a:p>
          <a:p>
            <a:pPr marL="882887" lvl="3" indent="-342900"/>
            <a:endParaRPr lang="en-US" sz="2200" dirty="0"/>
          </a:p>
          <a:p>
            <a:pPr marL="612893" lvl="2" indent="-3429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41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8E8057F-D54B-4AA2-AC54-CD80F02F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advice for programming</a:t>
            </a:r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Concentration polarization in fluidized beds with vertically immersed membranes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Tijdelijke aanduiding voor inhoud 8">
            <a:extLst>
              <a:ext uri="{FF2B5EF4-FFF2-40B4-BE49-F238E27FC236}">
                <a16:creationId xmlns:a16="http://schemas.microsoft.com/office/drawing/2014/main" id="{43AEB397-E228-4718-9BA0-5131A869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1" y="1546109"/>
            <a:ext cx="10880968" cy="4371113"/>
          </a:xfrm>
        </p:spPr>
        <p:txBody>
          <a:bodyPr/>
          <a:lstStyle/>
          <a:p>
            <a:pPr marL="612893" lvl="2" indent="-342900"/>
            <a:r>
              <a:rPr lang="en-US" sz="2400" dirty="0"/>
              <a:t>Use of parameter struct: useful to keep data together, especially for specialized </a:t>
            </a:r>
            <a:r>
              <a:rPr lang="en-US" sz="2400" dirty="0" err="1"/>
              <a:t>Matlab</a:t>
            </a:r>
            <a:r>
              <a:rPr lang="en-US" sz="2400" dirty="0"/>
              <a:t> function. Not very clear to use it as a dump-it-all argument for user-defined functions; it is unknown which and how many parameters are of actual relevance to a function.</a:t>
            </a:r>
          </a:p>
          <a:p>
            <a:pPr marL="612893" lvl="2" indent="-342900"/>
            <a:r>
              <a:rPr lang="en-US" sz="2400" dirty="0"/>
              <a:t>Don’t plot within functions that you are going to re-use as part of a larger code. It will clutter your desktop with all kinds of figure windows. Use a flag if necessary.</a:t>
            </a:r>
          </a:p>
          <a:p>
            <a:pPr marL="612893" lvl="2" indent="-342900"/>
            <a:r>
              <a:rPr lang="en-US" sz="2400" dirty="0"/>
              <a:t>If you’re copying code (and perhaps change a detail for a different case) it is worthwhile to consider generalizing it into a function.</a:t>
            </a:r>
          </a:p>
          <a:p>
            <a:pPr marL="612893" lvl="2" indent="-3429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8E8057F-D54B-4AA2-AC54-CD80F02F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advice for reporting</a:t>
            </a:r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Concentration polarization in fluidized beds with vertically immersed membranes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0" name="Tijdelijke aanduiding voor inhoud 8">
            <a:extLst>
              <a:ext uri="{FF2B5EF4-FFF2-40B4-BE49-F238E27FC236}">
                <a16:creationId xmlns:a16="http://schemas.microsoft.com/office/drawing/2014/main" id="{43AEB397-E228-4718-9BA0-5131A869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1" y="1546109"/>
            <a:ext cx="10880968" cy="4371113"/>
          </a:xfrm>
        </p:spPr>
        <p:txBody>
          <a:bodyPr/>
          <a:lstStyle/>
          <a:p>
            <a:pPr marL="612893" lvl="2" indent="-342900"/>
            <a:r>
              <a:rPr lang="en-US" sz="2400" dirty="0"/>
              <a:t>Keep important figures in text! Don’t use the appendix to dump everything to save space. Appendix is for additional interesting info, not crucial to the point you’re about to make.</a:t>
            </a:r>
          </a:p>
          <a:p>
            <a:pPr marL="612893" lvl="2" indent="-342900"/>
            <a:r>
              <a:rPr lang="en-US" sz="2400" dirty="0"/>
              <a:t>Does my figure convey the point?</a:t>
            </a:r>
          </a:p>
        </p:txBody>
      </p:sp>
    </p:spTree>
    <p:extLst>
      <p:ext uri="{BB962C8B-B14F-4D97-AF65-F5344CB8AC3E}">
        <p14:creationId xmlns:p14="http://schemas.microsoft.com/office/powerpoint/2010/main" val="46956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8E8057F-D54B-4AA2-AC54-CD80F02F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Figures</a:t>
            </a:r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Concentration polarization in fluidized beds with vertically immersed membranes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C14390-2DB6-4298-A071-0414334B3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1" y="1339600"/>
            <a:ext cx="4461278" cy="3997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0CFCCD-AE73-4924-82D6-01CB5E1D3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1" y="1339600"/>
            <a:ext cx="4461278" cy="3997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8001EF-DB50-4998-9EBC-77DE910C1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012" y="1251568"/>
            <a:ext cx="5433144" cy="408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0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8E8057F-D54B-4AA2-AC54-CD80F02F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Figures</a:t>
            </a:r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Concentration polarization in fluidized beds with vertically immersed membranes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F497DE-1E4D-4EC5-AA8D-5FC8EB2FC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29" t="29259" r="30637" b="12518"/>
          <a:stretch/>
        </p:blipFill>
        <p:spPr>
          <a:xfrm>
            <a:off x="812801" y="1337975"/>
            <a:ext cx="4500879" cy="4023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163E39-5229-411E-B54F-B96C99658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833" y="1337975"/>
            <a:ext cx="6316390" cy="400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9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5150AB-0DCF-4BCC-B356-4FBF9EB51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1301"/>
            <a:ext cx="4800000" cy="39752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Don’t use print-screen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Don’t save as jpg. Save as .</a:t>
            </a:r>
            <a:r>
              <a:rPr lang="en-US" dirty="0" err="1"/>
              <a:t>png</a:t>
            </a:r>
            <a:r>
              <a:rPr lang="en-US" dirty="0"/>
              <a:t>, .pdf, .eps.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Don’t forget to save as .fig as well (to allow editing later 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Choose font size about the size of document text (max 2pt smaller)</a:t>
            </a:r>
            <a:endParaRPr lang="en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Concentration polarization in fluidized beds with vertically immersed membranes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8E8057F-D54B-4AA2-AC54-CD80F02F54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6904" y="712726"/>
            <a:ext cx="10564813" cy="525462"/>
          </a:xfrm>
        </p:spPr>
        <p:txBody>
          <a:bodyPr/>
          <a:lstStyle/>
          <a:p>
            <a:r>
              <a:rPr lang="en-US" dirty="0"/>
              <a:t>Creating Figures</a:t>
            </a:r>
            <a:endParaRPr lang="nl-N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C58FCD-DE84-4869-9158-2B92653A6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200" y="975457"/>
            <a:ext cx="6012600" cy="452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4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e">
  <a:themeElements>
    <a:clrScheme name="TUe_kleuren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101073"/>
      </a:accent2>
      <a:accent3>
        <a:srgbClr val="0066CC"/>
      </a:accent3>
      <a:accent4>
        <a:srgbClr val="00A2DE"/>
      </a:accent4>
      <a:accent5>
        <a:srgbClr val="84D200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presentatie16x9.potx" id="{770E10A8-3EF9-4F7C-A886-D4D190AA35FD}" vid="{61C23782-C5E4-40BF-AE15-3E192F0EFF69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TUe_presentatie16x9</Template>
  <TotalTime>714</TotalTime>
  <Words>443</Words>
  <Application>Microsoft Office PowerPoint</Application>
  <PresentationFormat>Widescreen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TUe</vt:lpstr>
      <vt:lpstr>Feedback Assignment 1</vt:lpstr>
      <vt:lpstr>Some points of interest on the assignment</vt:lpstr>
      <vt:lpstr>Some advice for programming</vt:lpstr>
      <vt:lpstr>Some advice for reporting</vt:lpstr>
      <vt:lpstr>Creating Figures</vt:lpstr>
      <vt:lpstr>Creating Figures</vt:lpstr>
      <vt:lpstr>Creating Figures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Roghair, I.</dc:creator>
  <cp:lastModifiedBy>Roghair, I.</cp:lastModifiedBy>
  <cp:revision>63</cp:revision>
  <dcterms:created xsi:type="dcterms:W3CDTF">2018-11-28T19:33:05Z</dcterms:created>
  <dcterms:modified xsi:type="dcterms:W3CDTF">2018-12-06T10:19:26Z</dcterms:modified>
</cp:coreProperties>
</file>