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  <p:sldId id="259" r:id="rId6"/>
  </p:sldIdLst>
  <p:sldSz cx="12192000" cy="6858000"/>
  <p:notesSz cx="6794500" cy="99314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144623-9A4A-47AD-B817-337D5FA0B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25FD801-DAFF-4232-9D2A-5F10EE532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6E65B4E-7DC7-46FB-8542-6FE3D37C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8459-0394-4CF3-B9CE-88C3B238E34E}" type="datetimeFigureOut">
              <a:rPr lang="nl-NL" smtClean="0"/>
              <a:t>7-12-2017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9DB87DF-890C-45C1-AC6F-1FB54E6A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4A9FA3E-80DF-466E-B8B4-61C765C7C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2DB8-7C5C-4192-8261-99A868FC5A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876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31023-7B84-4B79-AB4A-C6B4BA42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A5B95A-A147-469C-9070-BFF40EE1F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FC5D7C1-4A28-497F-9F2D-F6C48EB6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8459-0394-4CF3-B9CE-88C3B238E34E}" type="datetimeFigureOut">
              <a:rPr lang="nl-NL" smtClean="0"/>
              <a:t>7-12-2017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ED3E42A-438E-4D33-B3CA-2C9D11330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8EE8F65-5CF1-4A7B-9117-155B3C4F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2DB8-7C5C-4192-8261-99A868FC5A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128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952AE13-83C7-403F-850D-FEB49B89F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D66DF0C-DE61-44E3-8F84-8F3022DBB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5E8CABB-98F8-4C0D-BDE5-DA59298C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8459-0394-4CF3-B9CE-88C3B238E34E}" type="datetimeFigureOut">
              <a:rPr lang="nl-NL" smtClean="0"/>
              <a:t>7-12-2017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7A8DC3A-6421-4C8D-A72E-DC4053D9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7854098-4561-4719-AFA5-A871F615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2DB8-7C5C-4192-8261-99A868FC5A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904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9C690B-F2C6-4D37-AF36-3462E0745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637BCA-7455-429B-8A95-110ECC069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B56AAF0-DE71-4899-B7A8-C0BBCFB9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8459-0394-4CF3-B9CE-88C3B238E34E}" type="datetimeFigureOut">
              <a:rPr lang="nl-NL" smtClean="0"/>
              <a:t>7-12-2017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8A094C4-135F-4985-9150-6AD17E5E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CC638F-0CF9-43A7-A283-B1C2B779A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2DB8-7C5C-4192-8261-99A868FC5A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292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956D68-FDF9-40A2-B248-65F707915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1F055FE-2242-457C-BF0F-1685B2679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E32BEFB-9798-4866-929C-2FB21259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8459-0394-4CF3-B9CE-88C3B238E34E}" type="datetimeFigureOut">
              <a:rPr lang="nl-NL" smtClean="0"/>
              <a:t>7-12-2017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D0EA7AC-774E-473F-A091-6FBD2B524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29F67E6-8F00-4843-BA7E-0DFA0638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2DB8-7C5C-4192-8261-99A868FC5A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330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D3D32-D6E5-4534-9E2E-E5DEFD8B3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97DEB8-6B11-46AC-8427-F482CCAB3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7783966-CB3C-45DF-B30F-059CE7665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E4D531-81AE-4F00-9832-06FB3EA3B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8459-0394-4CF3-B9CE-88C3B238E34E}" type="datetimeFigureOut">
              <a:rPr lang="nl-NL" smtClean="0"/>
              <a:t>7-12-2017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64FB8DF-AB00-4BBC-9BF7-03797EAAA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884E706-921E-43DC-889D-BF125BC85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2DB8-7C5C-4192-8261-99A868FC5A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5334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F6E220-CB05-4685-96D6-25A591ECD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6133400-9133-40E1-B173-C9DA69463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25C8C26-EC9D-41C7-B282-0DB92663C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82AFD57-D49E-4DE3-8B43-7D67AC858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80D6561-ED6E-4033-A4C6-60484A8C2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A645AF9-9657-43FE-ACA2-482851AE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8459-0394-4CF3-B9CE-88C3B238E34E}" type="datetimeFigureOut">
              <a:rPr lang="nl-NL" smtClean="0"/>
              <a:t>7-12-2017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6A25B2E-4665-4879-ADF2-CEF790CE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295D1E1-008C-4A3A-AAEB-06F7E573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2DB8-7C5C-4192-8261-99A868FC5A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010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FE70F-589D-40CE-8AE4-D84856F0C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9B7B6A3-9B0C-4C33-A13A-0F2871EE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8459-0394-4CF3-B9CE-88C3B238E34E}" type="datetimeFigureOut">
              <a:rPr lang="nl-NL" smtClean="0"/>
              <a:t>7-12-2017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B9E69B0-EB65-4D4F-BA73-3D82A855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46A042D-16A2-4AD6-90F8-E38ED1CA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2DB8-7C5C-4192-8261-99A868FC5A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500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A634D72-17C7-40BB-9385-70539AE9E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8459-0394-4CF3-B9CE-88C3B238E34E}" type="datetimeFigureOut">
              <a:rPr lang="nl-NL" smtClean="0"/>
              <a:t>7-12-2017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66916F0-8A91-400D-8B7F-14AF92D6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179091C-331E-4459-B871-E9C455D43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2DB8-7C5C-4192-8261-99A868FC5A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587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A2432-DE0B-4CE5-917C-51204AAE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D774A0-EA6A-43EA-9BE0-ABF3A4171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97081E1-AD00-4233-BE80-05C88C905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D19BCA9-ADDD-45FC-B64B-E7C9ED998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8459-0394-4CF3-B9CE-88C3B238E34E}" type="datetimeFigureOut">
              <a:rPr lang="nl-NL" smtClean="0"/>
              <a:t>7-12-2017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2D5425A-8E28-4FD8-A3EF-AAD73C127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B5929B6-F06F-44B4-8B05-EF315E71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2DB8-7C5C-4192-8261-99A868FC5A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9496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AC974-2778-4C08-9008-1C776BDC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926EEBD-8F3B-41AF-A457-F63EDA327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C165A1F-792C-439C-AEF0-1F93EF6AC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E99FFAA-175F-473C-A78F-50894A2E7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8459-0394-4CF3-B9CE-88C3B238E34E}" type="datetimeFigureOut">
              <a:rPr lang="nl-NL" smtClean="0"/>
              <a:t>7-12-2017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6A6CB2B-BAE7-4ED2-B75C-F42C01D5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BD749D6-F662-4D35-9C66-E3F7D81D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2DB8-7C5C-4192-8261-99A868FC5A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371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DA61C41-A38A-41B9-A664-EEE00EB5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DC8F67-B1B9-4D1D-A0D6-6ACEA34C1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365EA16-B51B-4288-A747-807905EB1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98459-0394-4CF3-B9CE-88C3B238E34E}" type="datetimeFigureOut">
              <a:rPr lang="nl-NL" smtClean="0"/>
              <a:t>7-12-2017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AF9CCE-DF4F-4CAF-A02E-57766B24F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AEC163A-821A-4C8F-AFDD-41835A646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52DB8-7C5C-4192-8261-99A868FC5A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327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815ED7B-FEC9-42EE-A141-C0A38549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point rule</a:t>
            </a:r>
            <a:endParaRPr lang="nl-NL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5FC01D5-86F4-42DE-9CD4-45E7342F1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sum = </a:t>
            </a:r>
            <a:r>
              <a:rPr lang="en-US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rightrule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, x0, x1, N)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Source Code Pro" panose="020B0509030403020204" pitchFamily="49" charset="0"/>
              </a:rPr>
              <a:t>xrange = linspace(x0,x1,N+1);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h = (x1-x0)/N;</a:t>
            </a:r>
          </a:p>
          <a:p>
            <a:pPr marL="0" indent="0">
              <a:buNone/>
            </a:pPr>
            <a:r>
              <a:rPr lang="nl-NL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sum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 = 0;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pPr marL="0" indent="0">
              <a:buNone/>
            </a:pPr>
            <a:r>
              <a:rPr lang="nl-NL" dirty="0" err="1">
                <a:solidFill>
                  <a:srgbClr val="0000FF"/>
                </a:solidFill>
                <a:latin typeface="Source Code Pro" panose="020B0509030403020204" pitchFamily="49" charset="0"/>
              </a:rPr>
              <a:t>for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 i = 1:N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    y = </a:t>
            </a:r>
            <a:r>
              <a:rPr lang="nl-NL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func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r>
              <a:rPr lang="nl-NL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xrange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(i+1));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nl-NL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sum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 = </a:t>
            </a:r>
            <a:r>
              <a:rPr lang="nl-NL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sum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 + y * h;</a:t>
            </a:r>
          </a:p>
          <a:p>
            <a:pPr marL="0" indent="0">
              <a:buNone/>
            </a:pPr>
            <a:r>
              <a:rPr lang="nl-NL" dirty="0">
                <a:solidFill>
                  <a:srgbClr val="0000FF"/>
                </a:solidFill>
                <a:latin typeface="Source Code Pro" panose="020B0509030403020204" pitchFamily="49" charset="0"/>
              </a:rPr>
              <a:t>end</a:t>
            </a:r>
          </a:p>
          <a:p>
            <a:pPr marL="0" indent="0">
              <a:buNone/>
            </a:pPr>
            <a:r>
              <a:rPr lang="nl-NL" dirty="0">
                <a:solidFill>
                  <a:srgbClr val="0000FF"/>
                </a:solidFill>
                <a:latin typeface="Source Code Pro" panose="020B0509030403020204" pitchFamily="49" charset="0"/>
              </a:rPr>
              <a:t> </a:t>
            </a:r>
          </a:p>
          <a:p>
            <a:pPr marL="0" indent="0">
              <a:buNone/>
            </a:pPr>
            <a:r>
              <a:rPr lang="nl-NL" dirty="0">
                <a:solidFill>
                  <a:srgbClr val="0000FF"/>
                </a:solidFill>
                <a:latin typeface="Source Code Pro" panose="020B050903040302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59004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815ED7B-FEC9-42EE-A141-C0A38549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point rule</a:t>
            </a:r>
            <a:endParaRPr lang="nl-NL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5FC01D5-86F4-42DE-9CD4-45E7342F1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sum = </a:t>
            </a:r>
            <a:r>
              <a:rPr lang="en-US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leftrule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x0, x1, N)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xrange = linspace(x0,x1,N+1);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 = (x1-x0)/N;</a:t>
            </a:r>
          </a:p>
          <a:p>
            <a:pPr marL="0" indent="0">
              <a:buNone/>
            </a:pPr>
            <a:r>
              <a:rPr lang="nl-NL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sum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0;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0" indent="0">
              <a:buNone/>
            </a:pPr>
            <a:r>
              <a:rPr lang="nl-NL" dirty="0" err="1">
                <a:solidFill>
                  <a:srgbClr val="000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 = 1:N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y = </a:t>
            </a:r>
            <a:r>
              <a:rPr lang="nl-NL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nl-NL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xrange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(i));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nl-NL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sum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nl-NL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sum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+ y * h;</a:t>
            </a:r>
          </a:p>
          <a:p>
            <a:pPr marL="0" indent="0">
              <a:buNone/>
            </a:pPr>
            <a:r>
              <a:rPr lang="nl-NL" dirty="0">
                <a:solidFill>
                  <a:srgbClr val="000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end</a:t>
            </a:r>
          </a:p>
          <a:p>
            <a:pPr marL="0" indent="0">
              <a:buNone/>
            </a:pPr>
            <a:r>
              <a:rPr lang="nl-NL" dirty="0">
                <a:solidFill>
                  <a:srgbClr val="000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0" indent="0">
              <a:buNone/>
            </a:pPr>
            <a:r>
              <a:rPr lang="nl-NL" dirty="0">
                <a:solidFill>
                  <a:srgbClr val="000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end</a:t>
            </a:r>
          </a:p>
          <a:p>
            <a:pPr marL="0" indent="0">
              <a:buNone/>
            </a:pPr>
            <a:endParaRPr lang="nl-NL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96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815ED7B-FEC9-42EE-A141-C0A38549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Midpoint rule</a:t>
            </a:r>
            <a:endParaRPr lang="nl-NL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5FC01D5-86F4-42DE-9CD4-45E7342F1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sum = </a:t>
            </a:r>
            <a:r>
              <a:rPr lang="en-US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midrule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x0, x1, N)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xrange = linspace(x0,x1,N+1);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 = (x1-x0)/N;</a:t>
            </a:r>
          </a:p>
          <a:p>
            <a:pPr marL="0" indent="0">
              <a:buNone/>
            </a:pPr>
            <a:r>
              <a:rPr lang="nl-NL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sum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0;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0" indent="0">
              <a:buNone/>
            </a:pPr>
            <a:r>
              <a:rPr lang="nl-NL" dirty="0" err="1">
                <a:solidFill>
                  <a:srgbClr val="000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 = 1:N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nl-NL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xmid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(</a:t>
            </a:r>
            <a:r>
              <a:rPr lang="nl-NL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xrange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(i)+</a:t>
            </a:r>
            <a:r>
              <a:rPr lang="nl-NL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xrange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(i+1)) / 2;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y = </a:t>
            </a:r>
            <a:r>
              <a:rPr lang="nl-NL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nl-NL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xmid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nl-NL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sum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nl-NL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sum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+ y * h;</a:t>
            </a:r>
          </a:p>
          <a:p>
            <a:pPr marL="0" indent="0">
              <a:buNone/>
            </a:pPr>
            <a:r>
              <a:rPr lang="nl-NL" dirty="0">
                <a:solidFill>
                  <a:srgbClr val="000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end</a:t>
            </a:r>
          </a:p>
          <a:p>
            <a:pPr marL="0" indent="0">
              <a:buNone/>
            </a:pPr>
            <a:r>
              <a:rPr lang="nl-NL" dirty="0">
                <a:solidFill>
                  <a:srgbClr val="000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0" indent="0">
              <a:buNone/>
            </a:pPr>
            <a:r>
              <a:rPr lang="nl-NL" dirty="0">
                <a:solidFill>
                  <a:srgbClr val="000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17832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815ED7B-FEC9-42EE-A141-C0A38549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Trapezoid rule</a:t>
            </a:r>
            <a:endParaRPr lang="nl-NL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5FC01D5-86F4-42DE-9CD4-45E7342F1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NL" dirty="0" err="1">
                <a:solidFill>
                  <a:srgbClr val="0000FF"/>
                </a:solidFill>
                <a:latin typeface="Source Code Pro" panose="020B0509030403020204" pitchFamily="49" charset="0"/>
              </a:rPr>
              <a:t>function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sum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 = </a:t>
            </a:r>
            <a:r>
              <a:rPr lang="nl-NL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traprule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r>
              <a:rPr lang="nl-NL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func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, x0, x1, N)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Source Code Pro" panose="020B0509030403020204" pitchFamily="49" charset="0"/>
              </a:rPr>
              <a:t>xrange = linspace(x0,x1,N+1);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h = (x1-x0)/N;</a:t>
            </a:r>
          </a:p>
          <a:p>
            <a:pPr marL="0" indent="0">
              <a:buNone/>
            </a:pPr>
            <a:r>
              <a:rPr lang="nl-NL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sum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 = 0;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pPr marL="0" indent="0">
              <a:buNone/>
            </a:pPr>
            <a:r>
              <a:rPr lang="nl-NL" dirty="0" err="1">
                <a:solidFill>
                  <a:srgbClr val="0000FF"/>
                </a:solidFill>
                <a:latin typeface="Source Code Pro" panose="020B0509030403020204" pitchFamily="49" charset="0"/>
              </a:rPr>
              <a:t>for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 i = 1:N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    y = (</a:t>
            </a:r>
            <a:r>
              <a:rPr lang="nl-NL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func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r>
              <a:rPr lang="nl-NL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xrange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(i+1)) + </a:t>
            </a:r>
            <a:r>
              <a:rPr lang="nl-NL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func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r>
              <a:rPr lang="nl-NL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xrange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(i)))/2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nl-NL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sum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 = </a:t>
            </a:r>
            <a:r>
              <a:rPr lang="nl-NL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sum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 + y * h;</a:t>
            </a:r>
          </a:p>
          <a:p>
            <a:pPr marL="0" indent="0">
              <a:buNone/>
            </a:pPr>
            <a:r>
              <a:rPr lang="nl-NL" dirty="0">
                <a:solidFill>
                  <a:srgbClr val="0000FF"/>
                </a:solidFill>
                <a:latin typeface="Source Code Pro" panose="020B0509030403020204" pitchFamily="49" charset="0"/>
              </a:rPr>
              <a:t>end</a:t>
            </a:r>
          </a:p>
          <a:p>
            <a:pPr marL="0" indent="0">
              <a:buNone/>
            </a:pPr>
            <a:r>
              <a:rPr lang="nl-NL" dirty="0">
                <a:solidFill>
                  <a:srgbClr val="0000FF"/>
                </a:solidFill>
                <a:latin typeface="Source Code Pro" panose="020B0509030403020204" pitchFamily="49" charset="0"/>
              </a:rPr>
              <a:t> </a:t>
            </a:r>
          </a:p>
          <a:p>
            <a:pPr marL="0" indent="0">
              <a:buNone/>
            </a:pPr>
            <a:r>
              <a:rPr lang="nl-NL" dirty="0">
                <a:solidFill>
                  <a:srgbClr val="0000FF"/>
                </a:solidFill>
                <a:latin typeface="Source Code Pro" panose="020B050903040302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7719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815ED7B-FEC9-42EE-A141-C0A38549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Runscript</a:t>
            </a:r>
            <a:endParaRPr lang="nl-NL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5FC01D5-86F4-42DE-9CD4-45E7342F1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2333"/>
            <a:ext cx="10515600" cy="518054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nl-NL" dirty="0">
                <a:solidFill>
                  <a:srgbClr val="228B22"/>
                </a:solidFill>
                <a:latin typeface="Source Code Pro" panose="020B0509030403020204" pitchFamily="49" charset="0"/>
              </a:rPr>
              <a:t>% Set up parameters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x0 = 0;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x1 = 3;</a:t>
            </a:r>
          </a:p>
          <a:p>
            <a:pPr marL="0" indent="0">
              <a:buNone/>
            </a:pPr>
            <a:r>
              <a:rPr lang="nn-NO" dirty="0">
                <a:solidFill>
                  <a:srgbClr val="000000"/>
                </a:solidFill>
                <a:latin typeface="Source Code Pro" panose="020B0509030403020204" pitchFamily="49" charset="0"/>
              </a:rPr>
              <a:t>Nrange = [5 10 20 40 80 160 320 640 1280];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nl-NL" dirty="0">
                <a:solidFill>
                  <a:srgbClr val="228B22"/>
                </a:solidFill>
                <a:latin typeface="Source Code Pro" panose="020B0509030403020204" pitchFamily="49" charset="0"/>
              </a:rPr>
              <a:t>% Exact solution</a:t>
            </a:r>
          </a:p>
          <a:p>
            <a:pPr marL="0" indent="0">
              <a:buNone/>
            </a:pPr>
            <a:r>
              <a:rPr lang="nn-NO" dirty="0">
                <a:solidFill>
                  <a:srgbClr val="000000"/>
                </a:solidFill>
                <a:latin typeface="Source Code Pro" panose="020B0509030403020204" pitchFamily="49" charset="0"/>
              </a:rPr>
              <a:t>I = integral(@myfunc, x0, x1);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 counter = 1;</a:t>
            </a:r>
          </a:p>
          <a:p>
            <a:pPr marL="0" indent="0">
              <a:buNone/>
            </a:pPr>
            <a:r>
              <a:rPr lang="nl-NL" dirty="0" err="1">
                <a:solidFill>
                  <a:srgbClr val="0000FF"/>
                </a:solidFill>
                <a:latin typeface="Source Code Pro" panose="020B0509030403020204" pitchFamily="49" charset="0"/>
              </a:rPr>
              <a:t>for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 N = </a:t>
            </a:r>
            <a:r>
              <a:rPr lang="nl-NL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Nrange</a:t>
            </a:r>
            <a:endParaRPr lang="nl-NL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Source Code Pro" panose="020B0509030403020204" pitchFamily="49" charset="0"/>
              </a:rPr>
              <a:t>    IR(counter) = rightrule(@myfunc, x0, x1, N);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    IL(counter) = </a:t>
            </a:r>
            <a:r>
              <a:rPr lang="nl-NL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leftrule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(@</a:t>
            </a:r>
            <a:r>
              <a:rPr lang="nl-NL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myfunc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, x0, x1, N);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    IM(counter) = </a:t>
            </a:r>
            <a:r>
              <a:rPr lang="nl-NL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midrule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(@</a:t>
            </a:r>
            <a:r>
              <a:rPr lang="nl-NL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myfunc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, x0, x1, N);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   IT(counter) = </a:t>
            </a:r>
            <a:r>
              <a:rPr lang="en-US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traprule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(@</a:t>
            </a:r>
            <a:r>
              <a:rPr lang="en-US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myfunc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, x0, x1, N);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     counter = counter + 1;</a:t>
            </a:r>
          </a:p>
          <a:p>
            <a:pPr marL="0" indent="0">
              <a:buNone/>
            </a:pPr>
            <a:r>
              <a:rPr lang="nl-NL" dirty="0">
                <a:solidFill>
                  <a:srgbClr val="0000FF"/>
                </a:solidFill>
                <a:latin typeface="Source Code Pro" panose="020B0509030403020204" pitchFamily="49" charset="0"/>
              </a:rPr>
              <a:t>end</a:t>
            </a:r>
          </a:p>
          <a:p>
            <a:pPr marL="0" indent="0">
              <a:buNone/>
            </a:pPr>
            <a:r>
              <a:rPr lang="nl-NL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errR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 = </a:t>
            </a:r>
            <a:r>
              <a:rPr lang="nl-NL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abs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(IR-I); </a:t>
            </a:r>
            <a:r>
              <a:rPr lang="nl-NL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errL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 = </a:t>
            </a:r>
            <a:r>
              <a:rPr lang="nl-NL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abs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(IL-I); </a:t>
            </a:r>
            <a:r>
              <a:rPr lang="nl-NL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errM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 = </a:t>
            </a:r>
            <a:r>
              <a:rPr lang="nl-NL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abs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(IM-I); </a:t>
            </a:r>
            <a:r>
              <a:rPr lang="nl-NL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errT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 = </a:t>
            </a:r>
            <a:r>
              <a:rPr lang="nl-NL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abs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(IT-I);</a:t>
            </a:r>
          </a:p>
          <a:p>
            <a:pPr marL="0" indent="0">
              <a:buNone/>
            </a:pPr>
            <a:r>
              <a:rPr lang="nl-NL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loglog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r>
              <a:rPr lang="nl-NL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Nrange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nl-NL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errR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nl-NL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Nrange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nl-NL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errL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nl-NL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Nrange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nl-NL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errM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nl-NL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Nrange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nl-NL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errT</a:t>
            </a:r>
            <a:r>
              <a:rPr lang="nl-NL" dirty="0">
                <a:solidFill>
                  <a:srgbClr val="000000"/>
                </a:solidFill>
                <a:latin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105204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461</Words>
  <Application>Microsoft Office PowerPoint</Application>
  <PresentationFormat>Breedbeeld</PresentationFormat>
  <Paragraphs>70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Source Code Pro</vt:lpstr>
      <vt:lpstr>Kantoorthema</vt:lpstr>
      <vt:lpstr>Right point rule</vt:lpstr>
      <vt:lpstr>Left point rule</vt:lpstr>
      <vt:lpstr>Midpoint rule</vt:lpstr>
      <vt:lpstr>Trapezoid rule</vt:lpstr>
      <vt:lpstr>Runscript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Right point rule</dc:title>
  <dc:creator>Roghair, I.</dc:creator>
  <cp:lastModifiedBy>Roghair, I.</cp:lastModifiedBy>
  <cp:revision>2</cp:revision>
  <cp:lastPrinted>2017-12-07T12:26:28Z</cp:lastPrinted>
  <dcterms:created xsi:type="dcterms:W3CDTF">2017-12-07T12:22:34Z</dcterms:created>
  <dcterms:modified xsi:type="dcterms:W3CDTF">2017-12-07T12:33:04Z</dcterms:modified>
</cp:coreProperties>
</file>