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1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1" r:id="rId3"/>
    <p:sldId id="341" r:id="rId4"/>
    <p:sldId id="371" r:id="rId5"/>
    <p:sldId id="34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53" r:id="rId14"/>
    <p:sldId id="342" r:id="rId15"/>
    <p:sldId id="349" r:id="rId16"/>
    <p:sldId id="346" r:id="rId17"/>
    <p:sldId id="338" r:id="rId18"/>
    <p:sldId id="352" r:id="rId19"/>
    <p:sldId id="348" r:id="rId20"/>
    <p:sldId id="350" r:id="rId2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9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644A8E-4737-47EC-8F63-A04FC3F60BBC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01:16:5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D2CD12-2EA1-4D01-B4E3-887F9CBA179F}" type="datetime1">
              <a:rPr lang="ja-JP" altLang="en-US" smtClean="0"/>
              <a:t>2023/11/19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CDF92-A159-46CD-AE7F-AE913F8A0C03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43473-F0CF-4097-9FA0-5C73431C12E8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長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長方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付プレースホルダー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E36F4-56C9-497D-985A-4547EE80C7E5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E9C3F6-23B1-4AC7-8654-56B71A245609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EED29A-E673-4AAF-8414-A0538097D4FB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F9471-7E3C-43CD-B2AE-E0996B6FCF28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AD7D0-3BCF-438D-AF45-776548880E3E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BB670-9BB6-41E9-8402-5ADF041FD5DA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4CBAF2-9AF4-4C61-80A6-A4165AC07DD4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5E8BA45-A90A-4071-A13D-6AC57A8D06A3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FAA8-A50A-40C1-B5A1-A17F7AE628E9}" type="datetime1">
              <a:rPr lang="ja-JP" altLang="en-US" smtClean="0"/>
              <a:t>2023/11/19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288BDA2-415F-4853-9C1B-2BDC206538FD}" type="datetime1">
              <a:rPr lang="ja-JP" altLang="en-US" noProof="0" smtClean="0"/>
              <a:t>2023/11/19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9" name="長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長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kumimoji="1" sz="2800" b="1" kern="1200" cap="all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kumimoji="1" sz="11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0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tags" Target="../tags/tag19.xml"/><Relationship Id="rId16" Type="http://schemas.openxmlformats.org/officeDocument/2006/relationships/image" Target="../media/image16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13.png"/><Relationship Id="rId5" Type="http://schemas.openxmlformats.org/officeDocument/2006/relationships/tags" Target="../tags/tag31.xml"/><Relationship Id="rId10" Type="http://schemas.openxmlformats.org/officeDocument/2006/relationships/image" Target="../media/image7.png"/><Relationship Id="rId4" Type="http://schemas.openxmlformats.org/officeDocument/2006/relationships/tags" Target="../tags/tag30.xml"/><Relationship Id="rId9" Type="http://schemas.openxmlformats.org/officeDocument/2006/relationships/image" Target="../media/image6.png"/><Relationship Id="rId1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5.xml"/><Relationship Id="rId7" Type="http://schemas.openxmlformats.org/officeDocument/2006/relationships/image" Target="../media/image21.sv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36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-typing.ne.j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長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r>
              <a:rPr kumimoji="1" lang="ja-JP" altLang="en-US" dirty="0">
                <a:solidFill>
                  <a:schemeClr val="accent4"/>
                </a:solidFill>
              </a:rPr>
              <a:t>情報処理演習</a:t>
            </a:r>
            <a:r>
              <a:rPr kumimoji="1" lang="en-US" altLang="ja-JP" dirty="0">
                <a:solidFill>
                  <a:schemeClr val="accent4"/>
                </a:solidFill>
              </a:rPr>
              <a:t>II</a:t>
            </a:r>
            <a:r>
              <a:rPr kumimoji="1" lang="ja-JP" altLang="en-US" dirty="0"/>
              <a:t>（後半）</a:t>
            </a:r>
            <a:endParaRPr lang="ja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kumimoji="1" lang="ja-JP" altLang="en-US" dirty="0"/>
              <a:t>担当：木村元</a:t>
            </a:r>
            <a:endParaRPr lang="ja" dirty="0"/>
          </a:p>
        </p:txBody>
      </p:sp>
      <p:sp>
        <p:nvSpPr>
          <p:cNvPr id="20" name="長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2" name="長方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長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pic>
        <p:nvPicPr>
          <p:cNvPr id="6" name="画像 5" descr="ロゴのクローズ アップ&#10;&#10;自動生成された説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18FBB-B8FB-48DD-A841-C680B19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個体群成長モデル（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May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260CFF-9F8D-4017-B6E8-6124E04E54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3227067"/>
            <a:ext cx="5107230" cy="8732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F5EAFC-2346-4BFD-8460-A0663FDA0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7" y="5003078"/>
            <a:ext cx="410725" cy="2798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E0414-A27F-4747-BB3F-E6F54E7C16E4}"/>
              </a:ext>
            </a:extLst>
          </p:cNvPr>
          <p:cNvSpPr txBox="1"/>
          <p:nvPr/>
        </p:nvSpPr>
        <p:spPr>
          <a:xfrm>
            <a:off x="7699103" y="495833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：第</a:t>
            </a:r>
            <a:r>
              <a:rPr lang="en-US" altLang="ja-JP" i="1" dirty="0"/>
              <a:t>n</a:t>
            </a:r>
            <a:r>
              <a:rPr lang="ja-JP" altLang="en-US" dirty="0"/>
              <a:t>世代の個体数 </a:t>
            </a:r>
            <a:r>
              <a:rPr lang="en-US" altLang="ja-JP" dirty="0"/>
              <a:t>(n=0,1,2,</a:t>
            </a:r>
            <a:r>
              <a:rPr lang="ja-JP" altLang="en-US" dirty="0"/>
              <a:t>・・・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B7FA50-91FC-45C6-B543-15F2DC02BE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564412"/>
            <a:ext cx="132882" cy="1510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FB819-1CA9-4D6B-B750-2420A6D451DB}"/>
              </a:ext>
            </a:extLst>
          </p:cNvPr>
          <p:cNvSpPr txBox="1"/>
          <p:nvPr/>
        </p:nvSpPr>
        <p:spPr>
          <a:xfrm>
            <a:off x="7699103" y="544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E7E8029-C102-4804-8726-A2AB0F170B69}"/>
              </a:ext>
            </a:extLst>
          </p:cNvPr>
          <p:cNvGrpSpPr/>
          <p:nvPr/>
        </p:nvGrpSpPr>
        <p:grpSpPr>
          <a:xfrm>
            <a:off x="4822256" y="1739908"/>
            <a:ext cx="3998735" cy="873227"/>
            <a:chOff x="4254366" y="1779347"/>
            <a:chExt cx="3998735" cy="873227"/>
          </a:xfrm>
        </p:grpSpPr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18B48938-51AE-4FC1-8F2E-8C0CCFE58B69}"/>
                </a:ext>
              </a:extLst>
            </p:cNvPr>
            <p:cNvSpPr/>
            <p:nvPr/>
          </p:nvSpPr>
          <p:spPr>
            <a:xfrm>
              <a:off x="4254366" y="1779347"/>
              <a:ext cx="3998735" cy="873227"/>
            </a:xfrm>
            <a:prstGeom prst="wedgeRoundRectCallout">
              <a:avLst>
                <a:gd name="adj1" fmla="val -2058"/>
                <a:gd name="adj2" fmla="val 119818"/>
                <a:gd name="adj3" fmla="val 16667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835A4F3-2DA8-4F6C-8E81-1A21F7F78C0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10" y="2001495"/>
              <a:ext cx="2885693" cy="473670"/>
            </a:xfrm>
            <a:prstGeom prst="rect">
              <a:avLst/>
            </a:prstGeom>
          </p:spPr>
        </p:pic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5AE74ECC-AF9D-4D4D-885B-A24809B21B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996891"/>
            <a:ext cx="155029" cy="15100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321605-A4EE-4D83-9C7D-24FBE4963DF8}"/>
              </a:ext>
            </a:extLst>
          </p:cNvPr>
          <p:cNvSpPr txBox="1"/>
          <p:nvPr/>
        </p:nvSpPr>
        <p:spPr>
          <a:xfrm>
            <a:off x="7699103" y="5887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：最大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7D6DBE-16EC-4C16-92D4-665352A5BFE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9" y="6395660"/>
            <a:ext cx="124829" cy="23556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E5EA4-76D6-48F3-BF6A-D2BACCBCCB37}"/>
              </a:ext>
            </a:extLst>
          </p:cNvPr>
          <p:cNvSpPr txBox="1"/>
          <p:nvPr/>
        </p:nvSpPr>
        <p:spPr>
          <a:xfrm>
            <a:off x="7699103" y="63346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：密度効果の強さ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43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18FBB-B8FB-48DD-A841-C680B19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個体群成長モデル（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May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C9B7E9-E45A-4380-9BC6-A09FFCC05E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2" y="3053252"/>
            <a:ext cx="8801210" cy="959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F5EAFC-2346-4BFD-8460-A0663FDA0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7" y="5003078"/>
            <a:ext cx="410725" cy="2798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E0414-A27F-4747-BB3F-E6F54E7C16E4}"/>
              </a:ext>
            </a:extLst>
          </p:cNvPr>
          <p:cNvSpPr txBox="1"/>
          <p:nvPr/>
        </p:nvSpPr>
        <p:spPr>
          <a:xfrm>
            <a:off x="7699103" y="495833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：第</a:t>
            </a:r>
            <a:r>
              <a:rPr lang="en-US" altLang="ja-JP" i="1" dirty="0"/>
              <a:t>n</a:t>
            </a:r>
            <a:r>
              <a:rPr lang="ja-JP" altLang="en-US" dirty="0"/>
              <a:t>世代の個体数 </a:t>
            </a:r>
            <a:r>
              <a:rPr lang="en-US" altLang="ja-JP" dirty="0"/>
              <a:t>(n=0,1,2,</a:t>
            </a:r>
            <a:r>
              <a:rPr lang="ja-JP" altLang="en-US" dirty="0"/>
              <a:t>・・・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B7FA50-91FC-45C6-B543-15F2DC02BE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564412"/>
            <a:ext cx="132882" cy="1510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FB819-1CA9-4D6B-B750-2420A6D451DB}"/>
              </a:ext>
            </a:extLst>
          </p:cNvPr>
          <p:cNvSpPr txBox="1"/>
          <p:nvPr/>
        </p:nvSpPr>
        <p:spPr>
          <a:xfrm>
            <a:off x="7699103" y="544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AE74ECC-AF9D-4D4D-885B-A24809B21B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996891"/>
            <a:ext cx="155029" cy="15100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321605-A4EE-4D83-9C7D-24FBE4963DF8}"/>
              </a:ext>
            </a:extLst>
          </p:cNvPr>
          <p:cNvSpPr txBox="1"/>
          <p:nvPr/>
        </p:nvSpPr>
        <p:spPr>
          <a:xfrm>
            <a:off x="7699103" y="5887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：最大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7D6DBE-16EC-4C16-92D4-665352A5BFE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9" y="6395660"/>
            <a:ext cx="124829" cy="23556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E5EA4-76D6-48F3-BF6A-D2BACCBCCB37}"/>
              </a:ext>
            </a:extLst>
          </p:cNvPr>
          <p:cNvSpPr txBox="1"/>
          <p:nvPr/>
        </p:nvSpPr>
        <p:spPr>
          <a:xfrm>
            <a:off x="7699103" y="63346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：密度効果の強さ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0A76662-F3D6-43FC-876D-740288972413}"/>
              </a:ext>
            </a:extLst>
          </p:cNvPr>
          <p:cNvGrpSpPr/>
          <p:nvPr/>
        </p:nvGrpSpPr>
        <p:grpSpPr>
          <a:xfrm>
            <a:off x="1790299" y="4595595"/>
            <a:ext cx="3657600" cy="1248349"/>
            <a:chOff x="1790299" y="4595595"/>
            <a:chExt cx="3657600" cy="1248349"/>
          </a:xfrm>
        </p:grpSpPr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A6EFAC84-7A9F-452D-8141-308460D19382}"/>
                </a:ext>
              </a:extLst>
            </p:cNvPr>
            <p:cNvSpPr/>
            <p:nvPr/>
          </p:nvSpPr>
          <p:spPr>
            <a:xfrm>
              <a:off x="1790299" y="4595595"/>
              <a:ext cx="3657600" cy="1248349"/>
            </a:xfrm>
            <a:prstGeom prst="wedgeRoundRectCallout">
              <a:avLst>
                <a:gd name="adj1" fmla="val 27062"/>
                <a:gd name="adj2" fmla="val -80913"/>
                <a:gd name="adj3" fmla="val 1666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328215D-8688-4BA5-BBE7-AF66D704420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301" y="4851133"/>
              <a:ext cx="2501789" cy="665197"/>
            </a:xfrm>
            <a:prstGeom prst="rect">
              <a:avLst/>
            </a:prstGeom>
          </p:spPr>
        </p:pic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1DF3B519-3FEE-B422-D985-28BDA7F160A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2" y="2398441"/>
            <a:ext cx="3453295" cy="37877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4426EB9-25F2-5BBC-7FB2-FD0E9CC76B5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1" y="1859068"/>
            <a:ext cx="3865325" cy="37877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A97078D-82CD-9D72-B837-5E6358A820A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1" y="1351504"/>
            <a:ext cx="3033873" cy="3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18FBB-B8FB-48DD-A841-C680B19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個体群成長モデル（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May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0DA056-AC7C-4DCF-B455-81EBFDF1BA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3" y="3053253"/>
            <a:ext cx="8197997" cy="95940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F5EAFC-2346-4BFD-8460-A0663FDA0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7" y="5003078"/>
            <a:ext cx="410725" cy="2798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E0414-A27F-4747-BB3F-E6F54E7C16E4}"/>
              </a:ext>
            </a:extLst>
          </p:cNvPr>
          <p:cNvSpPr txBox="1"/>
          <p:nvPr/>
        </p:nvSpPr>
        <p:spPr>
          <a:xfrm>
            <a:off x="7699103" y="495833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：第</a:t>
            </a:r>
            <a:r>
              <a:rPr lang="en-US" altLang="ja-JP" i="1" dirty="0"/>
              <a:t>n</a:t>
            </a:r>
            <a:r>
              <a:rPr lang="ja-JP" altLang="en-US" dirty="0"/>
              <a:t>世代の個体数 </a:t>
            </a:r>
            <a:r>
              <a:rPr lang="en-US" altLang="ja-JP" dirty="0"/>
              <a:t>(n=0,1,2,</a:t>
            </a:r>
            <a:r>
              <a:rPr lang="ja-JP" altLang="en-US" dirty="0"/>
              <a:t>・・・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B7FA50-91FC-45C6-B543-15F2DC02BE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564412"/>
            <a:ext cx="132882" cy="1510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FB819-1CA9-4D6B-B750-2420A6D451DB}"/>
              </a:ext>
            </a:extLst>
          </p:cNvPr>
          <p:cNvSpPr txBox="1"/>
          <p:nvPr/>
        </p:nvSpPr>
        <p:spPr>
          <a:xfrm>
            <a:off x="7699103" y="544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AE74ECC-AF9D-4D4D-885B-A24809B21B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996891"/>
            <a:ext cx="155029" cy="15100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321605-A4EE-4D83-9C7D-24FBE4963DF8}"/>
              </a:ext>
            </a:extLst>
          </p:cNvPr>
          <p:cNvSpPr txBox="1"/>
          <p:nvPr/>
        </p:nvSpPr>
        <p:spPr>
          <a:xfrm>
            <a:off x="7699103" y="58877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：最大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57D6DBE-16EC-4C16-92D4-665352A5BFE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9" y="6395660"/>
            <a:ext cx="124829" cy="23556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E5EA4-76D6-48F3-BF6A-D2BACCBCCB37}"/>
              </a:ext>
            </a:extLst>
          </p:cNvPr>
          <p:cNvSpPr txBox="1"/>
          <p:nvPr/>
        </p:nvSpPr>
        <p:spPr>
          <a:xfrm>
            <a:off x="7699103" y="63346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：密度効果の強さ</a:t>
            </a:r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0A76662-F3D6-43FC-876D-740288972413}"/>
              </a:ext>
            </a:extLst>
          </p:cNvPr>
          <p:cNvGrpSpPr/>
          <p:nvPr/>
        </p:nvGrpSpPr>
        <p:grpSpPr>
          <a:xfrm>
            <a:off x="1790299" y="4595595"/>
            <a:ext cx="3657600" cy="1248349"/>
            <a:chOff x="1790299" y="4595595"/>
            <a:chExt cx="3657600" cy="1248349"/>
          </a:xfrm>
        </p:grpSpPr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A6EFAC84-7A9F-452D-8141-308460D19382}"/>
                </a:ext>
              </a:extLst>
            </p:cNvPr>
            <p:cNvSpPr/>
            <p:nvPr/>
          </p:nvSpPr>
          <p:spPr>
            <a:xfrm>
              <a:off x="1790299" y="4595595"/>
              <a:ext cx="3657600" cy="1248349"/>
            </a:xfrm>
            <a:prstGeom prst="wedgeRoundRectCallout">
              <a:avLst>
                <a:gd name="adj1" fmla="val 27062"/>
                <a:gd name="adj2" fmla="val -80913"/>
                <a:gd name="adj3" fmla="val 1666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328215D-8688-4BA5-BBE7-AF66D704420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301" y="4851133"/>
              <a:ext cx="2501789" cy="665197"/>
            </a:xfrm>
            <a:prstGeom prst="rect">
              <a:avLst/>
            </a:prstGeom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FEA2F7-CB21-4900-A318-792606AC1A27}"/>
              </a:ext>
            </a:extLst>
          </p:cNvPr>
          <p:cNvSpPr txBox="1"/>
          <p:nvPr/>
        </p:nvSpPr>
        <p:spPr>
          <a:xfrm>
            <a:off x="3662195" y="222071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</a:rPr>
              <a:t>ロジスティック写像</a:t>
            </a:r>
            <a:endParaRPr kumimoji="1" lang="ja-JP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5C99432-F0CD-446D-A050-BCDB6F6D89ED}"/>
              </a:ext>
            </a:extLst>
          </p:cNvPr>
          <p:cNvSpPr/>
          <p:nvPr/>
        </p:nvSpPr>
        <p:spPr>
          <a:xfrm>
            <a:off x="623531" y="2130834"/>
            <a:ext cx="2790093" cy="787852"/>
          </a:xfrm>
          <a:prstGeom prst="wedgeRoundRectCallout">
            <a:avLst>
              <a:gd name="adj1" fmla="val 45764"/>
              <a:gd name="adj2" fmla="val 8630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Nn</a:t>
            </a:r>
            <a:r>
              <a:rPr kumimoji="1" lang="ja-JP" altLang="en-US" dirty="0"/>
              <a:t>≧</a:t>
            </a:r>
            <a:r>
              <a:rPr kumimoji="1" lang="en-US" altLang="ja-JP" dirty="0"/>
              <a:t>0</a:t>
            </a:r>
          </a:p>
          <a:p>
            <a:pPr algn="ctr"/>
            <a:r>
              <a:rPr lang="ja-JP" altLang="en-US" dirty="0"/>
              <a:t>⇔ </a:t>
            </a:r>
            <a:r>
              <a:rPr lang="en-US" altLang="ja-JP" dirty="0"/>
              <a:t>0 </a:t>
            </a:r>
            <a:r>
              <a:rPr lang="ja-JP" altLang="en-US" dirty="0"/>
              <a:t>≦ </a:t>
            </a:r>
            <a:r>
              <a:rPr lang="en-US" altLang="ja-JP" dirty="0"/>
              <a:t>a </a:t>
            </a:r>
            <a:r>
              <a:rPr lang="ja-JP" altLang="en-US" dirty="0"/>
              <a:t>≦ 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449B7F46-4B8C-47BE-A9C2-C0FAAAE6E550}"/>
              </a:ext>
            </a:extLst>
          </p:cNvPr>
          <p:cNvSpPr/>
          <p:nvPr/>
        </p:nvSpPr>
        <p:spPr>
          <a:xfrm>
            <a:off x="5693840" y="4247592"/>
            <a:ext cx="2790093" cy="787852"/>
          </a:xfrm>
          <a:prstGeom prst="wedgeRoundRectCallout">
            <a:avLst>
              <a:gd name="adj1" fmla="val -52345"/>
              <a:gd name="adj2" fmla="val 6919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 </a:t>
            </a:r>
            <a:r>
              <a:rPr lang="ja-JP" altLang="en-US" dirty="0"/>
              <a:t>≦ 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n</a:t>
            </a:r>
            <a:r>
              <a:rPr lang="en-US" altLang="ja-JP" dirty="0"/>
              <a:t> </a:t>
            </a:r>
            <a:r>
              <a:rPr lang="ja-JP" altLang="en-US" dirty="0"/>
              <a:t>≦ 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4910936-29C9-421D-962A-8F9D9F566F1D}"/>
                  </a:ext>
                </a:extLst>
              </p14:cNvPr>
              <p14:cNvContentPartPr/>
              <p14:nvPr/>
            </p14:nvContentPartPr>
            <p14:xfrm>
              <a:off x="7947923" y="2684446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4910936-29C9-421D-962A-8F9D9F566F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39283" y="26754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2FFFDC3-7189-7913-3A6A-51441097368A}"/>
              </a:ext>
            </a:extLst>
          </p:cNvPr>
          <p:cNvSpPr/>
          <p:nvPr/>
        </p:nvSpPr>
        <p:spPr>
          <a:xfrm>
            <a:off x="222069" y="228600"/>
            <a:ext cx="11861074" cy="535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7EF2E08-1D83-7D60-0716-F0A40CBC510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1811" y="620713"/>
            <a:ext cx="6170400" cy="6053287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2023BA1A-9F49-08F7-4E79-65273E192B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29" y="3114405"/>
            <a:ext cx="1298978" cy="29464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AD1BF1D-37DF-2DC7-A9DE-052DF8C17860}"/>
              </a:ext>
            </a:extLst>
          </p:cNvPr>
          <p:cNvCxnSpPr>
            <a:cxnSpLocks/>
          </p:cNvCxnSpPr>
          <p:nvPr/>
        </p:nvCxnSpPr>
        <p:spPr>
          <a:xfrm>
            <a:off x="2951811" y="6348556"/>
            <a:ext cx="654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5E807AE-876A-FA70-0AFF-44EA83A2D7FF}"/>
              </a:ext>
            </a:extLst>
          </p:cNvPr>
          <p:cNvCxnSpPr>
            <a:cxnSpLocks/>
          </p:cNvCxnSpPr>
          <p:nvPr/>
        </p:nvCxnSpPr>
        <p:spPr>
          <a:xfrm flipV="1">
            <a:off x="3215641" y="587824"/>
            <a:ext cx="0" cy="608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85059A6A-DC9B-AEF0-2F50-EEC20FB949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38" y="3219268"/>
            <a:ext cx="1494857" cy="25447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5A160A9-2C99-445E-8EAB-7355703C11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47" y="6408971"/>
            <a:ext cx="128000" cy="11428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4539314-4158-6C2F-4D39-532D4C9447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61" y="439244"/>
            <a:ext cx="118857" cy="163048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93A92E8-7E08-C204-3B2E-AE9E1F56FE9B}"/>
              </a:ext>
            </a:extLst>
          </p:cNvPr>
          <p:cNvSpPr/>
          <p:nvPr/>
        </p:nvSpPr>
        <p:spPr>
          <a:xfrm>
            <a:off x="3222172" y="927463"/>
            <a:ext cx="5760000" cy="5421082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61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56948-F258-4C7E-8216-59FBC325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パラメータ</a:t>
            </a:r>
            <a:r>
              <a:rPr lang="en-US" altLang="ja-JP" dirty="0"/>
              <a:t>a</a:t>
            </a:r>
            <a:r>
              <a:rPr lang="ja-JP" altLang="en-US" dirty="0"/>
              <a:t>によって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82A5B1-7B37-417C-A1F0-628E2FEAA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136" y="2013935"/>
            <a:ext cx="10515600" cy="431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000" dirty="0">
                <a:latin typeface="+mj-ea"/>
                <a:ea typeface="+mj-ea"/>
              </a:rPr>
              <a:t>1</a:t>
            </a:r>
            <a:r>
              <a:rPr kumimoji="1" lang="ja-JP" altLang="en-US" sz="2000" dirty="0">
                <a:latin typeface="+mj-ea"/>
                <a:ea typeface="+mj-ea"/>
              </a:rPr>
              <a:t>）</a:t>
            </a:r>
            <a:r>
              <a:rPr kumimoji="1" lang="en-US" altLang="ja-JP" sz="2000" dirty="0">
                <a:latin typeface="+mj-ea"/>
                <a:ea typeface="+mj-ea"/>
              </a:rPr>
              <a:t>a = 0.5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D431C33-3A2E-4590-B34A-9674B09E66B3}"/>
              </a:ext>
            </a:extLst>
          </p:cNvPr>
          <p:cNvSpPr txBox="1">
            <a:spLocks/>
          </p:cNvSpPr>
          <p:nvPr/>
        </p:nvSpPr>
        <p:spPr>
          <a:xfrm>
            <a:off x="1471136" y="4192106"/>
            <a:ext cx="1850035" cy="4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latin typeface="+mj-ea"/>
                <a:ea typeface="+mj-ea"/>
              </a:rPr>
              <a:t>2</a:t>
            </a:r>
            <a:r>
              <a:rPr lang="ja-JP" altLang="en-US" sz="2000" dirty="0">
                <a:latin typeface="+mj-ea"/>
                <a:ea typeface="+mj-ea"/>
              </a:rPr>
              <a:t>）</a:t>
            </a:r>
            <a:r>
              <a:rPr lang="en-US" altLang="ja-JP" sz="2000" dirty="0">
                <a:latin typeface="+mj-ea"/>
                <a:ea typeface="+mj-ea"/>
              </a:rPr>
              <a:t>a = 2</a:t>
            </a:r>
            <a:endParaRPr lang="ja-JP" altLang="en-US" sz="2000" dirty="0">
              <a:latin typeface="+mj-ea"/>
              <a:ea typeface="+mj-ea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A254215-E895-47D6-8582-06D6E56882E6}"/>
              </a:ext>
            </a:extLst>
          </p:cNvPr>
          <p:cNvSpPr txBox="1">
            <a:spLocks/>
          </p:cNvSpPr>
          <p:nvPr/>
        </p:nvSpPr>
        <p:spPr>
          <a:xfrm>
            <a:off x="8204962" y="2055304"/>
            <a:ext cx="2238223" cy="4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latin typeface="+mj-ea"/>
                <a:ea typeface="+mj-ea"/>
              </a:rPr>
              <a:t>5</a:t>
            </a:r>
            <a:r>
              <a:rPr lang="ja-JP" altLang="en-US" sz="2000" dirty="0">
                <a:latin typeface="+mj-ea"/>
                <a:ea typeface="+mj-ea"/>
              </a:rPr>
              <a:t>）</a:t>
            </a:r>
            <a:r>
              <a:rPr lang="en-US" altLang="ja-JP" sz="2000" dirty="0">
                <a:latin typeface="+mj-ea"/>
                <a:ea typeface="+mj-ea"/>
              </a:rPr>
              <a:t>a = 3.7</a:t>
            </a:r>
            <a:endParaRPr lang="ja-JP" altLang="en-US" sz="2000" dirty="0">
              <a:latin typeface="+mj-ea"/>
              <a:ea typeface="+mj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DC693AA-85BA-4CCC-8029-FB3EE68A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477" y="4701746"/>
            <a:ext cx="2848708" cy="14540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D986D3F-3AD0-4F07-AAC7-7EEBB900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04" y="4709960"/>
            <a:ext cx="2967487" cy="1435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5213771-4D24-4AD7-9B6A-D2783F27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04" y="2617069"/>
            <a:ext cx="2967487" cy="144416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E20AF66-21F2-4F6A-AA83-E5C13628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709" y="4701747"/>
            <a:ext cx="3021367" cy="1444162"/>
          </a:xfrm>
          <a:prstGeom prst="rect">
            <a:avLst/>
          </a:prstGeom>
        </p:spPr>
      </p:pic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AD1AA7C5-B518-4174-96CB-9681D3A879D6}"/>
              </a:ext>
            </a:extLst>
          </p:cNvPr>
          <p:cNvSpPr txBox="1">
            <a:spLocks/>
          </p:cNvSpPr>
          <p:nvPr/>
        </p:nvSpPr>
        <p:spPr>
          <a:xfrm>
            <a:off x="4811376" y="4198668"/>
            <a:ext cx="1850035" cy="4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latin typeface="+mj-ea"/>
                <a:ea typeface="+mj-ea"/>
              </a:rPr>
              <a:t>4</a:t>
            </a:r>
            <a:r>
              <a:rPr lang="ja-JP" altLang="en-US" sz="2000" dirty="0">
                <a:latin typeface="+mj-ea"/>
                <a:ea typeface="+mj-ea"/>
              </a:rPr>
              <a:t>）</a:t>
            </a:r>
            <a:r>
              <a:rPr lang="en-US" altLang="ja-JP" sz="2000" dirty="0">
                <a:latin typeface="+mj-ea"/>
                <a:ea typeface="+mj-ea"/>
              </a:rPr>
              <a:t>a = 3.5</a:t>
            </a:r>
            <a:endParaRPr lang="ja-JP" altLang="en-US" sz="2000" dirty="0">
              <a:latin typeface="+mj-ea"/>
              <a:ea typeface="+mj-ea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AD255AF-A1E7-464B-8339-2F87A4BA8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709" y="2599754"/>
            <a:ext cx="3021367" cy="1444162"/>
          </a:xfrm>
          <a:prstGeom prst="rect">
            <a:avLst/>
          </a:prstGeom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17F2D1AD-BFEE-4008-A0EF-F2D480C556AE}"/>
              </a:ext>
            </a:extLst>
          </p:cNvPr>
          <p:cNvSpPr txBox="1">
            <a:spLocks/>
          </p:cNvSpPr>
          <p:nvPr/>
        </p:nvSpPr>
        <p:spPr>
          <a:xfrm>
            <a:off x="4811376" y="2055305"/>
            <a:ext cx="1850035" cy="431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>
                <a:latin typeface="+mj-ea"/>
                <a:ea typeface="+mj-ea"/>
              </a:rPr>
              <a:t>3</a:t>
            </a:r>
            <a:r>
              <a:rPr lang="ja-JP" altLang="en-US" sz="2000" dirty="0">
                <a:latin typeface="+mj-ea"/>
                <a:ea typeface="+mj-ea"/>
              </a:rPr>
              <a:t>）</a:t>
            </a:r>
            <a:r>
              <a:rPr lang="en-US" altLang="ja-JP" sz="2000" dirty="0">
                <a:latin typeface="+mj-ea"/>
                <a:ea typeface="+mj-ea"/>
              </a:rPr>
              <a:t>a = 3.2</a:t>
            </a:r>
            <a:endParaRPr lang="ja-JP" altLang="en-US" sz="2000" dirty="0">
              <a:latin typeface="+mj-ea"/>
              <a:ea typeface="+mj-ea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A1E8E0A8-09E9-45D3-B837-EE3F992E2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308" y="2635362"/>
            <a:ext cx="2885844" cy="1407576"/>
          </a:xfrm>
          <a:prstGeom prst="rect">
            <a:avLst/>
          </a:prstGeom>
        </p:spPr>
      </p:pic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DB84B40A-29CE-467C-B18D-839C64EADB1F}"/>
              </a:ext>
            </a:extLst>
          </p:cNvPr>
          <p:cNvSpPr txBox="1">
            <a:spLocks/>
          </p:cNvSpPr>
          <p:nvPr/>
        </p:nvSpPr>
        <p:spPr>
          <a:xfrm>
            <a:off x="8204962" y="4191929"/>
            <a:ext cx="2077196" cy="43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ja-JP" sz="2000" dirty="0">
                <a:latin typeface="+mj-ea"/>
                <a:ea typeface="+mj-ea"/>
              </a:rPr>
              <a:t>6</a:t>
            </a:r>
            <a:r>
              <a:rPr lang="ja-JP" altLang="en-US" sz="2000" dirty="0">
                <a:latin typeface="+mj-ea"/>
                <a:ea typeface="+mj-ea"/>
              </a:rPr>
              <a:t>）</a:t>
            </a:r>
            <a:r>
              <a:rPr lang="en-US" altLang="ja-JP" sz="2000" dirty="0">
                <a:latin typeface="+mj-ea"/>
                <a:ea typeface="+mj-ea"/>
              </a:rPr>
              <a:t>a = 4</a:t>
            </a:r>
            <a:endParaRPr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498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60376-E495-4253-95CA-FE215ECC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カオス：初期条件鋭敏性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1680E5-1194-4417-8DF2-FE540E4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FE9C3F6-23B1-4AC7-8654-56B71A245609}" type="datetime1">
              <a:rPr lang="ja-JP" altLang="en-US" smtClean="0"/>
              <a:t>2023/11/19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506F9-DC07-48BA-BBD9-238433BCD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63" y="2042761"/>
            <a:ext cx="9060873" cy="438115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2E8B594-10ED-4F3E-AAF9-6AE76535596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58" y="1521536"/>
            <a:ext cx="2176000" cy="2163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4C432DD-E566-4572-A5A7-F99DB7061F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65" y="1524458"/>
            <a:ext cx="582095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152DA-CA47-477D-A647-D77CDE37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1B1DDE-76B4-48D0-94D7-995D75A7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EA185A1-D2F7-4127-B8AC-8B58F7649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6524"/>
            <a:ext cx="12192000" cy="6124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8BD72F-B881-4D4D-B486-ADF43DA792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65" y="6429120"/>
            <a:ext cx="117333" cy="1142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FDA359-7437-440A-9C9B-BFA3CD3EDE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" y="200308"/>
            <a:ext cx="128000" cy="11428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81776E-88D7-4291-A08E-1FF70D3135F7}"/>
              </a:ext>
            </a:extLst>
          </p:cNvPr>
          <p:cNvSpPr txBox="1"/>
          <p:nvPr/>
        </p:nvSpPr>
        <p:spPr>
          <a:xfrm>
            <a:off x="429722" y="6585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ロジスティック写像の分岐図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F31D9A-F0E2-442E-A8C1-0C9460545FC0}"/>
              </a:ext>
            </a:extLst>
          </p:cNvPr>
          <p:cNvSpPr txBox="1"/>
          <p:nvPr/>
        </p:nvSpPr>
        <p:spPr>
          <a:xfrm>
            <a:off x="705438" y="1132428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a: 2000</a:t>
            </a:r>
            <a:r>
              <a:rPr kumimoji="1" lang="ja-JP" altLang="en-US" sz="1200" dirty="0"/>
              <a:t>分割</a:t>
            </a:r>
            <a:endParaRPr kumimoji="1" lang="en-US" altLang="ja-JP" sz="1200" dirty="0"/>
          </a:p>
          <a:p>
            <a:r>
              <a:rPr lang="en-US" altLang="ja-JP" sz="1200" dirty="0"/>
              <a:t>x: 1500</a:t>
            </a:r>
            <a:r>
              <a:rPr lang="ja-JP" altLang="en-US" sz="1200" dirty="0"/>
              <a:t>回プロット（過渡期</a:t>
            </a:r>
            <a:r>
              <a:rPr lang="en-US" altLang="ja-JP" sz="1200" dirty="0"/>
              <a:t>500</a:t>
            </a:r>
            <a:r>
              <a:rPr lang="ja-JP" altLang="en-US" sz="1200" dirty="0"/>
              <a:t>回）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079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44FB5-5D1D-402D-80F0-AA04A914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297"/>
            <a:ext cx="11029616" cy="1188720"/>
          </a:xfrm>
        </p:spPr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E6A03-EA7B-4768-8F1E-D849004E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1260399"/>
            <a:ext cx="11488024" cy="82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◇ </a:t>
            </a:r>
            <a:r>
              <a:rPr kumimoji="1" lang="en-US" altLang="ja-JP" dirty="0"/>
              <a:t>1</a:t>
            </a:r>
            <a:r>
              <a:rPr kumimoji="1" lang="ja-JP" altLang="en-US" dirty="0"/>
              <a:t>（個人</a:t>
            </a:r>
            <a:r>
              <a:rPr lang="ja-JP" altLang="en-US" dirty="0"/>
              <a:t>必須</a:t>
            </a:r>
            <a:r>
              <a:rPr kumimoji="1" lang="ja-JP" altLang="en-US" dirty="0"/>
              <a:t>課題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 </a:t>
            </a:r>
            <a:r>
              <a:rPr kumimoji="1" lang="ja-JP" altLang="en-US" dirty="0"/>
              <a:t>ロジスティック写像のプログラム３つ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77BE78-A77F-441E-9C74-B6DC3BD6444D}"/>
              </a:ext>
            </a:extLst>
          </p:cNvPr>
          <p:cNvSpPr txBox="1"/>
          <p:nvPr/>
        </p:nvSpPr>
        <p:spPr>
          <a:xfrm>
            <a:off x="1322578" y="2197047"/>
            <a:ext cx="586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提出物：（プログラムソース）：</a:t>
            </a:r>
            <a:r>
              <a:rPr lang="en-US" altLang="ja-JP" dirty="0"/>
              <a:t>LM1.c</a:t>
            </a:r>
            <a:r>
              <a:rPr lang="ja-JP" altLang="en-US" dirty="0"/>
              <a:t>，</a:t>
            </a:r>
            <a:r>
              <a:rPr lang="en-US" altLang="ja-JP" dirty="0"/>
              <a:t>LM2.c, LM3.c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59FDFBB-FC5A-441B-8D72-C57F76CA89C2}"/>
              </a:ext>
            </a:extLst>
          </p:cNvPr>
          <p:cNvSpPr txBox="1"/>
          <p:nvPr/>
        </p:nvSpPr>
        <p:spPr>
          <a:xfrm>
            <a:off x="1345721" y="4678895"/>
            <a:ext cx="86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提出物：（</a:t>
            </a:r>
            <a:r>
              <a:rPr lang="en-US" altLang="ja-JP" dirty="0"/>
              <a:t>Word</a:t>
            </a:r>
            <a:r>
              <a:rPr lang="ja-JP" altLang="en-US" dirty="0"/>
              <a:t>または</a:t>
            </a:r>
            <a:r>
              <a:rPr lang="en-US" altLang="ja-JP" dirty="0"/>
              <a:t>PPT</a:t>
            </a:r>
            <a:r>
              <a:rPr lang="ja-JP" altLang="en-US" dirty="0"/>
              <a:t>）：ロジスティック写像についてのレポート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8821A1A-98B5-4379-970B-17089A5053CF}"/>
              </a:ext>
            </a:extLst>
          </p:cNvPr>
          <p:cNvSpPr/>
          <p:nvPr/>
        </p:nvSpPr>
        <p:spPr>
          <a:xfrm>
            <a:off x="7773651" y="4850875"/>
            <a:ext cx="4029163" cy="1377360"/>
          </a:xfrm>
          <a:prstGeom prst="wedgeRoundRectCallout">
            <a:avLst>
              <a:gd name="adj1" fmla="val -89514"/>
              <a:gd name="adj2" fmla="val -2422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＊パラメータ</a:t>
            </a:r>
            <a:r>
              <a:rPr lang="en-US" altLang="ja-JP" dirty="0"/>
              <a:t>a</a:t>
            </a:r>
            <a:r>
              <a:rPr lang="ja-JP" altLang="en-US" dirty="0"/>
              <a:t>や初期条件</a:t>
            </a:r>
            <a:r>
              <a:rPr lang="en-US" altLang="ja-JP" dirty="0"/>
              <a:t>x0</a:t>
            </a:r>
            <a:r>
              <a:rPr lang="ja-JP" altLang="en-US" dirty="0"/>
              <a:t>をいろいろと変えるなどして，ロジスティック写像の性質を調査・研究する！</a:t>
            </a:r>
            <a:endParaRPr lang="en-US" altLang="ja-JP" dirty="0"/>
          </a:p>
          <a:p>
            <a:r>
              <a:rPr kumimoji="1" lang="ja-JP" altLang="en-US" dirty="0"/>
              <a:t>＊グラフや説明文が必要！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1565EA0-AE70-46B0-8AB5-362D95E7C9B2}"/>
              </a:ext>
            </a:extLst>
          </p:cNvPr>
          <p:cNvSpPr/>
          <p:nvPr/>
        </p:nvSpPr>
        <p:spPr>
          <a:xfrm>
            <a:off x="6912006" y="1309705"/>
            <a:ext cx="4916196" cy="1325563"/>
          </a:xfrm>
          <a:prstGeom prst="wedgeRoundRectCallout">
            <a:avLst>
              <a:gd name="adj1" fmla="val -55295"/>
              <a:gd name="adj2" fmla="val 1838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自分の言葉で丁寧に</a:t>
            </a:r>
            <a:r>
              <a:rPr kumimoji="1"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コメント文</a:t>
            </a:r>
            <a:r>
              <a:rPr kumimoji="1" lang="ja-JP" altLang="en-US" dirty="0"/>
              <a:t>をつけること！</a:t>
            </a:r>
            <a:endParaRPr kumimoji="1" lang="en-US" altLang="ja-JP" dirty="0"/>
          </a:p>
          <a:p>
            <a:r>
              <a:rPr lang="ja-JP" altLang="en-US" sz="1400" dirty="0"/>
              <a:t>＊コメントなしのソースコードはゼロ点です．</a:t>
            </a:r>
            <a:endParaRPr lang="en-US" altLang="ja-JP" sz="1400" dirty="0"/>
          </a:p>
          <a:p>
            <a:r>
              <a:rPr kumimoji="1" lang="ja-JP" altLang="en-US" sz="1400" dirty="0"/>
              <a:t>＊コメントまで全く同じファイルはコピーとみなされます！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E4F9EF89-95B7-4C3C-BB28-0B95B1806481}"/>
              </a:ext>
            </a:extLst>
          </p:cNvPr>
          <p:cNvSpPr txBox="1">
            <a:spLocks/>
          </p:cNvSpPr>
          <p:nvPr/>
        </p:nvSpPr>
        <p:spPr>
          <a:xfrm>
            <a:off x="581192" y="3728293"/>
            <a:ext cx="11488024" cy="82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ja-JP" altLang="en-US" dirty="0"/>
              <a:t>◇ </a:t>
            </a:r>
            <a:r>
              <a:rPr lang="en-US" altLang="ja-JP" dirty="0"/>
              <a:t>2</a:t>
            </a:r>
            <a:r>
              <a:rPr lang="ja-JP" altLang="en-US" dirty="0"/>
              <a:t>（グループ課題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ja-JP" altLang="en-US" dirty="0"/>
              <a:t>ロジスティック写像について実験・調査・研究せよ！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E6503E-67BA-41ED-84E3-3B3B765C2BA2}"/>
              </a:ext>
            </a:extLst>
          </p:cNvPr>
          <p:cNvSpPr txBox="1"/>
          <p:nvPr/>
        </p:nvSpPr>
        <p:spPr>
          <a:xfrm>
            <a:off x="1345721" y="2605056"/>
            <a:ext cx="29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締め切り：</a:t>
            </a:r>
            <a:r>
              <a:rPr kumimoji="1" lang="en-US" altLang="ja-JP" dirty="0"/>
              <a:t>11/28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週間）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BB68F8-3ABD-454A-ADFF-EC9252A6430A}"/>
              </a:ext>
            </a:extLst>
          </p:cNvPr>
          <p:cNvSpPr txBox="1"/>
          <p:nvPr/>
        </p:nvSpPr>
        <p:spPr>
          <a:xfrm>
            <a:off x="1352027" y="505818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締め切り：</a:t>
            </a:r>
            <a:r>
              <a:rPr kumimoji="1" lang="en-US" altLang="ja-JP" dirty="0"/>
              <a:t>12/5</a:t>
            </a:r>
            <a:r>
              <a:rPr kumimoji="1" lang="ja-JP" altLang="en-US" dirty="0"/>
              <a:t>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週間）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9CF0B6-4F79-4285-BE07-8B49DC4A8646}"/>
              </a:ext>
            </a:extLst>
          </p:cNvPr>
          <p:cNvSpPr txBox="1"/>
          <p:nvPr/>
        </p:nvSpPr>
        <p:spPr>
          <a:xfrm>
            <a:off x="1345721" y="301306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提出場所：</a:t>
            </a:r>
            <a:r>
              <a:rPr kumimoji="1" lang="en-US" altLang="ja-JP" dirty="0" err="1"/>
              <a:t>Scomb</a:t>
            </a:r>
            <a:r>
              <a:rPr kumimoji="1" lang="en-US" altLang="ja-JP" dirty="0"/>
              <a:t>/</a:t>
            </a:r>
            <a:r>
              <a:rPr kumimoji="1" lang="ja-JP" altLang="en-US" dirty="0"/>
              <a:t>個人課題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CEC517-A51A-4DDC-BDC2-BA218D5FC587}"/>
              </a:ext>
            </a:extLst>
          </p:cNvPr>
          <p:cNvSpPr txBox="1"/>
          <p:nvPr/>
        </p:nvSpPr>
        <p:spPr>
          <a:xfrm>
            <a:off x="1322578" y="543746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提出場所：</a:t>
            </a:r>
            <a:r>
              <a:rPr kumimoji="1" lang="en-US" altLang="ja-JP" dirty="0" err="1"/>
              <a:t>Scomb</a:t>
            </a:r>
            <a:r>
              <a:rPr kumimoji="1" lang="en-US" altLang="ja-JP" dirty="0"/>
              <a:t>/</a:t>
            </a:r>
            <a:r>
              <a:rPr kumimoji="1" lang="ja-JP" altLang="en-US" dirty="0"/>
              <a:t>グループ課題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EA6DBF61-8D5D-4D19-8869-124C9981D859}"/>
              </a:ext>
            </a:extLst>
          </p:cNvPr>
          <p:cNvSpPr/>
          <p:nvPr/>
        </p:nvSpPr>
        <p:spPr>
          <a:xfrm>
            <a:off x="6834369" y="3799993"/>
            <a:ext cx="4029163" cy="758574"/>
          </a:xfrm>
          <a:prstGeom prst="wedgeRoundRectCallout">
            <a:avLst>
              <a:gd name="adj1" fmla="val -66314"/>
              <a:gd name="adj2" fmla="val 6115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＊表紙に班員全員の氏名と学籍番号</a:t>
            </a:r>
            <a:endParaRPr lang="en-US" altLang="ja-JP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76A59A78-F606-487F-826F-F69240736B56}"/>
              </a:ext>
            </a:extLst>
          </p:cNvPr>
          <p:cNvSpPr/>
          <p:nvPr/>
        </p:nvSpPr>
        <p:spPr>
          <a:xfrm>
            <a:off x="4960972" y="6110008"/>
            <a:ext cx="3201706" cy="580414"/>
          </a:xfrm>
          <a:prstGeom prst="wedgeRoundRectCallout">
            <a:avLst>
              <a:gd name="adj1" fmla="val -46419"/>
              <a:gd name="adj2" fmla="val -8698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＊提出係一人が代表して提出</a:t>
            </a:r>
            <a:endParaRPr lang="en-US" altLang="ja-JP" dirty="0"/>
          </a:p>
        </p:txBody>
      </p:sp>
      <p:sp>
        <p:nvSpPr>
          <p:cNvPr id="16" name="テキスト ボックス 13">
            <a:extLst>
              <a:ext uri="{FF2B5EF4-FFF2-40B4-BE49-F238E27FC236}">
                <a16:creationId xmlns:a16="http://schemas.microsoft.com/office/drawing/2014/main" id="{7AF280DD-80D6-4BF9-A7EA-07106547A28C}"/>
              </a:ext>
            </a:extLst>
          </p:cNvPr>
          <p:cNvSpPr txBox="1"/>
          <p:nvPr/>
        </p:nvSpPr>
        <p:spPr>
          <a:xfrm>
            <a:off x="1322578" y="5826855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dirty="0">
                <a:solidFill>
                  <a:schemeClr val="accent2"/>
                </a:solidFill>
              </a:rPr>
              <a:t>提出ファイル名：グループ課題</a:t>
            </a:r>
            <a:r>
              <a:rPr lang="en-US" altLang="ja-JP" dirty="0">
                <a:solidFill>
                  <a:schemeClr val="accent2"/>
                </a:solidFill>
              </a:rPr>
              <a:t>1</a:t>
            </a:r>
            <a:r>
              <a:rPr kumimoji="1" lang="en-US" altLang="ja-JP" dirty="0">
                <a:solidFill>
                  <a:schemeClr val="accent2"/>
                </a:solidFill>
              </a:rPr>
              <a:t>_*</a:t>
            </a:r>
            <a:r>
              <a:rPr kumimoji="1" lang="ja-JP" altLang="en-US" dirty="0">
                <a:solidFill>
                  <a:schemeClr val="accent2"/>
                </a:solidFill>
              </a:rPr>
              <a:t>班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051B8EE1-87A6-42EC-8897-B94637C4C605}"/>
              </a:ext>
            </a:extLst>
          </p:cNvPr>
          <p:cNvSpPr/>
          <p:nvPr/>
        </p:nvSpPr>
        <p:spPr>
          <a:xfrm>
            <a:off x="3392879" y="3538872"/>
            <a:ext cx="2932325" cy="570929"/>
          </a:xfrm>
          <a:prstGeom prst="wedgeRoundRectCallout">
            <a:avLst>
              <a:gd name="adj1" fmla="val -69607"/>
              <a:gd name="adj2" fmla="val 138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/>
              <a:t>提出後、木村、担当</a:t>
            </a:r>
            <a:r>
              <a:rPr lang="en-US" altLang="ja-JP" sz="1400" dirty="0"/>
              <a:t>TA</a:t>
            </a:r>
            <a:r>
              <a:rPr lang="ja-JP" altLang="en-US" sz="1400" dirty="0"/>
              <a:t>・</a:t>
            </a:r>
            <a:r>
              <a:rPr lang="en-US" altLang="ja-JP" sz="1400" dirty="0"/>
              <a:t>SA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班員全員にメールをすること！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52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1" grpId="0" animBg="1"/>
      <p:bldP spid="2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0352-E9BB-4643-82E8-436A0A98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2DB2-ED3C-461C-82D1-129D2E79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＊</a:t>
            </a:r>
            <a:r>
              <a:rPr lang="en-US" altLang="ja-JP" dirty="0"/>
              <a:t>LM1.c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r>
              <a:rPr lang="ja-JP" altLang="en-US" dirty="0"/>
              <a:t>　ロジスティック写像の世代変位を出力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＊</a:t>
            </a:r>
            <a:r>
              <a:rPr lang="en-US" altLang="ja-JP" dirty="0"/>
              <a:t>LM2.c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r>
              <a:rPr lang="ja-JP" altLang="en-US" dirty="0"/>
              <a:t>　ロジスティック写像の世代変位を二つの初期条件で比較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＊</a:t>
            </a:r>
            <a:r>
              <a:rPr lang="en-US" altLang="ja-JP" dirty="0"/>
              <a:t>LM3.c</a:t>
            </a:r>
            <a:r>
              <a:rPr lang="ja-JP" altLang="en-US" dirty="0"/>
              <a:t>　</a:t>
            </a:r>
            <a:r>
              <a:rPr lang="en-US" altLang="ja-JP" dirty="0"/>
              <a:t>…</a:t>
            </a:r>
            <a:r>
              <a:rPr lang="ja-JP" altLang="en-US" dirty="0"/>
              <a:t>　ロジスティック写像分岐図を出力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E3D08F-9646-4732-8ED6-A2E8EE6C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46" y="1436870"/>
            <a:ext cx="2848708" cy="145409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2A90533-18E5-446C-A99F-EE9ECDCB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69" y="3147647"/>
            <a:ext cx="3199661" cy="15471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66647D-8414-42FC-9A72-BC6F0894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951" y="4895175"/>
            <a:ext cx="3294185" cy="16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3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DECB6-1696-4A8A-8416-8F588D04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EE27D-A75D-4F25-9703-7F6A4F4FCFF9}"/>
              </a:ext>
            </a:extLst>
          </p:cNvPr>
          <p:cNvSpPr txBox="1"/>
          <p:nvPr/>
        </p:nvSpPr>
        <p:spPr>
          <a:xfrm>
            <a:off x="976223" y="2250350"/>
            <a:ext cx="9325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◆プログラム説明１（ロジスティック写像１，２）</a:t>
            </a:r>
          </a:p>
          <a:p>
            <a:r>
              <a:rPr lang="ja-JP" altLang="en-US" dirty="0"/>
              <a:t>https://web.microsoftstream.com/video/8fa1c658-fe10-4734-aeb5-d811265d9900</a:t>
            </a:r>
          </a:p>
          <a:p>
            <a:endParaRPr lang="en-US" altLang="ja-JP" dirty="0"/>
          </a:p>
          <a:p>
            <a:r>
              <a:rPr lang="ja-JP" altLang="en-US" dirty="0"/>
              <a:t>◆プログラム説明２（ロジスティック写像の分岐図）</a:t>
            </a:r>
          </a:p>
          <a:p>
            <a:r>
              <a:rPr lang="ja-JP" altLang="en-US" dirty="0"/>
              <a:t>https://web.microsoftstream.com/video/4fef7003-97d8-481f-8df9-d60a552f81cc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◆Gnuplotのインストール（自宅で作業する人用）：</a:t>
            </a:r>
          </a:p>
          <a:p>
            <a:r>
              <a:rPr lang="ja-JP" altLang="en-US" dirty="0"/>
              <a:t>https://web.microsoftstream.com/video/53c34e36-ea10-4177-b1ad-e5b2e98e8830</a:t>
            </a:r>
          </a:p>
          <a:p>
            <a:endParaRPr lang="en-US" altLang="ja-JP" dirty="0"/>
          </a:p>
          <a:p>
            <a:r>
              <a:rPr lang="ja-JP" altLang="en-US" dirty="0"/>
              <a:t>◆ Gnuplotの図保存法：</a:t>
            </a:r>
          </a:p>
          <a:p>
            <a:r>
              <a:rPr lang="ja-JP" altLang="en-US" dirty="0"/>
              <a:t>https://web.microsoftstream.com/video/641b9aa3-d297-4b40-96bb-c1b5186be274</a:t>
            </a:r>
          </a:p>
        </p:txBody>
      </p:sp>
    </p:spTree>
    <p:extLst>
      <p:ext uri="{BB962C8B-B14F-4D97-AF65-F5344CB8AC3E}">
        <p14:creationId xmlns:p14="http://schemas.microsoft.com/office/powerpoint/2010/main" val="2413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2116C-23AB-493A-861F-B11EB4E7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426" y="3028604"/>
            <a:ext cx="10515600" cy="9974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・</a:t>
            </a:r>
            <a:r>
              <a:rPr kumimoji="1" lang="ja-JP" altLang="en-US" sz="2400" dirty="0">
                <a:solidFill>
                  <a:schemeClr val="accent1"/>
                </a:solidFill>
              </a:rPr>
              <a:t>数値シミュレーション</a:t>
            </a:r>
            <a:r>
              <a:rPr kumimoji="1" lang="ja-JP" altLang="en-US" sz="2400" dirty="0"/>
              <a:t>の基礎を身に着ける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2411D3-3617-4C27-9E57-AC0875264D9D}"/>
              </a:ext>
            </a:extLst>
          </p:cNvPr>
          <p:cNvSpPr txBox="1"/>
          <p:nvPr/>
        </p:nvSpPr>
        <p:spPr>
          <a:xfrm>
            <a:off x="3252383" y="3414205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＊様々な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力学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現象のシミュレーション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92412C-E167-4863-977D-D8D8D3BF575A}"/>
              </a:ext>
            </a:extLst>
          </p:cNvPr>
          <p:cNvSpPr txBox="1"/>
          <p:nvPr/>
        </p:nvSpPr>
        <p:spPr>
          <a:xfrm>
            <a:off x="3252383" y="3783537"/>
            <a:ext cx="61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＊</a:t>
            </a:r>
            <a:r>
              <a:rPr kumimoji="1" lang="ja-JP" altLang="en-US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オイラー法，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ルンゲ・クッタ法（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次：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中点法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，４次：各自）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BEC9A6-0B2C-4CC6-8B3F-A47F523EB5CE}"/>
              </a:ext>
            </a:extLst>
          </p:cNvPr>
          <p:cNvSpPr txBox="1"/>
          <p:nvPr/>
        </p:nvSpPr>
        <p:spPr>
          <a:xfrm>
            <a:off x="1121434" y="1690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C00000"/>
                </a:solidFill>
              </a:rPr>
              <a:t>目的</a:t>
            </a:r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3614AC0F-D639-4E33-B3C5-D132C628DF86}"/>
              </a:ext>
            </a:extLst>
          </p:cNvPr>
          <p:cNvSpPr/>
          <p:nvPr/>
        </p:nvSpPr>
        <p:spPr>
          <a:xfrm>
            <a:off x="3759272" y="4781011"/>
            <a:ext cx="6944265" cy="1147314"/>
          </a:xfrm>
          <a:prstGeom prst="cloudCallout">
            <a:avLst>
              <a:gd name="adj1" fmla="val -37106"/>
              <a:gd name="adj2" fmla="val -79605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プログラムは「道具」であって「目的」ではない！</a:t>
            </a: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4BFFDC9-E898-4F20-9F5E-3DB95C0B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79" y="863376"/>
            <a:ext cx="11029616" cy="523221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情報処理演習</a:t>
            </a:r>
            <a:r>
              <a:rPr lang="en-US" altLang="ja-JP" dirty="0">
                <a:solidFill>
                  <a:schemeClr val="accent4"/>
                </a:solidFill>
              </a:rPr>
              <a:t>II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D3125859-DD81-4269-9811-2B68917FB8A7}"/>
              </a:ext>
            </a:extLst>
          </p:cNvPr>
          <p:cNvSpPr/>
          <p:nvPr/>
        </p:nvSpPr>
        <p:spPr>
          <a:xfrm>
            <a:off x="6555705" y="1671214"/>
            <a:ext cx="3364302" cy="947130"/>
          </a:xfrm>
          <a:prstGeom prst="cloudCallout">
            <a:avLst>
              <a:gd name="adj1" fmla="val -39859"/>
              <a:gd name="adj2" fmla="val 73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主に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言語を用いて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7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12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BE4D4-ED80-4EA4-9C30-E94D8C84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班分け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EE1E2E-4C09-4285-A6B5-ACCFCC5A0823}"/>
              </a:ext>
            </a:extLst>
          </p:cNvPr>
          <p:cNvSpPr txBox="1"/>
          <p:nvPr/>
        </p:nvSpPr>
        <p:spPr>
          <a:xfrm>
            <a:off x="890954" y="2579077"/>
            <a:ext cx="214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＊リーダー</a:t>
            </a:r>
            <a:endParaRPr kumimoji="1" lang="en-US" altLang="ja-JP" dirty="0"/>
          </a:p>
          <a:p>
            <a:r>
              <a:rPr kumimoji="1" lang="ja-JP" altLang="en-US" dirty="0"/>
              <a:t>＊プログラムリーダー</a:t>
            </a:r>
            <a:endParaRPr kumimoji="1" lang="en-US" altLang="ja-JP" dirty="0"/>
          </a:p>
          <a:p>
            <a:r>
              <a:rPr kumimoji="1" lang="ja-JP" altLang="en-US" dirty="0"/>
              <a:t>＊企画係</a:t>
            </a:r>
            <a:endParaRPr kumimoji="1" lang="en-US" altLang="ja-JP" dirty="0"/>
          </a:p>
          <a:p>
            <a:r>
              <a:rPr kumimoji="1" lang="ja-JP" altLang="en-US" dirty="0"/>
              <a:t>＊提出係</a:t>
            </a:r>
            <a:endParaRPr kumimoji="1" lang="en-US" altLang="ja-JP" dirty="0"/>
          </a:p>
          <a:p>
            <a:r>
              <a:rPr kumimoji="1" lang="ja-JP" altLang="en-US" dirty="0"/>
              <a:t>＊書記１，２，・・・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10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2AD33D-B5F8-4FD6-99B4-AF73E8AFC1EC}"/>
              </a:ext>
            </a:extLst>
          </p:cNvPr>
          <p:cNvSpPr txBox="1"/>
          <p:nvPr/>
        </p:nvSpPr>
        <p:spPr>
          <a:xfrm>
            <a:off x="1086929" y="13046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受講方法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C5DBC6-6C77-4A49-B7BA-9B65EBB163B5}"/>
              </a:ext>
            </a:extLst>
          </p:cNvPr>
          <p:cNvSpPr txBox="1"/>
          <p:nvPr/>
        </p:nvSpPr>
        <p:spPr>
          <a:xfrm>
            <a:off x="1530824" y="4514870"/>
            <a:ext cx="7976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2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個人課題・・・個人で提出する課題</a:t>
            </a:r>
            <a:endParaRPr kumimoji="1" lang="en-US" altLang="ja-JP" sz="24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・グループ課題・・・グループで協力して作成する課題，</a:t>
            </a:r>
            <a:endParaRPr kumimoji="1" lang="en-US" altLang="ja-JP" sz="24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</a:t>
            </a:r>
            <a:r>
              <a:rPr kumimoji="1" lang="ja-JP" altLang="en-US" sz="24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最終課題あり（シミュレーションの研究）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B9F970-F633-496B-AC66-EA44098836A8}"/>
              </a:ext>
            </a:extLst>
          </p:cNvPr>
          <p:cNvSpPr txBox="1"/>
          <p:nvPr/>
        </p:nvSpPr>
        <p:spPr>
          <a:xfrm>
            <a:off x="1530824" y="2051394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・対面（</a:t>
            </a:r>
            <a:r>
              <a:rPr kumimoji="1" lang="en-US" altLang="ja-JP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</a:t>
            </a:r>
            <a:r>
              <a:rPr kumimoji="1" lang="en-US" altLang="ja-JP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-12</a:t>
            </a:r>
            <a:r>
              <a:rPr kumimoji="1" lang="ja-JP" altLang="en-US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時半</a:t>
            </a:r>
            <a:r>
              <a:rPr kumimoji="1" lang="en-US" altLang="ja-JP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・・・ </a:t>
            </a:r>
            <a:r>
              <a:rPr kumimoji="1" lang="ja-JP" altLang="en-US" sz="2400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個人課題</a:t>
            </a:r>
            <a:r>
              <a:rPr kumimoji="1" lang="ja-JP" altLang="en-US" sz="2400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ja-JP" altLang="en-US" sz="24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グループ課題</a:t>
            </a:r>
            <a:r>
              <a:rPr kumimoji="1" lang="ja-JP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を半々</a:t>
            </a:r>
            <a:endParaRPr kumimoji="1" lang="en-US" altLang="ja-JP" sz="24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8CCD49-4536-4E31-AB22-0CA95CAAA765}"/>
              </a:ext>
            </a:extLst>
          </p:cNvPr>
          <p:cNvSpPr txBox="1"/>
          <p:nvPr/>
        </p:nvSpPr>
        <p:spPr>
          <a:xfrm>
            <a:off x="2758335" y="2617183"/>
            <a:ext cx="93426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課題の教え合い</a:t>
            </a:r>
            <a:r>
              <a:rPr kumimoji="1" lang="ja-JP" altLang="en-US" sz="2800" dirty="0"/>
              <a:t>推奨</a:t>
            </a:r>
            <a:r>
              <a:rPr kumimoji="1" lang="ja-JP" altLang="en-US" dirty="0"/>
              <a:t>！</a:t>
            </a:r>
            <a:r>
              <a:rPr kumimoji="1" lang="en-US" altLang="ja-JP" dirty="0"/>
              <a:t>chat-GPT</a:t>
            </a:r>
            <a:r>
              <a:rPr kumimoji="1" lang="ja-JP" altLang="en-US" dirty="0"/>
              <a:t>など</a:t>
            </a:r>
            <a:r>
              <a:rPr kumimoji="1" lang="en-US" altLang="ja-JP" dirty="0"/>
              <a:t>AI</a:t>
            </a:r>
            <a:r>
              <a:rPr kumimoji="1" lang="ja-JP" altLang="en-US" dirty="0"/>
              <a:t>活用も</a:t>
            </a:r>
            <a:r>
              <a:rPr kumimoji="1" lang="ja-JP" altLang="en-US" sz="3200" dirty="0"/>
              <a:t>あり</a:t>
            </a:r>
            <a:endParaRPr kumimoji="1" lang="en-US" altLang="ja-JP" dirty="0"/>
          </a:p>
          <a:p>
            <a:r>
              <a:rPr kumimoji="1" lang="ja-JP" altLang="en-US" dirty="0"/>
              <a:t>ただし，プログラムのコピペは厳禁！また，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を活用したことを明記，特に自作のプログラムとの比較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149129-AE48-4A24-90A9-447315D14E65}"/>
              </a:ext>
            </a:extLst>
          </p:cNvPr>
          <p:cNvSpPr txBox="1"/>
          <p:nvPr/>
        </p:nvSpPr>
        <p:spPr>
          <a:xfrm>
            <a:off x="1086929" y="35489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1BC11547-6A5C-ADF1-49A9-9E996E16C253}"/>
              </a:ext>
            </a:extLst>
          </p:cNvPr>
          <p:cNvSpPr/>
          <p:nvPr/>
        </p:nvSpPr>
        <p:spPr>
          <a:xfrm>
            <a:off x="5151932" y="1076105"/>
            <a:ext cx="2725948" cy="965898"/>
          </a:xfrm>
          <a:prstGeom prst="cloudCallout">
            <a:avLst>
              <a:gd name="adj1" fmla="val -49078"/>
              <a:gd name="adj2" fmla="val 108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どんなバグ取りをしたかを共有！</a:t>
            </a:r>
          </a:p>
        </p:txBody>
      </p:sp>
    </p:spTree>
    <p:extLst>
      <p:ext uri="{BB962C8B-B14F-4D97-AF65-F5344CB8AC3E}">
        <p14:creationId xmlns:p14="http://schemas.microsoft.com/office/powerpoint/2010/main" val="29405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A55D523-5A68-4803-83EC-650907CC6B56}"/>
              </a:ext>
            </a:extLst>
          </p:cNvPr>
          <p:cNvSpPr/>
          <p:nvPr/>
        </p:nvSpPr>
        <p:spPr>
          <a:xfrm>
            <a:off x="513030" y="3118562"/>
            <a:ext cx="11226297" cy="2362955"/>
          </a:xfrm>
          <a:prstGeom prst="wedgeRoundRectCallout">
            <a:avLst>
              <a:gd name="adj1" fmla="val 20724"/>
              <a:gd name="adj2" fmla="val -103738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6C48F3-18DB-489B-90FC-B1C2A9D8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情報処理演習</a:t>
            </a:r>
            <a:r>
              <a:rPr kumimoji="1" lang="en-US" altLang="ja-JP" dirty="0"/>
              <a:t>II</a:t>
            </a:r>
            <a:r>
              <a:rPr kumimoji="1" lang="ja-JP" altLang="en-US" dirty="0"/>
              <a:t>の評価について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95AE38-0443-45C0-8024-46782BD57FB6}"/>
              </a:ext>
            </a:extLst>
          </p:cNvPr>
          <p:cNvSpPr txBox="1"/>
          <p:nvPr/>
        </p:nvSpPr>
        <p:spPr>
          <a:xfrm>
            <a:off x="5651605" y="1458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桑原先生：</a:t>
            </a:r>
            <a:r>
              <a:rPr kumimoji="1" lang="en-US" altLang="ja-JP" dirty="0"/>
              <a:t>50</a:t>
            </a:r>
            <a:r>
              <a:rPr kumimoji="1" lang="ja-JP" altLang="en-US" dirty="0"/>
              <a:t>点　＋　木村：</a:t>
            </a:r>
            <a:r>
              <a:rPr kumimoji="1" lang="en-US" altLang="ja-JP" dirty="0"/>
              <a:t>50</a:t>
            </a:r>
            <a:r>
              <a:rPr kumimoji="1" lang="ja-JP" altLang="en-US" dirty="0"/>
              <a:t>点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0DE4267-9164-4489-BEAC-07E29F6430B3}"/>
              </a:ext>
            </a:extLst>
          </p:cNvPr>
          <p:cNvGrpSpPr/>
          <p:nvPr/>
        </p:nvGrpSpPr>
        <p:grpSpPr>
          <a:xfrm>
            <a:off x="1052466" y="4051073"/>
            <a:ext cx="9696261" cy="568922"/>
            <a:chOff x="1104523" y="3473853"/>
            <a:chExt cx="7025488" cy="56892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810469B-2E5C-47A4-B92E-42B10072AB2E}"/>
                </a:ext>
              </a:extLst>
            </p:cNvPr>
            <p:cNvSpPr/>
            <p:nvPr/>
          </p:nvSpPr>
          <p:spPr>
            <a:xfrm>
              <a:off x="1104523" y="3473854"/>
              <a:ext cx="2779414" cy="568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個人課題（必須）</a:t>
              </a:r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5F7FF0B-7794-41FA-B1B1-5038ECEA404D}"/>
                </a:ext>
              </a:extLst>
            </p:cNvPr>
            <p:cNvSpPr/>
            <p:nvPr/>
          </p:nvSpPr>
          <p:spPr>
            <a:xfrm>
              <a:off x="3883937" y="3473854"/>
              <a:ext cx="2779414" cy="5689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グループ課題（必須）</a:t>
              </a:r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8E77E99-3BEA-478F-84A2-21C9372581FE}"/>
                </a:ext>
              </a:extLst>
            </p:cNvPr>
            <p:cNvSpPr/>
            <p:nvPr/>
          </p:nvSpPr>
          <p:spPr>
            <a:xfrm>
              <a:off x="6663350" y="3473853"/>
              <a:ext cx="1466661" cy="5689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オプション課題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0E0502-4EB2-4A08-B444-B7824F542901}"/>
              </a:ext>
            </a:extLst>
          </p:cNvPr>
          <p:cNvSpPr txBox="1"/>
          <p:nvPr/>
        </p:nvSpPr>
        <p:spPr>
          <a:xfrm>
            <a:off x="2634487" y="36175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40</a:t>
            </a:r>
            <a:r>
              <a:rPr kumimoji="1" lang="ja-JP" altLang="en-US" dirty="0"/>
              <a:t>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AEDF24-8A78-40A1-94CE-9C421BBB92AC}"/>
              </a:ext>
            </a:extLst>
          </p:cNvPr>
          <p:cNvSpPr txBox="1"/>
          <p:nvPr/>
        </p:nvSpPr>
        <p:spPr>
          <a:xfrm>
            <a:off x="6470509" y="3631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45</a:t>
            </a:r>
            <a:r>
              <a:rPr kumimoji="1" lang="ja-JP" altLang="en-US" dirty="0"/>
              <a:t>％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CD9F89-5EE7-4C90-B303-E0AEA71BF472}"/>
              </a:ext>
            </a:extLst>
          </p:cNvPr>
          <p:cNvSpPr txBox="1"/>
          <p:nvPr/>
        </p:nvSpPr>
        <p:spPr>
          <a:xfrm>
            <a:off x="9400627" y="3631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15</a:t>
            </a:r>
            <a:r>
              <a:rPr kumimoji="1" lang="ja-JP" altLang="en-US" dirty="0"/>
              <a:t>％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429A57-1011-47C3-A9FA-E615016AF07B}"/>
              </a:ext>
            </a:extLst>
          </p:cNvPr>
          <p:cNvSpPr txBox="1"/>
          <p:nvPr/>
        </p:nvSpPr>
        <p:spPr>
          <a:xfrm>
            <a:off x="5931899" y="479798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相互評価あり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678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E6A81-55F5-432A-9A30-DF000DDE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6250"/>
            <a:ext cx="11029616" cy="553782"/>
          </a:xfrm>
        </p:spPr>
        <p:txBody>
          <a:bodyPr/>
          <a:lstStyle/>
          <a:p>
            <a:r>
              <a:rPr kumimoji="1" lang="ja-JP" altLang="en-US" dirty="0"/>
              <a:t>情報処理演習</a:t>
            </a:r>
            <a:r>
              <a:rPr kumimoji="1" lang="en-US" altLang="ja-JP" dirty="0"/>
              <a:t>II</a:t>
            </a:r>
            <a:r>
              <a:rPr kumimoji="1" lang="ja-JP" altLang="en-US" dirty="0"/>
              <a:t>（今日の課題）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D1F77-509F-4C9D-AE42-CBE973B7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27149"/>
            <a:ext cx="10515600" cy="103502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 1) </a:t>
            </a:r>
            <a:r>
              <a:rPr kumimoji="1" lang="ja-JP" altLang="en-US" dirty="0"/>
              <a:t>簡単な離散力学系（</a:t>
            </a:r>
            <a:r>
              <a:rPr kumimoji="1" lang="ja-JP" altLang="en-US" dirty="0">
                <a:solidFill>
                  <a:srgbClr val="C00000"/>
                </a:solidFill>
              </a:rPr>
              <a:t>ロジスティック写像</a:t>
            </a:r>
            <a:r>
              <a:rPr kumimoji="1" lang="ja-JP" altLang="en-US" dirty="0"/>
              <a:t>）を例に，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chemeClr val="accent4"/>
                </a:solidFill>
              </a:rPr>
              <a:t>反復演算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chemeClr val="accent4"/>
                </a:solidFill>
              </a:rPr>
              <a:t>グラフの出力</a:t>
            </a:r>
            <a:r>
              <a:rPr lang="ja-JP" altLang="en-US" dirty="0"/>
              <a:t>などの練習をしながら</a:t>
            </a:r>
            <a:r>
              <a:rPr lang="ja-JP" altLang="en-US" sz="2400" dirty="0">
                <a:solidFill>
                  <a:schemeClr val="accent2"/>
                </a:solidFill>
              </a:rPr>
              <a:t>カオス</a:t>
            </a:r>
            <a:r>
              <a:rPr lang="ja-JP" altLang="en-US" dirty="0"/>
              <a:t>を体験！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A90C6C7-D92A-44FC-A5C4-E94C8642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221" y="1852041"/>
            <a:ext cx="4199039" cy="21672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7763C28-B487-4ACE-AE6A-6C096625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8" y="4019287"/>
            <a:ext cx="4507658" cy="226453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D584952-E53A-4F64-8EC5-01F434804048}"/>
              </a:ext>
            </a:extLst>
          </p:cNvPr>
          <p:cNvSpPr txBox="1">
            <a:spLocks/>
          </p:cNvSpPr>
          <p:nvPr/>
        </p:nvSpPr>
        <p:spPr>
          <a:xfrm>
            <a:off x="6815215" y="4791427"/>
            <a:ext cx="4428752" cy="103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kumimoji="1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ja-JP" dirty="0"/>
              <a:t> 0) </a:t>
            </a:r>
            <a:r>
              <a:rPr lang="ja-JP" altLang="en-US" dirty="0"/>
              <a:t>タイピングの練習＋タイピング大会</a:t>
            </a:r>
            <a:endParaRPr lang="en-US" altLang="ja-JP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ja-JP" altLang="en-US" dirty="0"/>
              <a:t>          （</a:t>
            </a:r>
            <a:r>
              <a:rPr lang="en-US" altLang="ja-JP" dirty="0">
                <a:hlinkClick r:id="rId4"/>
              </a:rPr>
              <a:t>e-typing</a:t>
            </a:r>
            <a:r>
              <a:rPr lang="ja-JP" altLang="en-US" dirty="0"/>
              <a:t>）→　来週</a:t>
            </a:r>
          </a:p>
        </p:txBody>
      </p:sp>
    </p:spTree>
    <p:extLst>
      <p:ext uri="{BB962C8B-B14F-4D97-AF65-F5344CB8AC3E}">
        <p14:creationId xmlns:p14="http://schemas.microsoft.com/office/powerpoint/2010/main" val="37335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70FEFA-0E09-4D1B-B23A-9826815B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ロジスティック写像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D5444D-E288-4FA4-8A11-4E86170C5D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84" y="3185953"/>
            <a:ext cx="759643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18FBB-B8FB-48DD-A841-C680B19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個体群成長モデル（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May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260CFF-9F8D-4017-B6E8-6124E04E54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3227067"/>
            <a:ext cx="5107230" cy="8732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F5EAFC-2346-4BFD-8460-A0663FDA0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7" y="5003078"/>
            <a:ext cx="410725" cy="2798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E0414-A27F-4747-BB3F-E6F54E7C16E4}"/>
              </a:ext>
            </a:extLst>
          </p:cNvPr>
          <p:cNvSpPr txBox="1"/>
          <p:nvPr/>
        </p:nvSpPr>
        <p:spPr>
          <a:xfrm>
            <a:off x="7699103" y="495833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：第</a:t>
            </a:r>
            <a:r>
              <a:rPr lang="en-US" altLang="ja-JP" i="1" dirty="0"/>
              <a:t>n</a:t>
            </a:r>
            <a:r>
              <a:rPr lang="ja-JP" altLang="en-US" dirty="0"/>
              <a:t>世代の個体数 </a:t>
            </a:r>
            <a:r>
              <a:rPr lang="en-US" altLang="ja-JP" dirty="0"/>
              <a:t>(n=0,1,2,</a:t>
            </a:r>
            <a:r>
              <a:rPr lang="ja-JP" altLang="en-US" dirty="0"/>
              <a:t>・・・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B7FA50-91FC-45C6-B543-15F2DC02BE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564412"/>
            <a:ext cx="132882" cy="1510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FB819-1CA9-4D6B-B750-2420A6D451DB}"/>
              </a:ext>
            </a:extLst>
          </p:cNvPr>
          <p:cNvSpPr txBox="1"/>
          <p:nvPr/>
        </p:nvSpPr>
        <p:spPr>
          <a:xfrm>
            <a:off x="7699103" y="5444173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増殖率（</a:t>
            </a:r>
            <a:r>
              <a:rPr lang="en-US" altLang="ja-JP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ja-JP" dirty="0">
                <a:solidFill>
                  <a:srgbClr val="202122"/>
                </a:solidFill>
                <a:latin typeface="Arial" panose="020B0604020202020204" pitchFamily="34" charset="0"/>
              </a:rPr>
              <a:t>&gt; 1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5AC54149-4928-4E2F-BD00-E3F6B05DC8DA}"/>
              </a:ext>
            </a:extLst>
          </p:cNvPr>
          <p:cNvSpPr/>
          <p:nvPr/>
        </p:nvSpPr>
        <p:spPr>
          <a:xfrm>
            <a:off x="1392572" y="4881136"/>
            <a:ext cx="5209563" cy="1511073"/>
          </a:xfrm>
          <a:prstGeom prst="cloudCallout">
            <a:avLst>
              <a:gd name="adj1" fmla="val 49278"/>
              <a:gd name="adj2" fmla="val -9794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次の世代の個体数は</a:t>
            </a:r>
            <a:endParaRPr lang="en-US" altLang="ja-JP" dirty="0"/>
          </a:p>
          <a:p>
            <a:pPr algn="ctr"/>
            <a:r>
              <a:rPr kumimoji="1" lang="ja-JP" altLang="en-US" dirty="0"/>
              <a:t>前世代の個体数に比例する！</a:t>
            </a:r>
          </a:p>
        </p:txBody>
      </p:sp>
    </p:spTree>
    <p:extLst>
      <p:ext uri="{BB962C8B-B14F-4D97-AF65-F5344CB8AC3E}">
        <p14:creationId xmlns:p14="http://schemas.microsoft.com/office/powerpoint/2010/main" val="2461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FF5DB5-0D8C-4AF3-BF82-4A2F183E9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306" y="1455214"/>
            <a:ext cx="6415465" cy="41787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D3C8B26-DBD2-41A6-A076-FDD08305FB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132" y="5350312"/>
            <a:ext cx="138667" cy="11428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1BC2B8-CC9E-48EF-915B-621878D16C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64" y="1249508"/>
            <a:ext cx="410725" cy="27985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958BCE4-9724-4F41-85C5-7A9DB93AA8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694" y="2855050"/>
            <a:ext cx="1173787" cy="28187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2AFCE7D-3D8F-4AF5-85C3-4A9356FFB06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85" y="3416384"/>
            <a:ext cx="988562" cy="2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18FBB-B8FB-48DD-A841-C680B19A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個体群成長モデル（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Robert May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260CFF-9F8D-4017-B6E8-6124E04E54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71" y="3227067"/>
            <a:ext cx="5107230" cy="87322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F5EAFC-2346-4BFD-8460-A0663FDA07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17" y="5003078"/>
            <a:ext cx="410725" cy="2798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DE0414-A27F-4747-BB3F-E6F54E7C16E4}"/>
              </a:ext>
            </a:extLst>
          </p:cNvPr>
          <p:cNvSpPr txBox="1"/>
          <p:nvPr/>
        </p:nvSpPr>
        <p:spPr>
          <a:xfrm>
            <a:off x="7699103" y="4958339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：第</a:t>
            </a:r>
            <a:r>
              <a:rPr lang="en-US" altLang="ja-JP" i="1" dirty="0"/>
              <a:t>n</a:t>
            </a:r>
            <a:r>
              <a:rPr lang="ja-JP" altLang="en-US" dirty="0"/>
              <a:t>世代の個体数 </a:t>
            </a:r>
            <a:r>
              <a:rPr lang="en-US" altLang="ja-JP" dirty="0"/>
              <a:t>(n=0,1,2,</a:t>
            </a:r>
            <a:r>
              <a:rPr lang="ja-JP" altLang="en-US" dirty="0"/>
              <a:t>・・・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0B7FA50-91FC-45C6-B543-15F2DC02BE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8" y="5564412"/>
            <a:ext cx="132882" cy="1510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AFB819-1CA9-4D6B-B750-2420A6D451DB}"/>
              </a:ext>
            </a:extLst>
          </p:cNvPr>
          <p:cNvSpPr txBox="1"/>
          <p:nvPr/>
        </p:nvSpPr>
        <p:spPr>
          <a:xfrm>
            <a:off x="7699103" y="544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：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増殖率</a:t>
            </a:r>
            <a:endParaRPr kumimoji="1" lang="ja-JP" altLang="en-US" dirty="0"/>
          </a:p>
        </p:txBody>
      </p: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5AC54149-4928-4E2F-BD00-E3F6B05DC8DA}"/>
              </a:ext>
            </a:extLst>
          </p:cNvPr>
          <p:cNvSpPr/>
          <p:nvPr/>
        </p:nvSpPr>
        <p:spPr>
          <a:xfrm>
            <a:off x="1392572" y="4881136"/>
            <a:ext cx="5209563" cy="1511073"/>
          </a:xfrm>
          <a:prstGeom prst="cloudCallout">
            <a:avLst>
              <a:gd name="adj1" fmla="val 49278"/>
              <a:gd name="adj2" fmla="val -9794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次の世代の個体数は</a:t>
            </a:r>
            <a:endParaRPr lang="en-US" altLang="ja-JP" dirty="0"/>
          </a:p>
          <a:p>
            <a:pPr algn="ctr"/>
            <a:r>
              <a:rPr kumimoji="1" lang="ja-JP" altLang="en-US" dirty="0"/>
              <a:t>前世代の個体数に比例する！</a:t>
            </a:r>
          </a:p>
        </p:txBody>
      </p:sp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C5D37D62-222E-4A39-AAAD-46C6E6493A79}"/>
              </a:ext>
            </a:extLst>
          </p:cNvPr>
          <p:cNvSpPr/>
          <p:nvPr/>
        </p:nvSpPr>
        <p:spPr>
          <a:xfrm>
            <a:off x="3997353" y="902328"/>
            <a:ext cx="6094603" cy="1511073"/>
          </a:xfrm>
          <a:prstGeom prst="cloudCallout">
            <a:avLst>
              <a:gd name="adj1" fmla="val -3218"/>
              <a:gd name="adj2" fmla="val 10302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現実には，増えすぎると</a:t>
            </a:r>
            <a:endParaRPr kumimoji="1" lang="en-US" altLang="ja-JP" dirty="0"/>
          </a:p>
          <a:p>
            <a:pPr algn="ctr"/>
            <a:r>
              <a:rPr lang="ja-JP" altLang="en-US" dirty="0"/>
              <a:t>餌がなくなって，</a:t>
            </a:r>
            <a:endParaRPr lang="en-US" altLang="ja-JP" dirty="0"/>
          </a:p>
          <a:p>
            <a:pPr algn="ctr"/>
            <a:r>
              <a:rPr lang="ja-JP" altLang="en-US" dirty="0"/>
              <a:t>増殖率は下がるはず！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660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0.116"/>
  <p:tag name="LATEXADDIN" val="\documentclass{article}&#10;\usepackage{amsmath}&#10;\pagestyle{empty}&#10;\begin{document}&#10;&#10;$x_{n+1} = a x_n (1 - x_n)$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666.6667"/>
  <p:tag name="LATEXADDIN" val="\documentclass{article}&#10;\usepackage{amsmath}&#10;\pagestyle{empty}&#10;\begin{document}&#10;&#10;&#10;$N_{n+1} = c N_n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4.1694"/>
  <p:tag name="LATEXADDIN" val="\documentclass{article}&#10;\usepackage{amsmath}&#10;\pagestyle{empty}&#10;\begin{document}&#10;&#10;&#10;$c = a - b N_n$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8.856"/>
  <p:tag name="LATEXADDIN" val="\documentclass{article}&#10;\usepackage{amsmath}&#10;\pagestyle{empty}&#10;\begin{document}&#10;&#10;&#10;$N_{n+1} = (a - b N_n) N_n$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666.6667"/>
  <p:tag name="LATEXADDIN" val="\documentclass{article}&#10;\usepackage{amsmath}&#10;\pagestyle{empty}&#10;\begin{document}&#10;&#10;&#10;$N_{n+1} = c N_n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401.575"/>
  <p:tag name="LATEXADDIN" val="\documentclass{article}&#10;\usepackage{amsmath}&#10;\pagestyle{empty}&#10;\begin{document}&#10;&#10;&#10;$\Leftrightarrow N_{n+1} = a(1 - \frac{b}{a} N_n) N_n$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568.804"/>
  <p:tag name="LATEXADDIN" val="\documentclass{article}&#10;\usepackage{amsmath}&#10;\pagestyle{empty}&#10;\begin{document}&#10;&#10;&#10;$\Leftrightarrow \frac{b}{a} N_{n+1} = a(1 - \frac{b}{a} N_n) \frac{b}{a} N_n$&#10;&#10;\end{document}"/>
  <p:tag name="IGUANATEXSIZE" val="20"/>
  <p:tag name="IGUANATEXCURSOR" val="1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1.346"/>
  <p:tag name="LATEXADDIN" val="\documentclass{article}&#10;\usepackage{amsmath}&#10;\pagestyle{empty}&#10;\begin{document}&#10;&#10;&#10;$\Leftrightarrow x_{n+1} = a(1 - x_n) x_n$&#10;&#10;\end{document}"/>
  <p:tag name="IGUANATEXSIZE" val="20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578.1777"/>
  <p:tag name="LATEXADDIN" val="\documentclass{article}&#10;\usepackage{amsmath}&#10;\pagestyle{empty}&#10;\begin{document}&#10;&#10;$x_n := \frac{b}{a} N_n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0.116"/>
  <p:tag name="LATEXADDIN" val="\documentclass{article}&#10;\usepackage{amsmath}&#10;\pagestyle{empty}&#10;\begin{document}&#10;&#10;&#10;$x_{n+1} = a x_n (1-x_n)$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&#10;$a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&#10;$b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578.1777"/>
  <p:tag name="LATEXADDIN" val="\documentclass{article}&#10;\usepackage{amsmath}&#10;\pagestyle{empty}&#10;\begin{document}&#10;&#10;$x_n := \frac{b}{a} N_n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80.2025"/>
  <p:tag name="LATEXADDIN" val="\documentclass{article}&#10;\usepackage{amsmath}&#10;\pagestyle{empty}&#10;\begin{document}&#10;&#10;$a=3.5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5.658"/>
  <p:tag name="LATEXADDIN" val="\documentclass{article}&#10;\usepackage{amsmath}&#10;\pagestyle{empty}&#10;\begin{document}&#10;&#10;&#10;$y = a x(1-x)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&#10;$x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70.866"/>
  <p:tag name="LATEXADDIN" val="\documentclass{article}&#10;\usepackage{amsmath,bm,color}&#10;\pagestyle{empty}&#10;\definecolor{re}{rgb}{.75,0,0}&#10;\definecolor{bl}{rgb}{.29,.49,.73}&#10;\definecolor{gr}{rgb}{.29,.73,.2}&#10;\begin{document}&#10;$$&#10;x_0 = 0.2, x_0 = 0.201&#10;$$&#10;\end{document}"/>
  <p:tag name="IGUANATEXSIZE" val="20"/>
  <p:tag name="IGUANATEXCURSOR" val="2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86.4642"/>
  <p:tag name="LATEXADDIN" val="\documentclass{article}&#10;\usepackage{amsmath,bm,color}&#10;\pagestyle{empty}&#10;\definecolor{re}{rgb}{.75,0,0}&#10;\definecolor{bl}{rgb}{.29,.49,.73}&#10;\definecolor{gr}{rgb}{.29,.73,.2}&#10;\begin{document}&#10;$$&#10;a=4&#10;$$&#10;\end{document}"/>
  <p:tag name="IGUANATEXSIZE" val="20"/>
  <p:tag name="IGUANATEXCURSOR" val="1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pagestyle{empty}&#10;\begin{document}&#10;&#10;&#10;$c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$n$&#10;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52.9809"/>
  <p:tag name="LATEXADDIN" val="\documentclass{article}&#10;\usepackage{amsmath}&#10;\pagestyle{empty}&#10;\begin{document}&#10;&#10;&#10;$N_n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37.1953"/>
  <p:tag name="LATEXADDIN" val="\documentclass{article}&#10;\usepackage{amsmath}&#10;\pagestyle{empty}&#10;\begin{document}&#10;&#10;&#10;$N_0 = 10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368.2039"/>
  <p:tag name="LATEXADDIN" val="\documentclass{article}&#10;\usepackage{amsmath}&#10;\pagestyle{empty}&#10;\begin{document}&#10;&#10;&#10;$c = 1.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666.6667"/>
  <p:tag name="LATEXADDIN" val="\documentclass{article}&#10;\usepackage{amsmath}&#10;\pagestyle{empty}&#10;\begin{document}&#10;&#10;&#10;$N_{n+1} = c N_n$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3">
      <a:majorFont>
        <a:latin typeface="Franklin Gothic Demi"/>
        <a:ea typeface="Meiryo UI"/>
        <a:cs typeface=""/>
      </a:majorFont>
      <a:minorFont>
        <a:latin typeface="Franklin Gothic Book"/>
        <a:ea typeface="Meiryo UI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78_TF33552983" id="{08F16B58-B777-4D07-A7DF-37B057018064}" vid="{619C5331-1F10-4CE6-9BE2-3913CD6460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{DEDB25C7-0C8C-436C-955A-CE68EF638595}tf33552983_win32</Template>
  <TotalTime>3284</TotalTime>
  <Words>919</Words>
  <Application>Microsoft Office PowerPoint</Application>
  <PresentationFormat>ワイド画面</PresentationFormat>
  <Paragraphs>121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 UI</vt:lpstr>
      <vt:lpstr>Arial</vt:lpstr>
      <vt:lpstr>Calibri</vt:lpstr>
      <vt:lpstr>Franklin Gothic Book</vt:lpstr>
      <vt:lpstr>Wingdings 2</vt:lpstr>
      <vt:lpstr>DividendVTI</vt:lpstr>
      <vt:lpstr>情報処理演習II（後半）</vt:lpstr>
      <vt:lpstr>情報処理演習II</vt:lpstr>
      <vt:lpstr>PowerPoint プレゼンテーション</vt:lpstr>
      <vt:lpstr>情報処理演習IIの評価について</vt:lpstr>
      <vt:lpstr>情報処理演習II（今日の課題）</vt:lpstr>
      <vt:lpstr>ロジスティック写像</vt:lpstr>
      <vt:lpstr>個体群成長モデル（Robert May）</vt:lpstr>
      <vt:lpstr>PowerPoint プレゼンテーション</vt:lpstr>
      <vt:lpstr>個体群成長モデル（Robert May）</vt:lpstr>
      <vt:lpstr>個体群成長モデル（Robert May）</vt:lpstr>
      <vt:lpstr>個体群成長モデル（Robert May）</vt:lpstr>
      <vt:lpstr>個体群成長モデル（Robert May）</vt:lpstr>
      <vt:lpstr>PowerPoint プレゼンテーション</vt:lpstr>
      <vt:lpstr>パラメータaによって…</vt:lpstr>
      <vt:lpstr>カオス：初期条件鋭敏性</vt:lpstr>
      <vt:lpstr>PowerPoint プレゼンテーション</vt:lpstr>
      <vt:lpstr>課題1</vt:lpstr>
      <vt:lpstr>プログラムの説明</vt:lpstr>
      <vt:lpstr>参考情報</vt:lpstr>
      <vt:lpstr>班分け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情報処理II&amp; 　情報処理演習II（後半）</dc:title>
  <dc:creator>木村　元</dc:creator>
  <cp:lastModifiedBy>木村　元</cp:lastModifiedBy>
  <cp:revision>22</cp:revision>
  <dcterms:created xsi:type="dcterms:W3CDTF">2021-11-22T11:18:57Z</dcterms:created>
  <dcterms:modified xsi:type="dcterms:W3CDTF">2023-11-19T04:40:25Z</dcterms:modified>
</cp:coreProperties>
</file>