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332" r:id="rId2"/>
    <p:sldId id="331" r:id="rId3"/>
    <p:sldId id="319" r:id="rId4"/>
    <p:sldId id="321" r:id="rId5"/>
    <p:sldId id="320" r:id="rId6"/>
    <p:sldId id="322" r:id="rId7"/>
    <p:sldId id="323" r:id="rId8"/>
    <p:sldId id="327" r:id="rId9"/>
    <p:sldId id="329" r:id="rId10"/>
    <p:sldId id="333" r:id="rId11"/>
    <p:sldId id="328" r:id="rId12"/>
    <p:sldId id="336" r:id="rId13"/>
    <p:sldId id="335" r:id="rId14"/>
    <p:sldId id="334" r:id="rId15"/>
    <p:sldId id="33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75603-9B31-4AB7-8501-95570D3D573F}"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AAFE9-F2F5-4F67-8CDC-BF4F9317D5FB}" type="slidenum">
              <a:rPr lang="en-US" smtClean="0"/>
              <a:t>‹#›</a:t>
            </a:fld>
            <a:endParaRPr lang="en-US"/>
          </a:p>
        </p:txBody>
      </p:sp>
    </p:spTree>
    <p:extLst>
      <p:ext uri="{BB962C8B-B14F-4D97-AF65-F5344CB8AC3E}">
        <p14:creationId xmlns:p14="http://schemas.microsoft.com/office/powerpoint/2010/main" val="57415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BAAFE9-F2F5-4F67-8CDC-BF4F9317D5FB}" type="slidenum">
              <a:rPr lang="en-US" smtClean="0"/>
              <a:t>11</a:t>
            </a:fld>
            <a:endParaRPr lang="en-US"/>
          </a:p>
        </p:txBody>
      </p:sp>
    </p:spTree>
    <p:extLst>
      <p:ext uri="{BB962C8B-B14F-4D97-AF65-F5344CB8AC3E}">
        <p14:creationId xmlns:p14="http://schemas.microsoft.com/office/powerpoint/2010/main" val="116518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50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74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86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187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689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34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88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22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3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059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77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99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28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03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50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08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23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18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928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DB8C-71AA-4718-BBBD-4391D2B12685}"/>
              </a:ext>
            </a:extLst>
          </p:cNvPr>
          <p:cNvSpPr>
            <a:spLocks noGrp="1"/>
          </p:cNvSpPr>
          <p:nvPr>
            <p:ph type="ctrTitle"/>
          </p:nvPr>
        </p:nvSpPr>
        <p:spPr>
          <a:xfrm>
            <a:off x="1509519" y="3065107"/>
            <a:ext cx="8825658" cy="1348381"/>
          </a:xfrm>
        </p:spPr>
        <p:txBody>
          <a:bodyPr/>
          <a:lstStyle/>
          <a:p>
            <a:r>
              <a:rPr lang="en-IN" dirty="0"/>
              <a:t>OPEN LAB PROJECT</a:t>
            </a:r>
          </a:p>
        </p:txBody>
      </p:sp>
      <p:pic>
        <p:nvPicPr>
          <p:cNvPr id="4" name="Picture 3">
            <a:extLst>
              <a:ext uri="{FF2B5EF4-FFF2-40B4-BE49-F238E27FC236}">
                <a16:creationId xmlns:a16="http://schemas.microsoft.com/office/drawing/2014/main" id="{65FAA835-40B8-4115-834B-BCCD53666A26}"/>
              </a:ext>
            </a:extLst>
          </p:cNvPr>
          <p:cNvPicPr>
            <a:picLocks noChangeAspect="1"/>
          </p:cNvPicPr>
          <p:nvPr/>
        </p:nvPicPr>
        <p:blipFill>
          <a:blip r:embed="rId2"/>
          <a:stretch>
            <a:fillRect/>
          </a:stretch>
        </p:blipFill>
        <p:spPr>
          <a:xfrm>
            <a:off x="2276669" y="905377"/>
            <a:ext cx="7054860" cy="2024436"/>
          </a:xfrm>
          <a:prstGeom prst="rect">
            <a:avLst/>
          </a:prstGeom>
        </p:spPr>
      </p:pic>
      <p:sp>
        <p:nvSpPr>
          <p:cNvPr id="5" name="TextBox 4">
            <a:extLst>
              <a:ext uri="{FF2B5EF4-FFF2-40B4-BE49-F238E27FC236}">
                <a16:creationId xmlns:a16="http://schemas.microsoft.com/office/drawing/2014/main" id="{779C88ED-8C5D-4221-B920-EB313183908E}"/>
              </a:ext>
            </a:extLst>
          </p:cNvPr>
          <p:cNvSpPr txBox="1"/>
          <p:nvPr/>
        </p:nvSpPr>
        <p:spPr>
          <a:xfrm>
            <a:off x="2276669" y="5029200"/>
            <a:ext cx="6913984" cy="1200329"/>
          </a:xfrm>
          <a:prstGeom prst="rect">
            <a:avLst/>
          </a:prstGeom>
          <a:noFill/>
        </p:spPr>
        <p:txBody>
          <a:bodyPr wrap="square" rtlCol="0">
            <a:spAutoFit/>
          </a:bodyPr>
          <a:lstStyle/>
          <a:p>
            <a:pPr algn="ctr"/>
            <a:r>
              <a:rPr lang="en-IN" sz="2400" dirty="0"/>
              <a:t>Faculty In-Charge – </a:t>
            </a:r>
          </a:p>
          <a:p>
            <a:pPr algn="ctr"/>
            <a:r>
              <a:rPr lang="en-IN" sz="2400" dirty="0"/>
              <a:t>Ms Jeeva Priya </a:t>
            </a:r>
          </a:p>
          <a:p>
            <a:pPr algn="ctr"/>
            <a:r>
              <a:rPr lang="en-IN" sz="2400" dirty="0"/>
              <a:t>Ms Sreeja Kochuvila</a:t>
            </a:r>
          </a:p>
        </p:txBody>
      </p:sp>
    </p:spTree>
    <p:extLst>
      <p:ext uri="{BB962C8B-B14F-4D97-AF65-F5344CB8AC3E}">
        <p14:creationId xmlns:p14="http://schemas.microsoft.com/office/powerpoint/2010/main" val="212885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E780-C899-4705-BA2D-8BF6CADA8A1B}"/>
              </a:ext>
            </a:extLst>
          </p:cNvPr>
          <p:cNvSpPr>
            <a:spLocks noGrp="1"/>
          </p:cNvSpPr>
          <p:nvPr>
            <p:ph type="title"/>
          </p:nvPr>
        </p:nvSpPr>
        <p:spPr>
          <a:xfrm>
            <a:off x="646111" y="452718"/>
            <a:ext cx="9404723" cy="1068172"/>
          </a:xfrm>
        </p:spPr>
        <p:txBody>
          <a:bodyPr/>
          <a:lstStyle/>
          <a:p>
            <a:pPr algn="ctr"/>
            <a:r>
              <a:rPr lang="en-IN" b="1" dirty="0"/>
              <a:t>Circuit Diagram</a:t>
            </a:r>
          </a:p>
        </p:txBody>
      </p:sp>
      <p:pic>
        <p:nvPicPr>
          <p:cNvPr id="5" name="Picture 4">
            <a:extLst>
              <a:ext uri="{FF2B5EF4-FFF2-40B4-BE49-F238E27FC236}">
                <a16:creationId xmlns:a16="http://schemas.microsoft.com/office/drawing/2014/main" id="{4943B130-51AC-4077-A420-83BEE3B8199C}"/>
              </a:ext>
            </a:extLst>
          </p:cNvPr>
          <p:cNvPicPr>
            <a:picLocks noChangeAspect="1"/>
          </p:cNvPicPr>
          <p:nvPr/>
        </p:nvPicPr>
        <p:blipFill>
          <a:blip r:embed="rId2"/>
          <a:stretch>
            <a:fillRect/>
          </a:stretch>
        </p:blipFill>
        <p:spPr>
          <a:xfrm>
            <a:off x="9311951" y="196249"/>
            <a:ext cx="2584579" cy="741661"/>
          </a:xfrm>
          <a:prstGeom prst="rect">
            <a:avLst/>
          </a:prstGeom>
        </p:spPr>
      </p:pic>
      <p:pic>
        <p:nvPicPr>
          <p:cNvPr id="8" name="Picture 7">
            <a:extLst>
              <a:ext uri="{FF2B5EF4-FFF2-40B4-BE49-F238E27FC236}">
                <a16:creationId xmlns:a16="http://schemas.microsoft.com/office/drawing/2014/main" id="{FFB72F3D-988F-417A-B509-D2F958009249}"/>
              </a:ext>
            </a:extLst>
          </p:cNvPr>
          <p:cNvPicPr>
            <a:picLocks noChangeAspect="1"/>
          </p:cNvPicPr>
          <p:nvPr/>
        </p:nvPicPr>
        <p:blipFill>
          <a:blip r:embed="rId3"/>
          <a:stretch>
            <a:fillRect/>
          </a:stretch>
        </p:blipFill>
        <p:spPr>
          <a:xfrm>
            <a:off x="1231640" y="1656061"/>
            <a:ext cx="9931008" cy="4627923"/>
          </a:xfrm>
          <a:prstGeom prst="rect">
            <a:avLst/>
          </a:prstGeom>
        </p:spPr>
      </p:pic>
    </p:spTree>
    <p:extLst>
      <p:ext uri="{BB962C8B-B14F-4D97-AF65-F5344CB8AC3E}">
        <p14:creationId xmlns:p14="http://schemas.microsoft.com/office/powerpoint/2010/main" val="30427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2"/>
          <p:cNvSpPr/>
          <p:nvPr/>
        </p:nvSpPr>
        <p:spPr>
          <a:xfrm>
            <a:off x="313459" y="1639279"/>
            <a:ext cx="10338318" cy="396724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t>ESP8266 is a Wi-Fi module which will </a:t>
            </a:r>
            <a:r>
              <a:rPr lang="en-US" altLang="en-GB" sz="2800" dirty="0"/>
              <a:t>give</a:t>
            </a:r>
            <a:r>
              <a:rPr lang="en-GB" sz="2800" dirty="0"/>
              <a:t> access to Wi-Fi or internet.</a:t>
            </a:r>
          </a:p>
          <a:p>
            <a:pPr marL="228600" indent="-228600">
              <a:lnSpc>
                <a:spcPct val="90000"/>
              </a:lnSpc>
              <a:spcBef>
                <a:spcPts val="1000"/>
              </a:spcBef>
              <a:buFont typeface="Arial" panose="020B0604020202020204" pitchFamily="34" charset="0"/>
              <a:buChar char="•"/>
            </a:pPr>
            <a:r>
              <a:rPr lang="en-GB" sz="2800" dirty="0"/>
              <a:t>It runs only on 3.3V and if you will give it 5V then it will get damaged.</a:t>
            </a:r>
          </a:p>
          <a:p>
            <a:pPr marL="228600" indent="-228600">
              <a:lnSpc>
                <a:spcPct val="90000"/>
              </a:lnSpc>
              <a:spcBef>
                <a:spcPts val="1000"/>
              </a:spcBef>
              <a:buFont typeface="Arial" panose="020B0604020202020204" pitchFamily="34" charset="0"/>
              <a:buChar char="•"/>
            </a:pPr>
            <a:r>
              <a:rPr lang="en-GB" sz="2800" dirty="0"/>
              <a:t>Connect the VCC and the CH_PD to the 3.3V pin of Arduino.</a:t>
            </a:r>
          </a:p>
          <a:p>
            <a:pPr marL="228600" indent="-228600">
              <a:lnSpc>
                <a:spcPct val="90000"/>
              </a:lnSpc>
              <a:spcBef>
                <a:spcPts val="1000"/>
              </a:spcBef>
              <a:buFont typeface="Arial" panose="020B0604020202020204" pitchFamily="34" charset="0"/>
              <a:buChar char="•"/>
            </a:pPr>
            <a:r>
              <a:rPr lang="en-GB" sz="2800" dirty="0"/>
              <a:t>We will have to make a voltage divider for the Rx pin of the module. Three 1k resistors connected in series will do the work</a:t>
            </a:r>
            <a:r>
              <a:rPr lang="en-US" altLang="en-GB" sz="2800" dirty="0"/>
              <a:t>.</a:t>
            </a:r>
            <a:endParaRPr lang="en-GB" sz="2800" dirty="0"/>
          </a:p>
        </p:txBody>
      </p:sp>
      <p:pic>
        <p:nvPicPr>
          <p:cNvPr id="6" name="Picture 5">
            <a:extLst>
              <a:ext uri="{FF2B5EF4-FFF2-40B4-BE49-F238E27FC236}">
                <a16:creationId xmlns:a16="http://schemas.microsoft.com/office/drawing/2014/main" id="{23437322-7D40-4B30-875B-91B8BCF64D72}"/>
              </a:ext>
            </a:extLst>
          </p:cNvPr>
          <p:cNvPicPr>
            <a:picLocks noChangeAspect="1"/>
          </p:cNvPicPr>
          <p:nvPr/>
        </p:nvPicPr>
        <p:blipFill>
          <a:blip r:embed="rId3"/>
          <a:stretch>
            <a:fillRect/>
          </a:stretch>
        </p:blipFill>
        <p:spPr>
          <a:xfrm>
            <a:off x="9462123" y="260949"/>
            <a:ext cx="2584579" cy="741661"/>
          </a:xfrm>
          <a:prstGeom prst="rect">
            <a:avLst/>
          </a:prstGeom>
        </p:spPr>
      </p:pic>
      <p:sp>
        <p:nvSpPr>
          <p:cNvPr id="4" name="Title 3">
            <a:extLst>
              <a:ext uri="{FF2B5EF4-FFF2-40B4-BE49-F238E27FC236}">
                <a16:creationId xmlns:a16="http://schemas.microsoft.com/office/drawing/2014/main" id="{7852C7AF-942B-41DA-A088-F9AD8E45DAA2}"/>
              </a:ext>
            </a:extLst>
          </p:cNvPr>
          <p:cNvSpPr>
            <a:spLocks noGrp="1"/>
          </p:cNvSpPr>
          <p:nvPr>
            <p:ph type="title"/>
          </p:nvPr>
        </p:nvSpPr>
        <p:spPr>
          <a:xfrm>
            <a:off x="416095" y="403264"/>
            <a:ext cx="9404723" cy="1400530"/>
          </a:xfrm>
        </p:spPr>
        <p:txBody>
          <a:bodyPr/>
          <a:lstStyle/>
          <a:p>
            <a:r>
              <a:rPr lang="en-IN" b="1" dirty="0"/>
              <a:t>Procedure for Internet connectivity</a:t>
            </a:r>
          </a:p>
        </p:txBody>
      </p:sp>
    </p:spTree>
    <p:extLst>
      <p:ext uri="{BB962C8B-B14F-4D97-AF65-F5344CB8AC3E}">
        <p14:creationId xmlns:p14="http://schemas.microsoft.com/office/powerpoint/2010/main" val="80275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4E02-9501-4F2A-A8D7-39322B259285}"/>
              </a:ext>
            </a:extLst>
          </p:cNvPr>
          <p:cNvSpPr>
            <a:spLocks noGrp="1"/>
          </p:cNvSpPr>
          <p:nvPr>
            <p:ph type="title"/>
          </p:nvPr>
        </p:nvSpPr>
        <p:spPr/>
        <p:txBody>
          <a:bodyPr/>
          <a:lstStyle/>
          <a:p>
            <a:pPr algn="ctr"/>
            <a:r>
              <a:rPr lang="en-IN" b="1" dirty="0"/>
              <a:t>Circuit Diagram</a:t>
            </a:r>
          </a:p>
        </p:txBody>
      </p:sp>
      <p:pic>
        <p:nvPicPr>
          <p:cNvPr id="4" name="Picture 1">
            <a:extLst>
              <a:ext uri="{FF2B5EF4-FFF2-40B4-BE49-F238E27FC236}">
                <a16:creationId xmlns:a16="http://schemas.microsoft.com/office/drawing/2014/main" id="{C50B9958-EDA4-41B1-9290-4FE9E8737EA2}"/>
              </a:ext>
            </a:extLst>
          </p:cNvPr>
          <p:cNvPicPr>
            <a:picLocks noGrp="1" noChangeAspect="1"/>
          </p:cNvPicPr>
          <p:nvPr>
            <p:ph idx="1"/>
          </p:nvPr>
        </p:nvPicPr>
        <p:blipFill rotWithShape="1">
          <a:blip r:embed="rId2"/>
          <a:srcRect b="6814"/>
          <a:stretch/>
        </p:blipFill>
        <p:spPr>
          <a:xfrm>
            <a:off x="1063689" y="1294065"/>
            <a:ext cx="9125340" cy="4742841"/>
          </a:xfrm>
          <a:prstGeom prst="rect">
            <a:avLst/>
          </a:prstGeom>
        </p:spPr>
      </p:pic>
    </p:spTree>
    <p:extLst>
      <p:ext uri="{BB962C8B-B14F-4D97-AF65-F5344CB8AC3E}">
        <p14:creationId xmlns:p14="http://schemas.microsoft.com/office/powerpoint/2010/main" val="353873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135C-89D6-4D4E-9018-7BB65976E1E3}"/>
              </a:ext>
            </a:extLst>
          </p:cNvPr>
          <p:cNvSpPr>
            <a:spLocks noGrp="1"/>
          </p:cNvSpPr>
          <p:nvPr>
            <p:ph type="title"/>
          </p:nvPr>
        </p:nvSpPr>
        <p:spPr>
          <a:xfrm>
            <a:off x="646112" y="452718"/>
            <a:ext cx="8479228" cy="1400530"/>
          </a:xfrm>
        </p:spPr>
        <p:txBody>
          <a:bodyPr/>
          <a:lstStyle/>
          <a:p>
            <a:r>
              <a:rPr lang="en-IN" b="1" dirty="0"/>
              <a:t>Procedure for Detecting the type of Waste </a:t>
            </a:r>
          </a:p>
        </p:txBody>
      </p:sp>
      <p:sp>
        <p:nvSpPr>
          <p:cNvPr id="3" name="Content Placeholder 2">
            <a:extLst>
              <a:ext uri="{FF2B5EF4-FFF2-40B4-BE49-F238E27FC236}">
                <a16:creationId xmlns:a16="http://schemas.microsoft.com/office/drawing/2014/main" id="{7B9612C7-458E-4FD0-955C-0C4ABCF6EE62}"/>
              </a:ext>
            </a:extLst>
          </p:cNvPr>
          <p:cNvSpPr>
            <a:spLocks noGrp="1"/>
          </p:cNvSpPr>
          <p:nvPr>
            <p:ph idx="1"/>
          </p:nvPr>
        </p:nvSpPr>
        <p:spPr>
          <a:xfrm>
            <a:off x="774441" y="1996752"/>
            <a:ext cx="10720873" cy="4665000"/>
          </a:xfrm>
        </p:spPr>
        <p:txBody>
          <a:bodyPr>
            <a:normAutofit/>
          </a:bodyPr>
          <a:lstStyle/>
          <a:p>
            <a:r>
              <a:rPr lang="en-US" sz="1800" dirty="0"/>
              <a:t>The soil moisture sensor consists of two probes which are used to measure the volumetric content of water. The two probes allow the current to pass through the waste and then it gets the resistance value to measure the moisture value.</a:t>
            </a:r>
          </a:p>
          <a:p>
            <a:r>
              <a:rPr lang="en-US" sz="1800" dirty="0"/>
              <a:t>The soil Moisture sensor FC-28 has four pins</a:t>
            </a:r>
          </a:p>
          <a:p>
            <a:pPr marL="0" indent="0">
              <a:buNone/>
            </a:pPr>
            <a:r>
              <a:rPr lang="en-US" sz="1800" dirty="0"/>
              <a:t>           VCC: For power</a:t>
            </a:r>
          </a:p>
          <a:p>
            <a:pPr marL="0" indent="0">
              <a:buNone/>
            </a:pPr>
            <a:r>
              <a:rPr lang="en-US" sz="1800" dirty="0"/>
              <a:t>           A0: Analog output</a:t>
            </a:r>
          </a:p>
          <a:p>
            <a:pPr marL="0" indent="0">
              <a:buNone/>
            </a:pPr>
            <a:r>
              <a:rPr lang="en-US" sz="1800" dirty="0"/>
              <a:t>           D0: Digital output</a:t>
            </a:r>
          </a:p>
          <a:p>
            <a:pPr marL="0" indent="0">
              <a:buNone/>
            </a:pPr>
            <a:r>
              <a:rPr lang="en-US" sz="1800" dirty="0"/>
              <a:t>           GND: Ground</a:t>
            </a:r>
          </a:p>
          <a:p>
            <a:r>
              <a:rPr lang="en-US" sz="1800" dirty="0"/>
              <a:t>The Module also contains a potentiometer which will set the threshold value and then this threshold value will be compared by the LM393 comparator. The output LED will light up and down according to this threshold value.</a:t>
            </a:r>
          </a:p>
          <a:p>
            <a:pPr marL="0" indent="0">
              <a:buNone/>
            </a:pPr>
            <a:br>
              <a:rPr lang="en-US" sz="1800" dirty="0"/>
            </a:br>
            <a:endParaRPr lang="en-IN" sz="1800" dirty="0"/>
          </a:p>
        </p:txBody>
      </p:sp>
      <p:pic>
        <p:nvPicPr>
          <p:cNvPr id="4" name="Picture 3">
            <a:extLst>
              <a:ext uri="{FF2B5EF4-FFF2-40B4-BE49-F238E27FC236}">
                <a16:creationId xmlns:a16="http://schemas.microsoft.com/office/drawing/2014/main" id="{EE6C24FB-3EB6-4375-983D-8BA6A2771261}"/>
              </a:ext>
            </a:extLst>
          </p:cNvPr>
          <p:cNvPicPr>
            <a:picLocks noChangeAspect="1"/>
          </p:cNvPicPr>
          <p:nvPr/>
        </p:nvPicPr>
        <p:blipFill>
          <a:blip r:embed="rId2"/>
          <a:stretch>
            <a:fillRect/>
          </a:stretch>
        </p:blipFill>
        <p:spPr>
          <a:xfrm>
            <a:off x="9311951" y="196249"/>
            <a:ext cx="2584579" cy="741661"/>
          </a:xfrm>
          <a:prstGeom prst="rect">
            <a:avLst/>
          </a:prstGeom>
        </p:spPr>
      </p:pic>
    </p:spTree>
    <p:extLst>
      <p:ext uri="{BB962C8B-B14F-4D97-AF65-F5344CB8AC3E}">
        <p14:creationId xmlns:p14="http://schemas.microsoft.com/office/powerpoint/2010/main" val="338465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0FAB-630A-4CA2-9F0E-81F77885266E}"/>
              </a:ext>
            </a:extLst>
          </p:cNvPr>
          <p:cNvSpPr>
            <a:spLocks noGrp="1"/>
          </p:cNvSpPr>
          <p:nvPr>
            <p:ph type="title"/>
          </p:nvPr>
        </p:nvSpPr>
        <p:spPr>
          <a:xfrm>
            <a:off x="646111" y="452718"/>
            <a:ext cx="9404723" cy="1002858"/>
          </a:xfrm>
        </p:spPr>
        <p:txBody>
          <a:bodyPr/>
          <a:lstStyle/>
          <a:p>
            <a:pPr algn="ctr"/>
            <a:r>
              <a:rPr lang="en-IN" b="1" dirty="0"/>
              <a:t>Circuit Diagram</a:t>
            </a:r>
          </a:p>
        </p:txBody>
      </p:sp>
      <p:pic>
        <p:nvPicPr>
          <p:cNvPr id="9" name="Content Placeholder 8">
            <a:extLst>
              <a:ext uri="{FF2B5EF4-FFF2-40B4-BE49-F238E27FC236}">
                <a16:creationId xmlns:a16="http://schemas.microsoft.com/office/drawing/2014/main" id="{2DDFBED1-1BD3-49D3-972C-ED5F18437E42}"/>
              </a:ext>
            </a:extLst>
          </p:cNvPr>
          <p:cNvPicPr>
            <a:picLocks noGrp="1" noChangeAspect="1"/>
          </p:cNvPicPr>
          <p:nvPr>
            <p:ph idx="1"/>
          </p:nvPr>
        </p:nvPicPr>
        <p:blipFill>
          <a:blip r:embed="rId2"/>
          <a:stretch>
            <a:fillRect/>
          </a:stretch>
        </p:blipFill>
        <p:spPr>
          <a:xfrm>
            <a:off x="1289382" y="1530220"/>
            <a:ext cx="8414455" cy="4708849"/>
          </a:xfrm>
        </p:spPr>
      </p:pic>
      <p:pic>
        <p:nvPicPr>
          <p:cNvPr id="10" name="Picture 9">
            <a:extLst>
              <a:ext uri="{FF2B5EF4-FFF2-40B4-BE49-F238E27FC236}">
                <a16:creationId xmlns:a16="http://schemas.microsoft.com/office/drawing/2014/main" id="{B30D3BAC-1D29-45DC-AA67-163B9FC2CC17}"/>
              </a:ext>
            </a:extLst>
          </p:cNvPr>
          <p:cNvPicPr>
            <a:picLocks noChangeAspect="1"/>
          </p:cNvPicPr>
          <p:nvPr/>
        </p:nvPicPr>
        <p:blipFill>
          <a:blip r:embed="rId3"/>
          <a:stretch>
            <a:fillRect/>
          </a:stretch>
        </p:blipFill>
        <p:spPr>
          <a:xfrm>
            <a:off x="9311951" y="196249"/>
            <a:ext cx="2584579" cy="741661"/>
          </a:xfrm>
          <a:prstGeom prst="rect">
            <a:avLst/>
          </a:prstGeom>
        </p:spPr>
      </p:pic>
    </p:spTree>
    <p:extLst>
      <p:ext uri="{BB962C8B-B14F-4D97-AF65-F5344CB8AC3E}">
        <p14:creationId xmlns:p14="http://schemas.microsoft.com/office/powerpoint/2010/main" val="5214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2"/>
          <p:cNvSpPr>
            <a:spLocks noGrp="1"/>
          </p:cNvSpPr>
          <p:nvPr>
            <p:ph type="title"/>
          </p:nvPr>
        </p:nvSpPr>
        <p:spPr>
          <a:xfrm>
            <a:off x="646111" y="452718"/>
            <a:ext cx="9404723" cy="1030849"/>
          </a:xfrm>
        </p:spPr>
        <p:txBody>
          <a:bodyPr>
            <a:normAutofit/>
          </a:bodyPr>
          <a:lstStyle/>
          <a:p>
            <a:pPr algn="ctr"/>
            <a:r>
              <a:rPr lang="en-US" altLang="en-GB" sz="4400" b="1" dirty="0"/>
              <a:t> Implementation</a:t>
            </a:r>
            <a:endParaRPr lang="en-IN" sz="4400" b="1" dirty="0"/>
          </a:p>
        </p:txBody>
      </p:sp>
      <p:sp>
        <p:nvSpPr>
          <p:cNvPr id="1048613" name="Rectangle 1"/>
          <p:cNvSpPr/>
          <p:nvPr/>
        </p:nvSpPr>
        <p:spPr>
          <a:xfrm>
            <a:off x="718457" y="1483567"/>
            <a:ext cx="9692091" cy="499624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t>The main concept behind the Smart Dustbin using Arduino project is Object Detection.</a:t>
            </a:r>
          </a:p>
          <a:p>
            <a:pPr marL="228600" indent="-228600">
              <a:lnSpc>
                <a:spcPct val="90000"/>
              </a:lnSpc>
              <a:spcBef>
                <a:spcPts val="1000"/>
              </a:spcBef>
              <a:buFont typeface="Arial" panose="020B0604020202020204" pitchFamily="34" charset="0"/>
              <a:buChar char="•"/>
            </a:pPr>
            <a:endParaRPr lang="en-GB" sz="2800" dirty="0"/>
          </a:p>
          <a:p>
            <a:pPr marL="228600" indent="-228600">
              <a:lnSpc>
                <a:spcPct val="90000"/>
              </a:lnSpc>
              <a:spcBef>
                <a:spcPts val="1000"/>
              </a:spcBef>
              <a:buFont typeface="Arial" panose="020B0604020202020204" pitchFamily="34" charset="0"/>
              <a:buChar char="•"/>
            </a:pPr>
            <a:r>
              <a:rPr lang="en-GB" sz="2800" dirty="0"/>
              <a:t>Moisture Sensor detects the kind of waste</a:t>
            </a:r>
          </a:p>
          <a:p>
            <a:pPr marL="228600" indent="-228600">
              <a:lnSpc>
                <a:spcPct val="90000"/>
              </a:lnSpc>
              <a:spcBef>
                <a:spcPts val="1000"/>
              </a:spcBef>
              <a:buFont typeface="Arial" panose="020B0604020202020204" pitchFamily="34" charset="0"/>
              <a:buChar char="•"/>
            </a:pPr>
            <a:endParaRPr lang="en-GB" sz="2800" dirty="0"/>
          </a:p>
          <a:p>
            <a:pPr marL="228600" indent="-228600">
              <a:lnSpc>
                <a:spcPct val="90000"/>
              </a:lnSpc>
              <a:spcBef>
                <a:spcPts val="1000"/>
              </a:spcBef>
              <a:buFont typeface="Arial" panose="020B0604020202020204" pitchFamily="34" charset="0"/>
              <a:buChar char="•"/>
            </a:pPr>
            <a:r>
              <a:rPr lang="en-US" altLang="en-GB" sz="2800" dirty="0"/>
              <a:t>Fixed at the bottom to detect the waste.</a:t>
            </a:r>
          </a:p>
          <a:p>
            <a:pPr marL="228600" indent="-228600">
              <a:lnSpc>
                <a:spcPct val="90000"/>
              </a:lnSpc>
              <a:spcBef>
                <a:spcPts val="1000"/>
              </a:spcBef>
              <a:buFont typeface="Arial" panose="020B0604020202020204" pitchFamily="34" charset="0"/>
              <a:buChar char="•"/>
            </a:pPr>
            <a:endParaRPr lang="en-US" altLang="en-GB" sz="2800" dirty="0"/>
          </a:p>
          <a:p>
            <a:pPr marL="228600" indent="-228600">
              <a:lnSpc>
                <a:spcPct val="90000"/>
              </a:lnSpc>
              <a:spcBef>
                <a:spcPts val="1000"/>
              </a:spcBef>
              <a:buFont typeface="Arial" panose="020B0604020202020204" pitchFamily="34" charset="0"/>
              <a:buChar char="•"/>
            </a:pPr>
            <a:r>
              <a:rPr lang="en-US" altLang="en-GB" sz="2800" dirty="0"/>
              <a:t>Ultrasonic Sensor is used to detect the object.</a:t>
            </a:r>
          </a:p>
          <a:p>
            <a:pPr marL="228600" indent="-228600">
              <a:lnSpc>
                <a:spcPct val="90000"/>
              </a:lnSpc>
              <a:spcBef>
                <a:spcPts val="1000"/>
              </a:spcBef>
              <a:buFont typeface="Arial" panose="020B0604020202020204" pitchFamily="34" charset="0"/>
              <a:buChar char="•"/>
            </a:pPr>
            <a:endParaRPr lang="en-GB" sz="2800" dirty="0"/>
          </a:p>
          <a:p>
            <a:pPr marL="228600" indent="-228600">
              <a:lnSpc>
                <a:spcPct val="90000"/>
              </a:lnSpc>
              <a:spcBef>
                <a:spcPts val="1000"/>
              </a:spcBef>
              <a:buFont typeface="Arial" panose="020B0604020202020204" pitchFamily="34" charset="0"/>
              <a:buChar char="•"/>
            </a:pPr>
            <a:r>
              <a:rPr lang="en-US" altLang="en-GB" sz="2800" dirty="0"/>
              <a:t>Ultrasonic sensor is placed at top of the dustbin.</a:t>
            </a:r>
            <a:endParaRPr lang="en-GB" sz="2800" dirty="0"/>
          </a:p>
        </p:txBody>
      </p:sp>
      <p:pic>
        <p:nvPicPr>
          <p:cNvPr id="5" name="Picture 4">
            <a:extLst>
              <a:ext uri="{FF2B5EF4-FFF2-40B4-BE49-F238E27FC236}">
                <a16:creationId xmlns:a16="http://schemas.microsoft.com/office/drawing/2014/main" id="{FE096284-A5B6-438E-B595-F5F2C3880CFB}"/>
              </a:ext>
            </a:extLst>
          </p:cNvPr>
          <p:cNvPicPr>
            <a:picLocks noChangeAspect="1"/>
          </p:cNvPicPr>
          <p:nvPr/>
        </p:nvPicPr>
        <p:blipFill>
          <a:blip r:embed="rId2"/>
          <a:stretch>
            <a:fillRect/>
          </a:stretch>
        </p:blipFill>
        <p:spPr>
          <a:xfrm>
            <a:off x="9311951" y="205580"/>
            <a:ext cx="2584579" cy="741661"/>
          </a:xfrm>
          <a:prstGeom prst="rect">
            <a:avLst/>
          </a:prstGeom>
        </p:spPr>
      </p:pic>
    </p:spTree>
    <p:extLst>
      <p:ext uri="{BB962C8B-B14F-4D97-AF65-F5344CB8AC3E}">
        <p14:creationId xmlns:p14="http://schemas.microsoft.com/office/powerpoint/2010/main" val="31472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B8589-217B-43F3-8C1F-B7386E26C53D}"/>
              </a:ext>
            </a:extLst>
          </p:cNvPr>
          <p:cNvSpPr>
            <a:spLocks noGrp="1"/>
          </p:cNvSpPr>
          <p:nvPr>
            <p:ph type="title"/>
          </p:nvPr>
        </p:nvSpPr>
        <p:spPr>
          <a:xfrm>
            <a:off x="674103" y="279165"/>
            <a:ext cx="9404723" cy="881560"/>
          </a:xfrm>
        </p:spPr>
        <p:txBody>
          <a:bodyPr/>
          <a:lstStyle/>
          <a:p>
            <a:pPr algn="ctr"/>
            <a:r>
              <a:rPr lang="en-IN" b="1" dirty="0">
                <a:solidFill>
                  <a:schemeClr val="accent3">
                    <a:lumMod val="20000"/>
                    <a:lumOff val="80000"/>
                  </a:schemeClr>
                </a:solidFill>
              </a:rPr>
              <a:t>     SMART TRASH CAN</a:t>
            </a:r>
          </a:p>
        </p:txBody>
      </p:sp>
      <p:pic>
        <p:nvPicPr>
          <p:cNvPr id="7" name="Content Placeholder 6">
            <a:extLst>
              <a:ext uri="{FF2B5EF4-FFF2-40B4-BE49-F238E27FC236}">
                <a16:creationId xmlns:a16="http://schemas.microsoft.com/office/drawing/2014/main" id="{D8503593-6E1D-4296-8349-A825D8E1E39E}"/>
              </a:ext>
            </a:extLst>
          </p:cNvPr>
          <p:cNvPicPr>
            <a:picLocks noGrp="1" noChangeAspect="1"/>
          </p:cNvPicPr>
          <p:nvPr>
            <p:ph idx="1"/>
          </p:nvPr>
        </p:nvPicPr>
        <p:blipFill>
          <a:blip r:embed="rId2"/>
          <a:stretch>
            <a:fillRect/>
          </a:stretch>
        </p:blipFill>
        <p:spPr>
          <a:xfrm>
            <a:off x="1192613" y="1160725"/>
            <a:ext cx="9250107" cy="5021744"/>
          </a:xfrm>
        </p:spPr>
      </p:pic>
      <p:pic>
        <p:nvPicPr>
          <p:cNvPr id="8" name="Picture 7">
            <a:extLst>
              <a:ext uri="{FF2B5EF4-FFF2-40B4-BE49-F238E27FC236}">
                <a16:creationId xmlns:a16="http://schemas.microsoft.com/office/drawing/2014/main" id="{AFC78775-6F4F-4C12-99FB-F74C57BCA693}"/>
              </a:ext>
            </a:extLst>
          </p:cNvPr>
          <p:cNvPicPr>
            <a:picLocks noChangeAspect="1"/>
          </p:cNvPicPr>
          <p:nvPr/>
        </p:nvPicPr>
        <p:blipFill>
          <a:blip r:embed="rId3"/>
          <a:stretch>
            <a:fillRect/>
          </a:stretch>
        </p:blipFill>
        <p:spPr>
          <a:xfrm>
            <a:off x="9311951" y="186920"/>
            <a:ext cx="2584579" cy="741661"/>
          </a:xfrm>
          <a:prstGeom prst="rect">
            <a:avLst/>
          </a:prstGeom>
        </p:spPr>
      </p:pic>
    </p:spTree>
    <p:extLst>
      <p:ext uri="{BB962C8B-B14F-4D97-AF65-F5344CB8AC3E}">
        <p14:creationId xmlns:p14="http://schemas.microsoft.com/office/powerpoint/2010/main" val="167735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048584"/>
          <p:cNvSpPr>
            <a:spLocks noGrp="1"/>
          </p:cNvSpPr>
          <p:nvPr>
            <p:ph type="title"/>
          </p:nvPr>
        </p:nvSpPr>
        <p:spPr>
          <a:xfrm>
            <a:off x="472813" y="196250"/>
            <a:ext cx="10131427" cy="1340496"/>
          </a:xfrm>
        </p:spPr>
        <p:txBody>
          <a:bodyPr>
            <a:normAutofit/>
          </a:bodyPr>
          <a:lstStyle/>
          <a:p>
            <a:pPr algn="ctr"/>
            <a:r>
              <a:rPr lang="en-US" altLang="en-GB" sz="4400" b="1" dirty="0"/>
              <a:t>Team </a:t>
            </a:r>
            <a:endParaRPr lang="en-GB" sz="4400" b="1" dirty="0"/>
          </a:p>
        </p:txBody>
      </p:sp>
      <p:graphicFrame>
        <p:nvGraphicFramePr>
          <p:cNvPr id="4194304" name="Table 4194303"/>
          <p:cNvGraphicFramePr>
            <a:graphicFrameLocks/>
          </p:cNvGraphicFramePr>
          <p:nvPr>
            <p:extLst>
              <p:ext uri="{D42A27DB-BD31-4B8C-83A1-F6EECF244321}">
                <p14:modId xmlns:p14="http://schemas.microsoft.com/office/powerpoint/2010/main" val="3604941708"/>
              </p:ext>
            </p:extLst>
          </p:nvPr>
        </p:nvGraphicFramePr>
        <p:xfrm>
          <a:off x="1418253" y="1726163"/>
          <a:ext cx="8248260" cy="4002833"/>
        </p:xfrm>
        <a:graphic>
          <a:graphicData uri="http://schemas.openxmlformats.org/drawingml/2006/table">
            <a:tbl>
              <a:tblPr firstRow="1" bandRow="1"/>
              <a:tblGrid>
                <a:gridCol w="4124130">
                  <a:extLst>
                    <a:ext uri="{9D8B030D-6E8A-4147-A177-3AD203B41FA5}">
                      <a16:colId xmlns:a16="http://schemas.microsoft.com/office/drawing/2014/main" val="20000"/>
                    </a:ext>
                  </a:extLst>
                </a:gridCol>
                <a:gridCol w="4124130">
                  <a:extLst>
                    <a:ext uri="{9D8B030D-6E8A-4147-A177-3AD203B41FA5}">
                      <a16:colId xmlns:a16="http://schemas.microsoft.com/office/drawing/2014/main" val="20001"/>
                    </a:ext>
                  </a:extLst>
                </a:gridCol>
              </a:tblGrid>
              <a:tr h="1208905">
                <a:tc>
                  <a:txBody>
                    <a:bodyPr/>
                    <a:lstStyle/>
                    <a:p>
                      <a:r>
                        <a:rPr lang="en-GB" altLang="en-US" sz="2800" dirty="0"/>
                        <a:t>I Rohan</a:t>
                      </a:r>
                    </a:p>
                  </a:txBody>
                  <a:tcPr/>
                </a:tc>
                <a:tc>
                  <a:txBody>
                    <a:bodyPr/>
                    <a:lstStyle/>
                    <a:p>
                      <a:r>
                        <a:rPr lang="en-US" altLang="en-GB" sz="2800" dirty="0"/>
                        <a:t>BL.EN.U4ECE16067</a:t>
                      </a:r>
                      <a:endParaRPr lang="en-GB" altLang="en-US" sz="2800" dirty="0"/>
                    </a:p>
                  </a:txBody>
                  <a:tcPr/>
                </a:tc>
                <a:extLst>
                  <a:ext uri="{0D108BD9-81ED-4DB2-BD59-A6C34878D82A}">
                    <a16:rowId xmlns:a16="http://schemas.microsoft.com/office/drawing/2014/main" val="10000"/>
                  </a:ext>
                </a:extLst>
              </a:tr>
              <a:tr h="1396964">
                <a:tc>
                  <a:txBody>
                    <a:bodyPr/>
                    <a:lstStyle/>
                    <a:p>
                      <a:r>
                        <a:rPr lang="en-GB" altLang="en-US" sz="2800" dirty="0"/>
                        <a:t>K</a:t>
                      </a:r>
                      <a:r>
                        <a:rPr lang="en-GB" altLang="en-US" sz="2800" baseline="0" dirty="0"/>
                        <a:t> Sri Sailesh</a:t>
                      </a:r>
                      <a:endParaRPr lang="en-GB" altLang="en-US" sz="2800" dirty="0"/>
                    </a:p>
                  </a:txBody>
                  <a:tcPr/>
                </a:tc>
                <a:tc>
                  <a:txBody>
                    <a:bodyPr/>
                    <a:lstStyle/>
                    <a:p>
                      <a:r>
                        <a:rPr lang="en-US" altLang="en-GB" sz="2800" dirty="0"/>
                        <a:t>BL.EN.U4ECE16074</a:t>
                      </a:r>
                      <a:endParaRPr lang="en-GB" altLang="en-US" sz="2800" dirty="0"/>
                    </a:p>
                  </a:txBody>
                  <a:tcPr/>
                </a:tc>
                <a:extLst>
                  <a:ext uri="{0D108BD9-81ED-4DB2-BD59-A6C34878D82A}">
                    <a16:rowId xmlns:a16="http://schemas.microsoft.com/office/drawing/2014/main" val="10001"/>
                  </a:ext>
                </a:extLst>
              </a:tr>
              <a:tr h="1396964">
                <a:tc>
                  <a:txBody>
                    <a:bodyPr/>
                    <a:lstStyle/>
                    <a:p>
                      <a:r>
                        <a:rPr lang="en-GB" altLang="en-US" sz="2800" dirty="0"/>
                        <a:t>Ramoji</a:t>
                      </a:r>
                      <a:r>
                        <a:rPr lang="en-GB" altLang="en-US" sz="2800" baseline="0" dirty="0"/>
                        <a:t> CH L Jajam</a:t>
                      </a:r>
                      <a:endParaRPr lang="en-GB" altLang="en-US" sz="2800" dirty="0"/>
                    </a:p>
                  </a:txBody>
                  <a:tcPr/>
                </a:tc>
                <a:tc>
                  <a:txBody>
                    <a:bodyPr/>
                    <a:lstStyle/>
                    <a:p>
                      <a:r>
                        <a:rPr lang="en-US" altLang="en-GB" sz="2800" dirty="0"/>
                        <a:t>BL.EN.U4ECE16070</a:t>
                      </a:r>
                      <a:endParaRPr lang="en-GB" altLang="en-US" sz="2800" dirty="0"/>
                    </a:p>
                  </a:txBody>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909B2457-1FAC-491E-B6CF-09827FB7293D}"/>
              </a:ext>
            </a:extLst>
          </p:cNvPr>
          <p:cNvPicPr>
            <a:picLocks noChangeAspect="1"/>
          </p:cNvPicPr>
          <p:nvPr/>
        </p:nvPicPr>
        <p:blipFill>
          <a:blip r:embed="rId2"/>
          <a:stretch>
            <a:fillRect/>
          </a:stretch>
        </p:blipFill>
        <p:spPr>
          <a:xfrm>
            <a:off x="9311951" y="196250"/>
            <a:ext cx="2584579" cy="741661"/>
          </a:xfrm>
          <a:prstGeom prst="rect">
            <a:avLst/>
          </a:prstGeom>
        </p:spPr>
      </p:pic>
    </p:spTree>
    <p:extLst>
      <p:ext uri="{BB962C8B-B14F-4D97-AF65-F5344CB8AC3E}">
        <p14:creationId xmlns:p14="http://schemas.microsoft.com/office/powerpoint/2010/main" val="161249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3"/>
          <p:cNvSpPr>
            <a:spLocks noGrp="1"/>
          </p:cNvSpPr>
          <p:nvPr>
            <p:ph type="title"/>
          </p:nvPr>
        </p:nvSpPr>
        <p:spPr>
          <a:xfrm>
            <a:off x="646111" y="333844"/>
            <a:ext cx="9404723" cy="844237"/>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48A6A127-7BBC-4481-B5A1-1B7A5289E166}"/>
              </a:ext>
            </a:extLst>
          </p:cNvPr>
          <p:cNvSpPr>
            <a:spLocks noGrp="1"/>
          </p:cNvSpPr>
          <p:nvPr>
            <p:ph idx="1"/>
          </p:nvPr>
        </p:nvSpPr>
        <p:spPr>
          <a:xfrm>
            <a:off x="503853" y="1408922"/>
            <a:ext cx="11215395" cy="4996360"/>
          </a:xfrm>
        </p:spPr>
        <p:txBody>
          <a:bodyPr>
            <a:normAutofit lnSpcReduction="10000"/>
          </a:bodyPr>
          <a:lstStyle/>
          <a:p>
            <a:pPr marL="457200" indent="-457200">
              <a:buFont typeface="Arial" panose="020B0604020202020204" pitchFamily="34" charset="0"/>
              <a:buChar char="•"/>
            </a:pPr>
            <a:r>
              <a:rPr lang="en-US" sz="2800" dirty="0"/>
              <a:t>In the recent years, Urbanization has increased tremendously. Waste management has been a crucial issue</a:t>
            </a:r>
          </a:p>
          <a:p>
            <a:pPr marL="457200" indent="-457200">
              <a:lnSpc>
                <a:spcPct val="90000"/>
              </a:lnSpc>
              <a:buFont typeface="Arial" panose="020B0604020202020204" pitchFamily="34" charset="0"/>
              <a:buChar char="•"/>
            </a:pPr>
            <a:r>
              <a:rPr lang="en-US" altLang="en-GB" sz="2800" dirty="0"/>
              <a:t>I</a:t>
            </a:r>
            <a:r>
              <a:rPr lang="en-GB" sz="2800" dirty="0"/>
              <a:t>n some places, littering is a serious offence and hence   Public Waste Containers are the only way to dispose small waste</a:t>
            </a:r>
            <a:r>
              <a:rPr lang="en-US" altLang="en-GB" sz="2800" dirty="0"/>
              <a:t>.</a:t>
            </a:r>
          </a:p>
          <a:p>
            <a:pPr marL="457200" indent="-457200">
              <a:lnSpc>
                <a:spcPct val="90000"/>
              </a:lnSpc>
              <a:buFont typeface="Arial" panose="020B0604020202020204" pitchFamily="34" charset="0"/>
              <a:buChar char="•"/>
            </a:pPr>
            <a:r>
              <a:rPr lang="en-US" altLang="en-GB" sz="2800" dirty="0"/>
              <a:t>Requires a constant checking of the Trash can which is a very tedious task</a:t>
            </a:r>
            <a:endParaRPr lang="en-GB" altLang="en-GB" sz="2800" dirty="0"/>
          </a:p>
          <a:p>
            <a:pPr marL="457200" indent="-457200">
              <a:lnSpc>
                <a:spcPct val="90000"/>
              </a:lnSpc>
              <a:buFont typeface="Arial" panose="020B0604020202020204" pitchFamily="34" charset="0"/>
              <a:buChar char="•"/>
            </a:pPr>
            <a:r>
              <a:rPr lang="en-US" altLang="en-GB" sz="2800" dirty="0"/>
              <a:t>Real time indication of Garbage Level in the dustbin at any time is essential.</a:t>
            </a:r>
          </a:p>
          <a:p>
            <a:pPr marL="457200" indent="-457200">
              <a:lnSpc>
                <a:spcPct val="90000"/>
              </a:lnSpc>
              <a:buFont typeface="Arial" panose="020B0604020202020204" pitchFamily="34" charset="0"/>
              <a:buChar char="•"/>
            </a:pPr>
            <a:r>
              <a:rPr lang="en-US" altLang="en-GB" sz="2800" dirty="0"/>
              <a:t>Detects whether the kind of waste being dumped in the bin to an extent which it a step closer in detecting the waste in the trash can.</a:t>
            </a:r>
          </a:p>
          <a:p>
            <a:pPr marL="0" indent="0">
              <a:buNone/>
            </a:pPr>
            <a:endParaRPr lang="en-IN" sz="2800" dirty="0"/>
          </a:p>
        </p:txBody>
      </p:sp>
      <p:pic>
        <p:nvPicPr>
          <p:cNvPr id="5" name="Picture 4">
            <a:extLst>
              <a:ext uri="{FF2B5EF4-FFF2-40B4-BE49-F238E27FC236}">
                <a16:creationId xmlns:a16="http://schemas.microsoft.com/office/drawing/2014/main" id="{94A76DD0-86AD-4DA4-9283-04F8942146D2}"/>
              </a:ext>
            </a:extLst>
          </p:cNvPr>
          <p:cNvPicPr>
            <a:picLocks noChangeAspect="1"/>
          </p:cNvPicPr>
          <p:nvPr/>
        </p:nvPicPr>
        <p:blipFill>
          <a:blip r:embed="rId2"/>
          <a:stretch>
            <a:fillRect/>
          </a:stretch>
        </p:blipFill>
        <p:spPr>
          <a:xfrm>
            <a:off x="9311951" y="205580"/>
            <a:ext cx="2584579" cy="741661"/>
          </a:xfrm>
          <a:prstGeom prst="rect">
            <a:avLst/>
          </a:prstGeom>
        </p:spPr>
      </p:pic>
    </p:spTree>
    <p:extLst>
      <p:ext uri="{BB962C8B-B14F-4D97-AF65-F5344CB8AC3E}">
        <p14:creationId xmlns:p14="http://schemas.microsoft.com/office/powerpoint/2010/main" val="232487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9"/>
          <p:cNvSpPr>
            <a:spLocks noGrp="1"/>
          </p:cNvSpPr>
          <p:nvPr>
            <p:ph type="title"/>
          </p:nvPr>
        </p:nvSpPr>
        <p:spPr>
          <a:xfrm>
            <a:off x="685799" y="282546"/>
            <a:ext cx="10131425" cy="966537"/>
          </a:xfrm>
        </p:spPr>
        <p:txBody>
          <a:bodyPr/>
          <a:lstStyle/>
          <a:p>
            <a:pPr algn="ctr"/>
            <a:r>
              <a:rPr lang="en-US" sz="4400" b="1" dirty="0"/>
              <a:t>Introduction</a:t>
            </a:r>
            <a:r>
              <a:rPr lang="en-US" b="1" dirty="0"/>
              <a:t> </a:t>
            </a:r>
            <a:r>
              <a:rPr lang="en-US" dirty="0"/>
              <a:t> </a:t>
            </a:r>
            <a:endParaRPr lang="en-IN" dirty="0"/>
          </a:p>
        </p:txBody>
      </p:sp>
      <p:sp>
        <p:nvSpPr>
          <p:cNvPr id="1048587" name="Rectangle 8"/>
          <p:cNvSpPr/>
          <p:nvPr/>
        </p:nvSpPr>
        <p:spPr>
          <a:xfrm>
            <a:off x="531845" y="1249083"/>
            <a:ext cx="11271379" cy="4999317"/>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t>In this </a:t>
            </a:r>
            <a:r>
              <a:rPr lang="en-US" altLang="en-GB" sz="2800" dirty="0"/>
              <a:t>project </a:t>
            </a:r>
            <a:r>
              <a:rPr lang="en-GB" sz="2800" dirty="0"/>
              <a:t>, we are going to make an IOT based garbage monitoring system</a:t>
            </a:r>
          </a:p>
          <a:p>
            <a:pPr marL="228600" indent="-228600">
              <a:lnSpc>
                <a:spcPct val="90000"/>
              </a:lnSpc>
              <a:spcBef>
                <a:spcPts val="1000"/>
              </a:spcBef>
              <a:buFont typeface="Arial" panose="020B0604020202020204" pitchFamily="34" charset="0"/>
              <a:buChar char="•"/>
            </a:pPr>
            <a:r>
              <a:rPr lang="en-GB" sz="2800" dirty="0"/>
              <a:t>Whenever the trash can is empty or full, a message will be sent to the webpage.</a:t>
            </a:r>
          </a:p>
          <a:p>
            <a:pPr marL="228600" indent="-228600">
              <a:lnSpc>
                <a:spcPct val="90000"/>
              </a:lnSpc>
              <a:spcBef>
                <a:spcPts val="1000"/>
              </a:spcBef>
              <a:buFont typeface="Arial" panose="020B0604020202020204" pitchFamily="34" charset="0"/>
              <a:buChar char="•"/>
            </a:pPr>
            <a:r>
              <a:rPr lang="en-GB" altLang="en-GB" sz="2800" dirty="0"/>
              <a:t>It detects the trash off the can to a particular distance, whether it’s spilled around the dustbin which tells it is overflowing</a:t>
            </a:r>
          </a:p>
          <a:p>
            <a:pPr marL="228600" indent="-228600">
              <a:lnSpc>
                <a:spcPct val="90000"/>
              </a:lnSpc>
              <a:spcBef>
                <a:spcPts val="1000"/>
              </a:spcBef>
              <a:buFont typeface="Arial" panose="020B0604020202020204" pitchFamily="34" charset="0"/>
              <a:buChar char="•"/>
            </a:pPr>
            <a:r>
              <a:rPr lang="en-GB" sz="2800" dirty="0"/>
              <a:t>Also detects the kind of waste that has been dumped</a:t>
            </a:r>
          </a:p>
          <a:p>
            <a:pPr marL="228600" indent="-228600">
              <a:lnSpc>
                <a:spcPct val="90000"/>
              </a:lnSpc>
              <a:spcBef>
                <a:spcPts val="1000"/>
              </a:spcBef>
              <a:buFont typeface="Arial" panose="020B0604020202020204" pitchFamily="34" charset="0"/>
              <a:buChar char="•"/>
            </a:pPr>
            <a:r>
              <a:rPr lang="en-GB" sz="2800" dirty="0"/>
              <a:t>One can know the status of their ‘Trash Can’</a:t>
            </a:r>
          </a:p>
          <a:p>
            <a:pPr marL="228600" indent="-228600">
              <a:lnSpc>
                <a:spcPct val="90000"/>
              </a:lnSpc>
              <a:spcBef>
                <a:spcPts val="1000"/>
              </a:spcBef>
              <a:buFont typeface="Arial" panose="020B0604020202020204" pitchFamily="34" charset="0"/>
              <a:buChar char="•"/>
            </a:pPr>
            <a:r>
              <a:rPr lang="en-GB" sz="2800" dirty="0"/>
              <a:t>Can be installed in the Trash Cans at public places as well as at home</a:t>
            </a:r>
          </a:p>
        </p:txBody>
      </p:sp>
      <p:pic>
        <p:nvPicPr>
          <p:cNvPr id="5" name="Picture 4">
            <a:extLst>
              <a:ext uri="{FF2B5EF4-FFF2-40B4-BE49-F238E27FC236}">
                <a16:creationId xmlns:a16="http://schemas.microsoft.com/office/drawing/2014/main" id="{BE804348-BBEF-4362-862D-59C0151916DC}"/>
              </a:ext>
            </a:extLst>
          </p:cNvPr>
          <p:cNvPicPr>
            <a:picLocks noChangeAspect="1"/>
          </p:cNvPicPr>
          <p:nvPr/>
        </p:nvPicPr>
        <p:blipFill>
          <a:blip r:embed="rId2"/>
          <a:stretch>
            <a:fillRect/>
          </a:stretch>
        </p:blipFill>
        <p:spPr>
          <a:xfrm>
            <a:off x="9311951" y="205580"/>
            <a:ext cx="2584579" cy="741661"/>
          </a:xfrm>
          <a:prstGeom prst="rect">
            <a:avLst/>
          </a:prstGeom>
        </p:spPr>
      </p:pic>
    </p:spTree>
    <p:extLst>
      <p:ext uri="{BB962C8B-B14F-4D97-AF65-F5344CB8AC3E}">
        <p14:creationId xmlns:p14="http://schemas.microsoft.com/office/powerpoint/2010/main" val="118971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2"/>
          <p:cNvSpPr>
            <a:spLocks noGrp="1"/>
          </p:cNvSpPr>
          <p:nvPr>
            <p:ph type="title"/>
          </p:nvPr>
        </p:nvSpPr>
        <p:spPr>
          <a:xfrm>
            <a:off x="646111" y="452718"/>
            <a:ext cx="9404723" cy="918882"/>
          </a:xfrm>
        </p:spPr>
        <p:txBody>
          <a:bodyPr>
            <a:normAutofit/>
          </a:bodyPr>
          <a:lstStyle/>
          <a:p>
            <a:pPr algn="ctr"/>
            <a:r>
              <a:rPr lang="en-US" sz="4800" b="1" dirty="0"/>
              <a:t>Components</a:t>
            </a:r>
            <a:r>
              <a:rPr lang="en-US" sz="4400" b="1" dirty="0"/>
              <a:t> Required</a:t>
            </a:r>
            <a:endParaRPr lang="en-IN" sz="4400" b="1" dirty="0"/>
          </a:p>
        </p:txBody>
      </p:sp>
      <p:sp>
        <p:nvSpPr>
          <p:cNvPr id="1048598" name="Rectangle 1"/>
          <p:cNvSpPr/>
          <p:nvPr/>
        </p:nvSpPr>
        <p:spPr>
          <a:xfrm>
            <a:off x="961053" y="1558212"/>
            <a:ext cx="10310327" cy="5124480"/>
          </a:xfrm>
          <a:prstGeom prst="rect">
            <a:avLst/>
          </a:prstGeom>
        </p:spPr>
        <p:txBody>
          <a:bodyPr wrap="square">
            <a:spAutoFit/>
          </a:bodyPr>
          <a:lstStyle/>
          <a:p>
            <a:pPr marL="457200" indent="-457200">
              <a:lnSpc>
                <a:spcPct val="90000"/>
              </a:lnSpc>
              <a:spcBef>
                <a:spcPts val="1000"/>
              </a:spcBef>
              <a:buFont typeface="Arial" panose="020B0604020202020204" pitchFamily="34" charset="0"/>
              <a:buChar char="•"/>
            </a:pPr>
            <a:r>
              <a:rPr lang="en-GB" sz="2800" dirty="0"/>
              <a:t>Arduino Uno 
ESP8266 Wi-Fi module
HC-SR04 Ultrasonic sensor
</a:t>
            </a:r>
            <a:r>
              <a:rPr lang="en-US" altLang="en-GB" sz="2800" dirty="0"/>
              <a:t>1</a:t>
            </a:r>
            <a:r>
              <a:rPr lang="en-GB" sz="2800" dirty="0"/>
              <a:t>K Resistors
Breadboard
Connecting wires</a:t>
            </a:r>
          </a:p>
          <a:p>
            <a:pPr>
              <a:lnSpc>
                <a:spcPct val="90000"/>
              </a:lnSpc>
              <a:spcBef>
                <a:spcPts val="1000"/>
              </a:spcBef>
            </a:pPr>
            <a:r>
              <a:rPr lang="en-GB" altLang="en-US" sz="2800" dirty="0"/>
              <a:t>•   </a:t>
            </a:r>
            <a:r>
              <a:rPr lang="en-US" altLang="en-US" sz="2800" dirty="0"/>
              <a:t>Moisture Sensor FC-28</a:t>
            </a:r>
            <a:endParaRPr lang="en-US" altLang="en-GB" sz="2800" dirty="0"/>
          </a:p>
          <a:p>
            <a:pPr>
              <a:lnSpc>
                <a:spcPct val="90000"/>
              </a:lnSpc>
              <a:spcBef>
                <a:spcPts val="1000"/>
              </a:spcBef>
            </a:pPr>
            <a:endParaRPr lang="en-US" sz="2800" dirty="0"/>
          </a:p>
          <a:p>
            <a:pPr>
              <a:lnSpc>
                <a:spcPct val="90000"/>
              </a:lnSpc>
              <a:spcBef>
                <a:spcPts val="1000"/>
              </a:spcBef>
            </a:pPr>
            <a:endParaRPr lang="en-US" sz="2800" dirty="0"/>
          </a:p>
          <a:p>
            <a:pPr>
              <a:lnSpc>
                <a:spcPct val="90000"/>
              </a:lnSpc>
              <a:spcBef>
                <a:spcPts val="1000"/>
              </a:spcBef>
            </a:pPr>
            <a:endParaRPr lang="en-GB" sz="2800" dirty="0"/>
          </a:p>
        </p:txBody>
      </p:sp>
      <p:pic>
        <p:nvPicPr>
          <p:cNvPr id="5" name="Picture 4">
            <a:extLst>
              <a:ext uri="{FF2B5EF4-FFF2-40B4-BE49-F238E27FC236}">
                <a16:creationId xmlns:a16="http://schemas.microsoft.com/office/drawing/2014/main" id="{3BBB43DB-28BD-4470-9D4E-3B45F863F1EA}"/>
              </a:ext>
            </a:extLst>
          </p:cNvPr>
          <p:cNvPicPr>
            <a:picLocks noChangeAspect="1"/>
          </p:cNvPicPr>
          <p:nvPr/>
        </p:nvPicPr>
        <p:blipFill>
          <a:blip r:embed="rId2"/>
          <a:stretch>
            <a:fillRect/>
          </a:stretch>
        </p:blipFill>
        <p:spPr>
          <a:xfrm>
            <a:off x="9311951" y="205580"/>
            <a:ext cx="2584579" cy="741661"/>
          </a:xfrm>
          <a:prstGeom prst="rect">
            <a:avLst/>
          </a:prstGeom>
        </p:spPr>
      </p:pic>
    </p:spTree>
    <p:extLst>
      <p:ext uri="{BB962C8B-B14F-4D97-AF65-F5344CB8AC3E}">
        <p14:creationId xmlns:p14="http://schemas.microsoft.com/office/powerpoint/2010/main" val="165168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673803" y="3428999"/>
            <a:ext cx="4094140" cy="2907795"/>
          </a:xfrm>
          <a:prstGeom prst="rect">
            <a:avLst/>
          </a:prstGeom>
        </p:spPr>
      </p:pic>
      <p:pic>
        <p:nvPicPr>
          <p:cNvPr id="2097156" name="Picture 2097155"/>
          <p:cNvPicPr>
            <a:picLocks/>
          </p:cNvPicPr>
          <p:nvPr/>
        </p:nvPicPr>
        <p:blipFill>
          <a:blip r:embed="rId3"/>
          <a:stretch>
            <a:fillRect/>
          </a:stretch>
        </p:blipFill>
        <p:spPr>
          <a:xfrm>
            <a:off x="3523723" y="521205"/>
            <a:ext cx="2683143" cy="2503610"/>
          </a:xfrm>
          <a:prstGeom prst="rect">
            <a:avLst/>
          </a:prstGeom>
        </p:spPr>
      </p:pic>
      <p:pic>
        <p:nvPicPr>
          <p:cNvPr id="2097157" name="Picture 2097156"/>
          <p:cNvPicPr>
            <a:picLocks/>
          </p:cNvPicPr>
          <p:nvPr/>
        </p:nvPicPr>
        <p:blipFill>
          <a:blip r:embed="rId4"/>
          <a:stretch>
            <a:fillRect/>
          </a:stretch>
        </p:blipFill>
        <p:spPr>
          <a:xfrm rot="21593900">
            <a:off x="4990577" y="3432810"/>
            <a:ext cx="5438471" cy="2907800"/>
          </a:xfrm>
          <a:prstGeom prst="rect">
            <a:avLst/>
          </a:prstGeom>
        </p:spPr>
      </p:pic>
      <p:pic>
        <p:nvPicPr>
          <p:cNvPr id="2097158" name="Picture 2097157"/>
          <p:cNvPicPr>
            <a:picLocks/>
          </p:cNvPicPr>
          <p:nvPr/>
        </p:nvPicPr>
        <p:blipFill>
          <a:blip r:embed="rId5"/>
          <a:stretch>
            <a:fillRect/>
          </a:stretch>
        </p:blipFill>
        <p:spPr>
          <a:xfrm>
            <a:off x="673803" y="521204"/>
            <a:ext cx="2442642" cy="2503610"/>
          </a:xfrm>
          <a:prstGeom prst="rect">
            <a:avLst/>
          </a:prstGeom>
        </p:spPr>
      </p:pic>
      <p:pic>
        <p:nvPicPr>
          <p:cNvPr id="8" name="Picture 7">
            <a:extLst>
              <a:ext uri="{FF2B5EF4-FFF2-40B4-BE49-F238E27FC236}">
                <a16:creationId xmlns:a16="http://schemas.microsoft.com/office/drawing/2014/main" id="{E3FA5B52-FCAD-4C76-A414-F0F8045394E4}"/>
              </a:ext>
            </a:extLst>
          </p:cNvPr>
          <p:cNvPicPr>
            <a:picLocks noChangeAspect="1"/>
          </p:cNvPicPr>
          <p:nvPr/>
        </p:nvPicPr>
        <p:blipFill>
          <a:blip r:embed="rId6"/>
          <a:stretch>
            <a:fillRect/>
          </a:stretch>
        </p:blipFill>
        <p:spPr>
          <a:xfrm>
            <a:off x="9311951" y="205580"/>
            <a:ext cx="2584579" cy="741661"/>
          </a:xfrm>
          <a:prstGeom prst="rect">
            <a:avLst/>
          </a:prstGeom>
        </p:spPr>
      </p:pic>
      <p:pic>
        <p:nvPicPr>
          <p:cNvPr id="4" name="Picture 3">
            <a:extLst>
              <a:ext uri="{FF2B5EF4-FFF2-40B4-BE49-F238E27FC236}">
                <a16:creationId xmlns:a16="http://schemas.microsoft.com/office/drawing/2014/main" id="{0D7B0D7D-7E97-45EE-9258-80B052CBE2B2}"/>
              </a:ext>
            </a:extLst>
          </p:cNvPr>
          <p:cNvPicPr>
            <a:picLocks noChangeAspect="1"/>
          </p:cNvPicPr>
          <p:nvPr/>
        </p:nvPicPr>
        <p:blipFill>
          <a:blip r:embed="rId7"/>
          <a:stretch>
            <a:fillRect/>
          </a:stretch>
        </p:blipFill>
        <p:spPr>
          <a:xfrm>
            <a:off x="6417522" y="512567"/>
            <a:ext cx="2658035" cy="2512247"/>
          </a:xfrm>
          <a:prstGeom prst="rect">
            <a:avLst/>
          </a:prstGeom>
        </p:spPr>
      </p:pic>
    </p:spTree>
    <p:extLst>
      <p:ext uri="{BB962C8B-B14F-4D97-AF65-F5344CB8AC3E}">
        <p14:creationId xmlns:p14="http://schemas.microsoft.com/office/powerpoint/2010/main" val="7561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2"/>
          <p:cNvSpPr>
            <a:spLocks noGrp="1"/>
          </p:cNvSpPr>
          <p:nvPr>
            <p:ph type="title"/>
          </p:nvPr>
        </p:nvSpPr>
        <p:spPr>
          <a:xfrm>
            <a:off x="646111" y="452717"/>
            <a:ext cx="9404723" cy="1413405"/>
          </a:xfrm>
        </p:spPr>
        <p:txBody>
          <a:bodyPr/>
          <a:lstStyle/>
          <a:p>
            <a:r>
              <a:rPr lang="en-US" altLang="en-GB" b="1" dirty="0"/>
              <a:t>Procedure for Garbage Level Detection</a:t>
            </a:r>
            <a:endParaRPr lang="en-IN" b="1" dirty="0"/>
          </a:p>
        </p:txBody>
      </p:sp>
      <p:sp>
        <p:nvSpPr>
          <p:cNvPr id="1048604" name="Rectangle 1"/>
          <p:cNvSpPr/>
          <p:nvPr/>
        </p:nvSpPr>
        <p:spPr>
          <a:xfrm>
            <a:off x="718457" y="1931438"/>
            <a:ext cx="9319229" cy="462514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t>Ultrasonic Sensor is used for detecting whether the trash can is filled with garbage or not and distance litter outside the bin</a:t>
            </a:r>
          </a:p>
          <a:p>
            <a:pPr marL="228600" indent="-228600">
              <a:lnSpc>
                <a:spcPct val="90000"/>
              </a:lnSpc>
              <a:spcBef>
                <a:spcPts val="1000"/>
              </a:spcBef>
              <a:buFont typeface="Arial" panose="020B0604020202020204" pitchFamily="34" charset="0"/>
              <a:buChar char="•"/>
            </a:pPr>
            <a:r>
              <a:rPr lang="en-GB" sz="2800" dirty="0"/>
              <a:t>Ultrasonic Sensor is installed at the top of Trash Can </a:t>
            </a:r>
            <a:r>
              <a:rPr lang="en-US" altLang="en-GB" sz="2800" dirty="0"/>
              <a:t>to </a:t>
            </a:r>
            <a:r>
              <a:rPr lang="en-GB" sz="2800" dirty="0"/>
              <a:t>measure the distance of garbage from the top</a:t>
            </a:r>
            <a:r>
              <a:rPr lang="en-US" altLang="en-GB" sz="2800" dirty="0"/>
              <a:t>.</a:t>
            </a:r>
            <a:endParaRPr lang="en-GB" sz="2800" dirty="0"/>
          </a:p>
          <a:p>
            <a:pPr marL="228600" indent="-228600">
              <a:lnSpc>
                <a:spcPct val="90000"/>
              </a:lnSpc>
              <a:spcBef>
                <a:spcPts val="1000"/>
              </a:spcBef>
              <a:buFont typeface="Arial" panose="020B0604020202020204" pitchFamily="34" charset="0"/>
              <a:buChar char="•"/>
            </a:pPr>
            <a:r>
              <a:rPr lang="en-US" altLang="en-GB" sz="2800" dirty="0"/>
              <a:t>It can measure distance from 2cm to 400cm or from 1 inch to 13 feet. </a:t>
            </a:r>
            <a:endParaRPr lang="en-GB" sz="2800" dirty="0"/>
          </a:p>
          <a:p>
            <a:pPr marL="228600" indent="-228600">
              <a:lnSpc>
                <a:spcPct val="90000"/>
              </a:lnSpc>
              <a:spcBef>
                <a:spcPts val="1000"/>
              </a:spcBef>
              <a:buFont typeface="Arial" panose="020B0604020202020204" pitchFamily="34" charset="0"/>
              <a:buChar char="•"/>
            </a:pPr>
            <a:r>
              <a:rPr lang="en-US" altLang="en-GB" sz="2800" dirty="0"/>
              <a:t>It emits an ultrasound wave at the frequency of 40KHz in the air.</a:t>
            </a:r>
            <a:r>
              <a:rPr lang="en-GB" sz="2800" dirty="0"/>
              <a:t> </a:t>
            </a:r>
          </a:p>
          <a:p>
            <a:pPr marL="228600" indent="-228600">
              <a:lnSpc>
                <a:spcPct val="90000"/>
              </a:lnSpc>
              <a:spcBef>
                <a:spcPts val="1000"/>
              </a:spcBef>
              <a:buFont typeface="Arial" panose="020B0604020202020204" pitchFamily="34" charset="0"/>
              <a:buChar char="•"/>
            </a:pPr>
            <a:endParaRPr lang="en-GB" sz="2800" dirty="0"/>
          </a:p>
        </p:txBody>
      </p:sp>
      <p:pic>
        <p:nvPicPr>
          <p:cNvPr id="5" name="Picture 4">
            <a:extLst>
              <a:ext uri="{FF2B5EF4-FFF2-40B4-BE49-F238E27FC236}">
                <a16:creationId xmlns:a16="http://schemas.microsoft.com/office/drawing/2014/main" id="{C9F23235-1C79-4DF3-BBD1-44BA96616526}"/>
              </a:ext>
            </a:extLst>
          </p:cNvPr>
          <p:cNvPicPr>
            <a:picLocks noChangeAspect="1"/>
          </p:cNvPicPr>
          <p:nvPr/>
        </p:nvPicPr>
        <p:blipFill>
          <a:blip r:embed="rId2"/>
          <a:stretch>
            <a:fillRect/>
          </a:stretch>
        </p:blipFill>
        <p:spPr>
          <a:xfrm>
            <a:off x="9311951" y="205580"/>
            <a:ext cx="2584579" cy="741661"/>
          </a:xfrm>
          <a:prstGeom prst="rect">
            <a:avLst/>
          </a:prstGeom>
        </p:spPr>
      </p:pic>
    </p:spTree>
    <p:extLst>
      <p:ext uri="{BB962C8B-B14F-4D97-AF65-F5344CB8AC3E}">
        <p14:creationId xmlns:p14="http://schemas.microsoft.com/office/powerpoint/2010/main" val="421897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p:nvPr/>
        </p:nvSpPr>
        <p:spPr>
          <a:xfrm>
            <a:off x="646111" y="2113259"/>
            <a:ext cx="10061510" cy="2544286"/>
          </a:xfrm>
          <a:prstGeom prst="rect">
            <a:avLst/>
          </a:prstGeom>
        </p:spPr>
        <p:txBody>
          <a:bodyPr wrap="square">
            <a:spAutoFit/>
          </a:bodyPr>
          <a:lstStyle/>
          <a:p>
            <a:pPr marL="457200" indent="-457200">
              <a:lnSpc>
                <a:spcPct val="90000"/>
              </a:lnSpc>
              <a:spcBef>
                <a:spcPts val="1000"/>
              </a:spcBef>
              <a:buFont typeface="Arial" panose="020B0604020202020204" pitchFamily="34" charset="0"/>
              <a:buChar char="•"/>
            </a:pPr>
            <a:r>
              <a:rPr lang="en-GB" sz="2800" dirty="0"/>
              <a:t>For every certain range a LED is provided.</a:t>
            </a:r>
          </a:p>
          <a:p>
            <a:pPr>
              <a:lnSpc>
                <a:spcPct val="90000"/>
              </a:lnSpc>
              <a:spcBef>
                <a:spcPts val="1000"/>
              </a:spcBef>
            </a:pPr>
            <a:endParaRPr lang="en-GB" sz="2800" dirty="0"/>
          </a:p>
          <a:p>
            <a:pPr marL="457200" indent="-457200">
              <a:lnSpc>
                <a:spcPct val="90000"/>
              </a:lnSpc>
              <a:spcBef>
                <a:spcPts val="1000"/>
              </a:spcBef>
              <a:buFont typeface="Arial" panose="020B0604020202020204" pitchFamily="34" charset="0"/>
              <a:buChar char="•"/>
            </a:pPr>
            <a:r>
              <a:rPr lang="en-GB" sz="2800" dirty="0"/>
              <a:t>LED glows when the object is in that range</a:t>
            </a:r>
          </a:p>
          <a:p>
            <a:pPr>
              <a:lnSpc>
                <a:spcPct val="90000"/>
              </a:lnSpc>
              <a:spcBef>
                <a:spcPts val="1000"/>
              </a:spcBef>
            </a:pPr>
            <a:endParaRPr lang="en-GB" sz="2800" dirty="0"/>
          </a:p>
          <a:p>
            <a:pPr marL="457200" indent="-457200">
              <a:lnSpc>
                <a:spcPct val="90000"/>
              </a:lnSpc>
              <a:spcBef>
                <a:spcPts val="1000"/>
              </a:spcBef>
              <a:buFont typeface="Arial" panose="020B0604020202020204" pitchFamily="34" charset="0"/>
              <a:buChar char="•"/>
            </a:pPr>
            <a:r>
              <a:rPr lang="en-GB" sz="2800" dirty="0"/>
              <a:t>If the distance is too low, LED stops glowing.</a:t>
            </a:r>
          </a:p>
        </p:txBody>
      </p:sp>
      <p:pic>
        <p:nvPicPr>
          <p:cNvPr id="6" name="Picture 5">
            <a:extLst>
              <a:ext uri="{FF2B5EF4-FFF2-40B4-BE49-F238E27FC236}">
                <a16:creationId xmlns:a16="http://schemas.microsoft.com/office/drawing/2014/main" id="{C7E5BE8D-5B56-468E-AD3E-CBDA69882DE3}"/>
              </a:ext>
            </a:extLst>
          </p:cNvPr>
          <p:cNvPicPr>
            <a:picLocks noChangeAspect="1"/>
          </p:cNvPicPr>
          <p:nvPr/>
        </p:nvPicPr>
        <p:blipFill>
          <a:blip r:embed="rId2"/>
          <a:stretch>
            <a:fillRect/>
          </a:stretch>
        </p:blipFill>
        <p:spPr>
          <a:xfrm>
            <a:off x="9311951" y="196249"/>
            <a:ext cx="2584579" cy="741661"/>
          </a:xfrm>
          <a:prstGeom prst="rect">
            <a:avLst/>
          </a:prstGeom>
        </p:spPr>
      </p:pic>
      <p:sp>
        <p:nvSpPr>
          <p:cNvPr id="7" name="Title 2">
            <a:extLst>
              <a:ext uri="{FF2B5EF4-FFF2-40B4-BE49-F238E27FC236}">
                <a16:creationId xmlns:a16="http://schemas.microsoft.com/office/drawing/2014/main" id="{B48B95A4-2E1E-4F24-B718-0075CE31AE6B}"/>
              </a:ext>
            </a:extLst>
          </p:cNvPr>
          <p:cNvSpPr>
            <a:spLocks noGrp="1"/>
          </p:cNvSpPr>
          <p:nvPr>
            <p:ph type="title"/>
          </p:nvPr>
        </p:nvSpPr>
        <p:spPr>
          <a:xfrm>
            <a:off x="646111" y="452717"/>
            <a:ext cx="9404723" cy="1413405"/>
          </a:xfrm>
        </p:spPr>
        <p:txBody>
          <a:bodyPr/>
          <a:lstStyle/>
          <a:p>
            <a:r>
              <a:rPr lang="en-US" altLang="en-GB" b="1" dirty="0"/>
              <a:t>Procedure for Garbage Level Detection </a:t>
            </a:r>
            <a:r>
              <a:rPr lang="en-US" altLang="en-GB" sz="2800" b="1" dirty="0"/>
              <a:t>(Cont)</a:t>
            </a:r>
            <a:endParaRPr lang="en-IN" b="1" dirty="0"/>
          </a:p>
        </p:txBody>
      </p:sp>
    </p:spTree>
    <p:extLst>
      <p:ext uri="{BB962C8B-B14F-4D97-AF65-F5344CB8AC3E}">
        <p14:creationId xmlns:p14="http://schemas.microsoft.com/office/powerpoint/2010/main" val="1748301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222</TotalTime>
  <Words>603</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OPEN LAB PROJECT</vt:lpstr>
      <vt:lpstr>     SMART TRASH CAN</vt:lpstr>
      <vt:lpstr>Team </vt:lpstr>
      <vt:lpstr>Abstract</vt:lpstr>
      <vt:lpstr>Introduction  </vt:lpstr>
      <vt:lpstr>Components Required</vt:lpstr>
      <vt:lpstr>PowerPoint Presentation</vt:lpstr>
      <vt:lpstr>Procedure for Garbage Level Detection</vt:lpstr>
      <vt:lpstr>Procedure for Garbage Level Detection (Cont)</vt:lpstr>
      <vt:lpstr>Circuit Diagram</vt:lpstr>
      <vt:lpstr>Procedure for Internet connectivity</vt:lpstr>
      <vt:lpstr>Circuit Diagram</vt:lpstr>
      <vt:lpstr>Procedure for Detecting the type of Waste </vt:lpstr>
      <vt:lpstr>Circuit Diagram</vt:lpstr>
      <vt:lpst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varma</dc:creator>
  <cp:lastModifiedBy>Ippalapally Rohan</cp:lastModifiedBy>
  <cp:revision>29</cp:revision>
  <dcterms:created xsi:type="dcterms:W3CDTF">2019-02-17T16:26:34Z</dcterms:created>
  <dcterms:modified xsi:type="dcterms:W3CDTF">2019-02-24T13:16:11Z</dcterms:modified>
</cp:coreProperties>
</file>