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7315200" cy="9601200"/>
  <p:embeddedFontLst>
    <p:embeddedFont>
      <p:font typeface="Corbel"/>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4">
          <p15:clr>
            <a:srgbClr val="A4A3A4"/>
          </p15:clr>
        </p15:guide>
        <p15:guide id="2" pos="2305">
          <p15:clr>
            <a:srgbClr val="A4A3A4"/>
          </p15:clr>
        </p15:guide>
      </p15:notesGuideLst>
    </p:ext>
    <p:ext uri="GoogleSlidesCustomDataVersion2">
      <go:slidesCustomData xmlns:go="http://customooxmlschemas.google.com/" r:id="rId31" roundtripDataSignature="AMtx7mhA9LqdgejESy7JrBKf4kxUn0me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5"/>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orbel-bold.fntdata"/><Relationship Id="rId27" Type="http://schemas.openxmlformats.org/officeDocument/2006/relationships/font" Target="fonts/Corbel-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orbel-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Corbel-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1"/>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5"/>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2" name="Google Shape;252;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69" name="Google Shape;269;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0" name="Google Shape;270;p17:notes"/>
          <p:cNvSpPr txBox="1"/>
          <p:nvPr>
            <p:ph idx="1" type="body"/>
          </p:nvPr>
        </p:nvSpPr>
        <p:spPr>
          <a:xfrm>
            <a:off x="975361" y="4560570"/>
            <a:ext cx="5364480" cy="432054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525" lIns="95050" spcFirstLastPara="1" rIns="95050" wrap="square" tIns="47525">
            <a:norm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2" name="Google Shape;292;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2" name="Google Shape;302;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17" name="Shape 17"/>
        <p:cNvGrpSpPr/>
        <p:nvPr/>
      </p:nvGrpSpPr>
      <p:grpSpPr>
        <a:xfrm>
          <a:off x="0" y="0"/>
          <a:ext cx="0" cy="0"/>
          <a:chOff x="0" y="0"/>
          <a:chExt cx="0" cy="0"/>
        </a:xfrm>
      </p:grpSpPr>
      <p:sp>
        <p:nvSpPr>
          <p:cNvPr id="18" name="Google Shape;18;p24"/>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 name="Google Shape;19;p24"/>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4"/>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80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21" name="Google Shape;21;p24"/>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4"/>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2"/>
        </a:solidFill>
      </p:bgPr>
    </p:bg>
    <p:spTree>
      <p:nvGrpSpPr>
        <p:cNvPr id="89" name="Shape 89"/>
        <p:cNvGrpSpPr/>
        <p:nvPr/>
      </p:nvGrpSpPr>
      <p:grpSpPr>
        <a:xfrm>
          <a:off x="0" y="0"/>
          <a:ext cx="0" cy="0"/>
          <a:chOff x="0" y="0"/>
          <a:chExt cx="0" cy="0"/>
        </a:xfrm>
      </p:grpSpPr>
      <p:sp>
        <p:nvSpPr>
          <p:cNvPr id="90" name="Google Shape;90;p32"/>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2"/>
          <p:cNvSpPr/>
          <p:nvPr>
            <p:ph idx="2" type="pic"/>
          </p:nvPr>
        </p:nvSpPr>
        <p:spPr>
          <a:xfrm>
            <a:off x="2903805" y="1484808"/>
            <a:ext cx="6247397" cy="5373192"/>
          </a:xfrm>
          <a:prstGeom prst="rect">
            <a:avLst/>
          </a:prstGeom>
          <a:solidFill>
            <a:srgbClr val="BABABB"/>
          </a:solidFill>
          <a:ln>
            <a:noFill/>
          </a:ln>
        </p:spPr>
      </p:sp>
      <p:sp>
        <p:nvSpPr>
          <p:cNvPr id="92" name="Google Shape;92;p32"/>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93" name="Google Shape;93;p32"/>
          <p:cNvSpPr txBox="1"/>
          <p:nvPr>
            <p:ph idx="10" type="dt"/>
          </p:nvPr>
        </p:nvSpPr>
        <p:spPr>
          <a:xfrm>
            <a:off x="164592" y="1170432"/>
            <a:ext cx="2523744" cy="201168"/>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2"/>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5" name="Google Shape;95;p32"/>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6" name="Google Shape;96;p32"/>
          <p:cNvSpPr txBox="1"/>
          <p:nvPr>
            <p:ph idx="11" type="ftr"/>
          </p:nvPr>
        </p:nvSpPr>
        <p:spPr>
          <a:xfrm>
            <a:off x="3035808" y="1170432"/>
            <a:ext cx="5193792" cy="201168"/>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2" type="sldNum"/>
          </p:nvPr>
        </p:nvSpPr>
        <p:spPr>
          <a:xfrm>
            <a:off x="8339328" y="1170432"/>
            <a:ext cx="733864" cy="201168"/>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33"/>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3"/>
          <p:cNvSpPr txBox="1"/>
          <p:nvPr>
            <p:ph idx="1" type="body"/>
          </p:nvPr>
        </p:nvSpPr>
        <p:spPr>
          <a:xfrm rot="5400000">
            <a:off x="1943100" y="-190499"/>
            <a:ext cx="5257801" cy="8229600"/>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33"/>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34"/>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6" name="Google Shape;106;p34"/>
          <p:cNvSpPr/>
          <p:nvPr/>
        </p:nvSpPr>
        <p:spPr>
          <a:xfrm>
            <a:off x="6647687" y="0"/>
            <a:ext cx="2514601"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7" name="Google Shape;107;p34"/>
          <p:cNvSpPr txBox="1"/>
          <p:nvPr>
            <p:ph type="title"/>
          </p:nvPr>
        </p:nvSpPr>
        <p:spPr>
          <a:xfrm rot="5400000">
            <a:off x="4808538" y="2247903"/>
            <a:ext cx="5851525" cy="19050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4"/>
          <p:cNvSpPr txBox="1"/>
          <p:nvPr>
            <p:ph idx="1" type="body"/>
          </p:nvPr>
        </p:nvSpPr>
        <p:spPr>
          <a:xfrm rot="5400000">
            <a:off x="541338" y="220662"/>
            <a:ext cx="5851525" cy="6019800"/>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9" name="Google Shape;109;p34"/>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4"/>
          <p:cNvSpPr txBox="1"/>
          <p:nvPr>
            <p:ph idx="11" type="ftr"/>
          </p:nvPr>
        </p:nvSpPr>
        <p:spPr>
          <a:xfrm>
            <a:off x="2640597" y="6377459"/>
            <a:ext cx="3836404" cy="365125"/>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12" name="Shape 112"/>
        <p:cNvGrpSpPr/>
        <p:nvPr/>
      </p:nvGrpSpPr>
      <p:grpSpPr>
        <a:xfrm>
          <a:off x="0" y="0"/>
          <a:ext cx="0" cy="0"/>
          <a:chOff x="0" y="0"/>
          <a:chExt cx="0" cy="0"/>
        </a:xfrm>
      </p:grpSpPr>
      <p:sp>
        <p:nvSpPr>
          <p:cNvPr id="113" name="Google Shape;113;p35"/>
          <p:cNvSpPr txBox="1"/>
          <p:nvPr>
            <p:ph type="title"/>
          </p:nvPr>
        </p:nvSpPr>
        <p:spPr>
          <a:xfrm>
            <a:off x="457920" y="273629"/>
            <a:ext cx="8226720" cy="1143480"/>
          </a:xfrm>
          <a:prstGeom prst="rect">
            <a:avLst/>
          </a:prstGeom>
          <a:noFill/>
          <a:ln>
            <a:noFill/>
          </a:ln>
        </p:spPr>
        <p:txBody>
          <a:bodyPr anchorCtr="0" anchor="ctr" bIns="41450" lIns="91425" spcFirstLastPara="1" rIns="45700" wrap="square" tIns="4145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5"/>
          <p:cNvSpPr txBox="1"/>
          <p:nvPr>
            <p:ph idx="1" type="body"/>
          </p:nvPr>
        </p:nvSpPr>
        <p:spPr>
          <a:xfrm>
            <a:off x="457920" y="1604329"/>
            <a:ext cx="4043520" cy="4524955"/>
          </a:xfrm>
          <a:prstGeom prst="rect">
            <a:avLst/>
          </a:prstGeom>
          <a:noFill/>
          <a:ln>
            <a:noFill/>
          </a:ln>
        </p:spPr>
        <p:txBody>
          <a:bodyPr anchorCtr="0" anchor="t" bIns="41450" lIns="54850" spcFirstLastPara="1" rIns="829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5" name="Google Shape;115;p35"/>
          <p:cNvSpPr/>
          <p:nvPr>
            <p:ph idx="2" type="clipArt"/>
          </p:nvPr>
        </p:nvSpPr>
        <p:spPr>
          <a:xfrm>
            <a:off x="4639680" y="1604329"/>
            <a:ext cx="4044960" cy="4524955"/>
          </a:xfrm>
          <a:prstGeom prst="rect">
            <a:avLst/>
          </a:prstGeom>
          <a:noFill/>
          <a:ln>
            <a:noFill/>
          </a:ln>
        </p:spPr>
      </p:sp>
      <p:sp>
        <p:nvSpPr>
          <p:cNvPr id="116" name="Google Shape;116;p35"/>
          <p:cNvSpPr txBox="1"/>
          <p:nvPr>
            <p:ph idx="10" type="dt"/>
          </p:nvPr>
        </p:nvSpPr>
        <p:spPr>
          <a:xfrm>
            <a:off x="457920" y="6247376"/>
            <a:ext cx="2126880" cy="472370"/>
          </a:xfrm>
          <a:prstGeom prst="rect">
            <a:avLst/>
          </a:prstGeom>
          <a:noFill/>
          <a:ln>
            <a:noFill/>
          </a:ln>
        </p:spPr>
        <p:txBody>
          <a:bodyPr anchorCtr="0" anchor="b" bIns="0" lIns="109725" spcFirstLastPara="1" rIns="45700" wrap="square" tIns="41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5"/>
          <p:cNvSpPr txBox="1"/>
          <p:nvPr>
            <p:ph idx="11" type="ftr"/>
          </p:nvPr>
        </p:nvSpPr>
        <p:spPr>
          <a:xfrm>
            <a:off x="3126240" y="6247376"/>
            <a:ext cx="2897280" cy="472370"/>
          </a:xfrm>
          <a:prstGeom prst="rect">
            <a:avLst/>
          </a:prstGeom>
          <a:noFill/>
          <a:ln>
            <a:noFill/>
          </a:ln>
        </p:spPr>
        <p:txBody>
          <a:bodyPr anchorCtr="0" anchor="b" bIns="0" lIns="45700" spcFirstLastPara="1" rIns="45700" wrap="square" tIns="41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5"/>
          <p:cNvSpPr txBox="1"/>
          <p:nvPr>
            <p:ph idx="12" type="sldNum"/>
          </p:nvPr>
        </p:nvSpPr>
        <p:spPr>
          <a:xfrm>
            <a:off x="6554880" y="6247376"/>
            <a:ext cx="2128320" cy="472370"/>
          </a:xfrm>
          <a:prstGeom prst="rect">
            <a:avLst/>
          </a:prstGeom>
          <a:noFill/>
          <a:ln>
            <a:noFill/>
          </a:ln>
        </p:spPr>
        <p:txBody>
          <a:bodyPr anchorCtr="0" anchor="b" bIns="0" lIns="82925" spcFirstLastPara="1" rIns="82925" wrap="square" tIns="41450">
            <a:noAutofit/>
          </a:bodyPr>
          <a:lstStyle>
            <a:lvl1pPr indent="0" lvl="0" marL="0" algn="r">
              <a:spcBef>
                <a:spcPts val="0"/>
              </a:spcBef>
              <a:buNone/>
              <a:defRPr sz="900">
                <a:solidFill>
                  <a:srgbClr val="414141"/>
                </a:solidFill>
                <a:latin typeface="Calibri"/>
                <a:ea typeface="Calibri"/>
                <a:cs typeface="Calibri"/>
                <a:sym typeface="Calibri"/>
              </a:defRPr>
            </a:lvl1pPr>
            <a:lvl2pPr indent="0" lvl="1" marL="0" algn="r">
              <a:spcBef>
                <a:spcPts val="0"/>
              </a:spcBef>
              <a:buNone/>
              <a:defRPr sz="900">
                <a:solidFill>
                  <a:srgbClr val="414141"/>
                </a:solidFill>
                <a:latin typeface="Calibri"/>
                <a:ea typeface="Calibri"/>
                <a:cs typeface="Calibri"/>
                <a:sym typeface="Calibri"/>
              </a:defRPr>
            </a:lvl2pPr>
            <a:lvl3pPr indent="0" lvl="2" marL="0" algn="r">
              <a:spcBef>
                <a:spcPts val="0"/>
              </a:spcBef>
              <a:buNone/>
              <a:defRPr sz="900">
                <a:solidFill>
                  <a:srgbClr val="414141"/>
                </a:solidFill>
                <a:latin typeface="Calibri"/>
                <a:ea typeface="Calibri"/>
                <a:cs typeface="Calibri"/>
                <a:sym typeface="Calibri"/>
              </a:defRPr>
            </a:lvl3pPr>
            <a:lvl4pPr indent="0" lvl="3" marL="0" algn="r">
              <a:spcBef>
                <a:spcPts val="0"/>
              </a:spcBef>
              <a:buNone/>
              <a:defRPr sz="900">
                <a:solidFill>
                  <a:srgbClr val="414141"/>
                </a:solidFill>
                <a:latin typeface="Calibri"/>
                <a:ea typeface="Calibri"/>
                <a:cs typeface="Calibri"/>
                <a:sym typeface="Calibri"/>
              </a:defRPr>
            </a:lvl4pPr>
            <a:lvl5pPr indent="0" lvl="4" marL="0" algn="r">
              <a:spcBef>
                <a:spcPts val="0"/>
              </a:spcBef>
              <a:buNone/>
              <a:defRPr sz="900">
                <a:solidFill>
                  <a:srgbClr val="414141"/>
                </a:solidFill>
                <a:latin typeface="Calibri"/>
                <a:ea typeface="Calibri"/>
                <a:cs typeface="Calibri"/>
                <a:sym typeface="Calibri"/>
              </a:defRPr>
            </a:lvl5pPr>
            <a:lvl6pPr indent="0" lvl="5" marL="0" algn="r">
              <a:spcBef>
                <a:spcPts val="0"/>
              </a:spcBef>
              <a:buNone/>
              <a:defRPr sz="900">
                <a:solidFill>
                  <a:srgbClr val="414141"/>
                </a:solidFill>
                <a:latin typeface="Calibri"/>
                <a:ea typeface="Calibri"/>
                <a:cs typeface="Calibri"/>
                <a:sym typeface="Calibri"/>
              </a:defRPr>
            </a:lvl6pPr>
            <a:lvl7pPr indent="0" lvl="6" marL="0" algn="r">
              <a:spcBef>
                <a:spcPts val="0"/>
              </a:spcBef>
              <a:buNone/>
              <a:defRPr sz="900">
                <a:solidFill>
                  <a:srgbClr val="414141"/>
                </a:solidFill>
                <a:latin typeface="Calibri"/>
                <a:ea typeface="Calibri"/>
                <a:cs typeface="Calibri"/>
                <a:sym typeface="Calibri"/>
              </a:defRPr>
            </a:lvl7pPr>
            <a:lvl8pPr indent="0" lvl="7" marL="0" algn="r">
              <a:spcBef>
                <a:spcPts val="0"/>
              </a:spcBef>
              <a:buNone/>
              <a:defRPr sz="900">
                <a:solidFill>
                  <a:srgbClr val="414141"/>
                </a:solidFill>
                <a:latin typeface="Calibri"/>
                <a:ea typeface="Calibri"/>
                <a:cs typeface="Calibri"/>
                <a:sym typeface="Calibri"/>
              </a:defRPr>
            </a:lvl8pPr>
            <a:lvl9pPr indent="0" lvl="8" marL="0" algn="r">
              <a:spcBef>
                <a:spcPts val="0"/>
              </a:spcBef>
              <a:buNone/>
              <a:defRPr sz="900">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19" name="Shape 119"/>
        <p:cNvGrpSpPr/>
        <p:nvPr/>
      </p:nvGrpSpPr>
      <p:grpSpPr>
        <a:xfrm>
          <a:off x="0" y="0"/>
          <a:ext cx="0" cy="0"/>
          <a:chOff x="0" y="0"/>
          <a:chExt cx="0" cy="0"/>
        </a:xfrm>
      </p:grpSpPr>
      <p:sp>
        <p:nvSpPr>
          <p:cNvPr id="120" name="Google Shape;120;p36"/>
          <p:cNvSpPr txBox="1"/>
          <p:nvPr>
            <p:ph type="title"/>
          </p:nvPr>
        </p:nvSpPr>
        <p:spPr>
          <a:xfrm>
            <a:off x="457200" y="274638"/>
            <a:ext cx="8229600" cy="11430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6"/>
          <p:cNvSpPr txBox="1"/>
          <p:nvPr>
            <p:ph idx="1" type="body"/>
          </p:nvPr>
        </p:nvSpPr>
        <p:spPr>
          <a:xfrm>
            <a:off x="457200" y="1600200"/>
            <a:ext cx="4038600" cy="4525963"/>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2" name="Google Shape;122;p36"/>
          <p:cNvSpPr txBox="1"/>
          <p:nvPr>
            <p:ph idx="2" type="body"/>
          </p:nvPr>
        </p:nvSpPr>
        <p:spPr>
          <a:xfrm>
            <a:off x="4648200" y="1600200"/>
            <a:ext cx="4038600" cy="4525963"/>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36"/>
          <p:cNvSpPr txBox="1"/>
          <p:nvPr>
            <p:ph idx="10" type="dt"/>
          </p:nvPr>
        </p:nvSpPr>
        <p:spPr>
          <a:xfrm>
            <a:off x="457200" y="6245225"/>
            <a:ext cx="2133600" cy="47625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6"/>
          <p:cNvSpPr txBox="1"/>
          <p:nvPr>
            <p:ph idx="11" type="ftr"/>
          </p:nvPr>
        </p:nvSpPr>
        <p:spPr>
          <a:xfrm>
            <a:off x="3124200" y="6245225"/>
            <a:ext cx="2895600" cy="47625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6"/>
          <p:cNvSpPr txBox="1"/>
          <p:nvPr>
            <p:ph idx="12" type="sldNum"/>
          </p:nvPr>
        </p:nvSpPr>
        <p:spPr>
          <a:xfrm>
            <a:off x="6553200" y="6245225"/>
            <a:ext cx="2133600" cy="47625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sz="900">
                <a:solidFill>
                  <a:srgbClr val="414141"/>
                </a:solidFill>
                <a:latin typeface="Calibri"/>
                <a:ea typeface="Calibri"/>
                <a:cs typeface="Calibri"/>
                <a:sym typeface="Calibri"/>
              </a:defRPr>
            </a:lvl1pPr>
            <a:lvl2pPr indent="0" lvl="1" marL="0" algn="r">
              <a:spcBef>
                <a:spcPts val="0"/>
              </a:spcBef>
              <a:buNone/>
              <a:defRPr sz="900">
                <a:solidFill>
                  <a:srgbClr val="414141"/>
                </a:solidFill>
                <a:latin typeface="Calibri"/>
                <a:ea typeface="Calibri"/>
                <a:cs typeface="Calibri"/>
                <a:sym typeface="Calibri"/>
              </a:defRPr>
            </a:lvl2pPr>
            <a:lvl3pPr indent="0" lvl="2" marL="0" algn="r">
              <a:spcBef>
                <a:spcPts val="0"/>
              </a:spcBef>
              <a:buNone/>
              <a:defRPr sz="900">
                <a:solidFill>
                  <a:srgbClr val="414141"/>
                </a:solidFill>
                <a:latin typeface="Calibri"/>
                <a:ea typeface="Calibri"/>
                <a:cs typeface="Calibri"/>
                <a:sym typeface="Calibri"/>
              </a:defRPr>
            </a:lvl3pPr>
            <a:lvl4pPr indent="0" lvl="3" marL="0" algn="r">
              <a:spcBef>
                <a:spcPts val="0"/>
              </a:spcBef>
              <a:buNone/>
              <a:defRPr sz="900">
                <a:solidFill>
                  <a:srgbClr val="414141"/>
                </a:solidFill>
                <a:latin typeface="Calibri"/>
                <a:ea typeface="Calibri"/>
                <a:cs typeface="Calibri"/>
                <a:sym typeface="Calibri"/>
              </a:defRPr>
            </a:lvl4pPr>
            <a:lvl5pPr indent="0" lvl="4" marL="0" algn="r">
              <a:spcBef>
                <a:spcPts val="0"/>
              </a:spcBef>
              <a:buNone/>
              <a:defRPr sz="900">
                <a:solidFill>
                  <a:srgbClr val="414141"/>
                </a:solidFill>
                <a:latin typeface="Calibri"/>
                <a:ea typeface="Calibri"/>
                <a:cs typeface="Calibri"/>
                <a:sym typeface="Calibri"/>
              </a:defRPr>
            </a:lvl5pPr>
            <a:lvl6pPr indent="0" lvl="5" marL="0" algn="r">
              <a:spcBef>
                <a:spcPts val="0"/>
              </a:spcBef>
              <a:buNone/>
              <a:defRPr sz="900">
                <a:solidFill>
                  <a:srgbClr val="414141"/>
                </a:solidFill>
                <a:latin typeface="Calibri"/>
                <a:ea typeface="Calibri"/>
                <a:cs typeface="Calibri"/>
                <a:sym typeface="Calibri"/>
              </a:defRPr>
            </a:lvl6pPr>
            <a:lvl7pPr indent="0" lvl="6" marL="0" algn="r">
              <a:spcBef>
                <a:spcPts val="0"/>
              </a:spcBef>
              <a:buNone/>
              <a:defRPr sz="900">
                <a:solidFill>
                  <a:srgbClr val="414141"/>
                </a:solidFill>
                <a:latin typeface="Calibri"/>
                <a:ea typeface="Calibri"/>
                <a:cs typeface="Calibri"/>
                <a:sym typeface="Calibri"/>
              </a:defRPr>
            </a:lvl7pPr>
            <a:lvl8pPr indent="0" lvl="7" marL="0" algn="r">
              <a:spcBef>
                <a:spcPts val="0"/>
              </a:spcBef>
              <a:buNone/>
              <a:defRPr sz="900">
                <a:solidFill>
                  <a:srgbClr val="414141"/>
                </a:solidFill>
                <a:latin typeface="Calibri"/>
                <a:ea typeface="Calibri"/>
                <a:cs typeface="Calibri"/>
                <a:sym typeface="Calibri"/>
              </a:defRPr>
            </a:lvl8pPr>
            <a:lvl9pPr indent="0" lvl="8" marL="0" algn="r">
              <a:spcBef>
                <a:spcPts val="0"/>
              </a:spcBef>
              <a:buNone/>
              <a:defRPr sz="900">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2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25"/>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23"/>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1" name="Google Shape;41;p23"/>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80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43" name="Google Shape;43;p23"/>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23"/>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47" name="Shape 47"/>
        <p:cNvGrpSpPr/>
        <p:nvPr/>
      </p:nvGrpSpPr>
      <p:grpSpPr>
        <a:xfrm>
          <a:off x="0" y="0"/>
          <a:ext cx="0" cy="0"/>
          <a:chOff x="0" y="0"/>
          <a:chExt cx="0" cy="0"/>
        </a:xfrm>
      </p:grpSpPr>
      <p:sp>
        <p:nvSpPr>
          <p:cNvPr id="48" name="Google Shape;48;p26"/>
          <p:cNvSpPr/>
          <p:nvPr/>
        </p:nvSpPr>
        <p:spPr>
          <a:xfrm>
            <a:off x="0" y="0"/>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26"/>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0" name="Google Shape;50;p26"/>
          <p:cNvSpPr txBox="1"/>
          <p:nvPr>
            <p:ph type="title"/>
          </p:nvPr>
        </p:nvSpPr>
        <p:spPr>
          <a:xfrm>
            <a:off x="749808" y="914400"/>
            <a:ext cx="8013192" cy="1636776"/>
          </a:xfrm>
          <a:prstGeom prst="rect">
            <a:avLst/>
          </a:prstGeom>
          <a:noFill/>
          <a:ln>
            <a:noFill/>
          </a:ln>
        </p:spPr>
        <p:txBody>
          <a:bodyPr anchorCtr="0" anchor="b" bIns="0" lIns="91425" spcFirstLastPara="1" rIns="91425" wrap="square" tIns="0">
            <a:normAutofit/>
          </a:bodyPr>
          <a:lstStyle>
            <a:lvl1pPr lvl="0" algn="l">
              <a:spcBef>
                <a:spcPts val="0"/>
              </a:spcBef>
              <a:spcAft>
                <a:spcPts val="0"/>
              </a:spcAft>
              <a:buClr>
                <a:srgbClr val="FFC700"/>
              </a:buClr>
              <a:buSzPts val="4700"/>
              <a:buFont typeface="Corbel"/>
              <a:buNone/>
              <a:defRPr b="1" sz="4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 type="body"/>
          </p:nvPr>
        </p:nvSpPr>
        <p:spPr>
          <a:xfrm>
            <a:off x="740664" y="2743200"/>
            <a:ext cx="8022336" cy="685800"/>
          </a:xfrm>
          <a:prstGeom prst="rect">
            <a:avLst/>
          </a:prstGeom>
          <a:noFill/>
          <a:ln>
            <a:noFill/>
          </a:ln>
        </p:spPr>
        <p:txBody>
          <a:bodyPr anchorCtr="0" anchor="t" bIns="0" lIns="146300" spcFirstLastPara="1" rIns="45700" wrap="square" tIns="0">
            <a:normAutofit/>
          </a:bodyPr>
          <a:lstStyle>
            <a:lvl1pPr indent="-228600" lvl="0" marL="457200" algn="l">
              <a:spcBef>
                <a:spcPts val="0"/>
              </a:spcBef>
              <a:spcAft>
                <a:spcPts val="0"/>
              </a:spcAft>
              <a:buSzPts val="3200"/>
              <a:buNone/>
              <a:defRPr b="0" sz="4000">
                <a:solidFill>
                  <a:srgbClr val="FFFFFF"/>
                </a:solidFill>
              </a:defRPr>
            </a:lvl1pPr>
            <a:lvl2pPr indent="-228600" lvl="1" marL="914400" algn="l">
              <a:spcBef>
                <a:spcPts val="360"/>
              </a:spcBef>
              <a:spcAft>
                <a:spcPts val="0"/>
              </a:spcAft>
              <a:buSzPts val="180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52" name="Google Shape;52;p26"/>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7"/>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7"/>
          <p:cNvSpPr txBox="1"/>
          <p:nvPr>
            <p:ph idx="1" type="body"/>
          </p:nvPr>
        </p:nvSpPr>
        <p:spPr>
          <a:xfrm>
            <a:off x="457200" y="1295400"/>
            <a:ext cx="4038600" cy="5504688"/>
          </a:xfrm>
          <a:prstGeom prst="rect">
            <a:avLst/>
          </a:prstGeom>
          <a:noFill/>
          <a:ln>
            <a:noFill/>
          </a:ln>
        </p:spPr>
        <p:txBody>
          <a:bodyPr anchorCtr="0" anchor="t" bIns="45700" lIns="91425" spcFirstLastPara="1" rIns="91425" wrap="square" tIns="91425">
            <a:normAutofit/>
          </a:bodyPr>
          <a:lstStyle>
            <a:lvl1pPr indent="-370840" lvl="0" marL="457200" algn="l">
              <a:spcBef>
                <a:spcPts val="0"/>
              </a:spcBef>
              <a:spcAft>
                <a:spcPts val="0"/>
              </a:spcAft>
              <a:buSzPts val="224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8" name="Google Shape;58;p27"/>
          <p:cNvSpPr txBox="1"/>
          <p:nvPr>
            <p:ph idx="2" type="body"/>
          </p:nvPr>
        </p:nvSpPr>
        <p:spPr>
          <a:xfrm>
            <a:off x="4648200" y="1295400"/>
            <a:ext cx="4038600" cy="5504688"/>
          </a:xfrm>
          <a:prstGeom prst="rect">
            <a:avLst/>
          </a:prstGeom>
          <a:noFill/>
          <a:ln>
            <a:noFill/>
          </a:ln>
        </p:spPr>
        <p:txBody>
          <a:bodyPr anchorCtr="0" anchor="t" bIns="45700" lIns="54850" spcFirstLastPara="1" rIns="91425" wrap="square" tIns="91425">
            <a:normAutofit/>
          </a:bodyPr>
          <a:lstStyle>
            <a:lvl1pPr indent="-370840" lvl="0" marL="457200" algn="l">
              <a:spcBef>
                <a:spcPts val="0"/>
              </a:spcBef>
              <a:spcAft>
                <a:spcPts val="0"/>
              </a:spcAft>
              <a:buSzPts val="224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9" name="Google Shape;59;p27"/>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8"/>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45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8"/>
          <p:cNvSpPr txBox="1"/>
          <p:nvPr>
            <p:ph idx="1" type="body"/>
          </p:nvPr>
        </p:nvSpPr>
        <p:spPr>
          <a:xfrm>
            <a:off x="457200" y="1295400"/>
            <a:ext cx="4040188" cy="715355"/>
          </a:xfrm>
          <a:prstGeom prst="rect">
            <a:avLst/>
          </a:prstGeom>
          <a:noFill/>
          <a:ln>
            <a:noFill/>
          </a:ln>
        </p:spPr>
        <p:txBody>
          <a:bodyPr anchorCtr="0" anchor="ctr" bIns="45700" lIns="146300" spcFirstLastPara="1" rIns="91425" wrap="square" tIns="91425">
            <a:norm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65" name="Google Shape;65;p28"/>
          <p:cNvSpPr txBox="1"/>
          <p:nvPr>
            <p:ph idx="2" type="body"/>
          </p:nvPr>
        </p:nvSpPr>
        <p:spPr>
          <a:xfrm>
            <a:off x="457200" y="2023338"/>
            <a:ext cx="4040188" cy="4377462"/>
          </a:xfrm>
          <a:prstGeom prst="rect">
            <a:avLst/>
          </a:prstGeom>
          <a:noFill/>
          <a:ln>
            <a:noFill/>
          </a:ln>
        </p:spPr>
        <p:txBody>
          <a:bodyPr anchorCtr="0" anchor="t" bIns="45700" lIns="54850" spcFirstLastPara="1" rIns="91425" wrap="square" tIns="91425">
            <a:normAutofit/>
          </a:bodyPr>
          <a:lstStyle>
            <a:lvl1pPr indent="-350520" lvl="0" marL="457200" algn="l">
              <a:spcBef>
                <a:spcPts val="0"/>
              </a:spcBef>
              <a:spcAft>
                <a:spcPts val="0"/>
              </a:spcAft>
              <a:buSzPts val="192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6" name="Google Shape;66;p28"/>
          <p:cNvSpPr txBox="1"/>
          <p:nvPr>
            <p:ph idx="3" type="body"/>
          </p:nvPr>
        </p:nvSpPr>
        <p:spPr>
          <a:xfrm>
            <a:off x="4645025" y="1295400"/>
            <a:ext cx="4041775" cy="715355"/>
          </a:xfrm>
          <a:prstGeom prst="rect">
            <a:avLst/>
          </a:prstGeom>
          <a:noFill/>
          <a:ln>
            <a:noFill/>
          </a:ln>
        </p:spPr>
        <p:txBody>
          <a:bodyPr anchorCtr="0" anchor="ctr" bIns="45700" lIns="146300" spcFirstLastPara="1" rIns="91425" wrap="square" tIns="91425">
            <a:norm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67" name="Google Shape;67;p28"/>
          <p:cNvSpPr txBox="1"/>
          <p:nvPr>
            <p:ph idx="4" type="body"/>
          </p:nvPr>
        </p:nvSpPr>
        <p:spPr>
          <a:xfrm>
            <a:off x="4645025" y="2023338"/>
            <a:ext cx="4041775" cy="4377462"/>
          </a:xfrm>
          <a:prstGeom prst="rect">
            <a:avLst/>
          </a:prstGeom>
          <a:noFill/>
          <a:ln>
            <a:noFill/>
          </a:ln>
        </p:spPr>
        <p:txBody>
          <a:bodyPr anchorCtr="0" anchor="t" bIns="45700" lIns="54850" spcFirstLastPara="1" rIns="91425" wrap="square" tIns="91425">
            <a:normAutofit/>
          </a:bodyPr>
          <a:lstStyle>
            <a:lvl1pPr indent="-350520" lvl="0" marL="457200" algn="l">
              <a:spcBef>
                <a:spcPts val="0"/>
              </a:spcBef>
              <a:spcAft>
                <a:spcPts val="0"/>
              </a:spcAft>
              <a:buSzPts val="192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8" name="Google Shape;68;p28"/>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9"/>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9"/>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6" name="Shape 76"/>
        <p:cNvGrpSpPr/>
        <p:nvPr/>
      </p:nvGrpSpPr>
      <p:grpSpPr>
        <a:xfrm>
          <a:off x="0" y="0"/>
          <a:ext cx="0" cy="0"/>
          <a:chOff x="0" y="0"/>
          <a:chExt cx="0" cy="0"/>
        </a:xfrm>
      </p:grpSpPr>
      <p:sp>
        <p:nvSpPr>
          <p:cNvPr id="77" name="Google Shape;77;p30"/>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31"/>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1"/>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rmAutofit/>
          </a:bodyPr>
          <a:lstStyle>
            <a:lvl1pPr indent="-391160" lvl="0" marL="457200" algn="l">
              <a:spcBef>
                <a:spcPts val="0"/>
              </a:spcBef>
              <a:spcAft>
                <a:spcPts val="0"/>
              </a:spcAft>
              <a:buSzPts val="256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83" name="Google Shape;83;p31"/>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4" name="Google Shape;84;p31"/>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31"/>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8" name="Google Shape;88;p31"/>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3.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2"/>
          <p:cNvSpPr/>
          <p:nvPr/>
        </p:nvSpPr>
        <p:spPr>
          <a:xfrm>
            <a:off x="0" y="102108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22"/>
          <p:cNvSpPr/>
          <p:nvPr/>
        </p:nvSpPr>
        <p:spPr>
          <a:xfrm>
            <a:off x="0" y="1"/>
            <a:ext cx="9143999" cy="10210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22"/>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2"/>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accent2"/>
              </a:buClr>
              <a:buSzPts val="2800"/>
              <a:buFont typeface="Noto Sans Symbols"/>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accent3"/>
              </a:buClr>
              <a:buSzPts val="2400"/>
              <a:buFont typeface="Noto Sans Symbols"/>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accent4"/>
              </a:buClr>
              <a:buSzPts val="2000"/>
              <a:buFont typeface="Noto Sans Symbols"/>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14" name="Google Shape;14;p22"/>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5" name="Google Shape;15;p2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6" name="Google Shape;16;p2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21"/>
          <p:cNvSpPr/>
          <p:nvPr/>
        </p:nvSpPr>
        <p:spPr>
          <a:xfrm>
            <a:off x="0" y="102108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7" name="Google Shape;27;p21"/>
          <p:cNvSpPr/>
          <p:nvPr/>
        </p:nvSpPr>
        <p:spPr>
          <a:xfrm>
            <a:off x="0" y="1"/>
            <a:ext cx="9143999" cy="10210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8" name="Google Shape;28;p21"/>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2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accent2"/>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3"/>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accent4"/>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30" name="Google Shape;30;p21"/>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sz="900">
                <a:solidFill>
                  <a:srgbClr val="41414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1" name="Google Shape;31;p2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sz="900">
                <a:solidFill>
                  <a:srgbClr val="41414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2" name="Google Shape;32;p2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sz="900" u="none">
                <a:solidFill>
                  <a:srgbClr val="414141"/>
                </a:solidFill>
                <a:latin typeface="Calibri"/>
                <a:ea typeface="Calibri"/>
                <a:cs typeface="Calibri"/>
                <a:sym typeface="Calibri"/>
              </a:defRPr>
            </a:lvl1pPr>
            <a:lvl2pPr indent="0" lvl="1" marL="0" marR="0" rtl="0" algn="r">
              <a:spcBef>
                <a:spcPts val="0"/>
              </a:spcBef>
              <a:buNone/>
              <a:defRPr b="0" sz="900" u="none">
                <a:solidFill>
                  <a:srgbClr val="414141"/>
                </a:solidFill>
                <a:latin typeface="Calibri"/>
                <a:ea typeface="Calibri"/>
                <a:cs typeface="Calibri"/>
                <a:sym typeface="Calibri"/>
              </a:defRPr>
            </a:lvl2pPr>
            <a:lvl3pPr indent="0" lvl="2" marL="0" marR="0" rtl="0" algn="r">
              <a:spcBef>
                <a:spcPts val="0"/>
              </a:spcBef>
              <a:buNone/>
              <a:defRPr b="0" sz="900" u="none">
                <a:solidFill>
                  <a:srgbClr val="414141"/>
                </a:solidFill>
                <a:latin typeface="Calibri"/>
                <a:ea typeface="Calibri"/>
                <a:cs typeface="Calibri"/>
                <a:sym typeface="Calibri"/>
              </a:defRPr>
            </a:lvl3pPr>
            <a:lvl4pPr indent="0" lvl="3" marL="0" marR="0" rtl="0" algn="r">
              <a:spcBef>
                <a:spcPts val="0"/>
              </a:spcBef>
              <a:buNone/>
              <a:defRPr b="0" sz="900" u="none">
                <a:solidFill>
                  <a:srgbClr val="414141"/>
                </a:solidFill>
                <a:latin typeface="Calibri"/>
                <a:ea typeface="Calibri"/>
                <a:cs typeface="Calibri"/>
                <a:sym typeface="Calibri"/>
              </a:defRPr>
            </a:lvl4pPr>
            <a:lvl5pPr indent="0" lvl="4" marL="0" marR="0" rtl="0" algn="r">
              <a:spcBef>
                <a:spcPts val="0"/>
              </a:spcBef>
              <a:buNone/>
              <a:defRPr b="0" sz="900" u="none">
                <a:solidFill>
                  <a:srgbClr val="414141"/>
                </a:solidFill>
                <a:latin typeface="Calibri"/>
                <a:ea typeface="Calibri"/>
                <a:cs typeface="Calibri"/>
                <a:sym typeface="Calibri"/>
              </a:defRPr>
            </a:lvl5pPr>
            <a:lvl6pPr indent="0" lvl="5" marL="0" marR="0" rtl="0" algn="r">
              <a:spcBef>
                <a:spcPts val="0"/>
              </a:spcBef>
              <a:buNone/>
              <a:defRPr b="0" sz="900" u="none">
                <a:solidFill>
                  <a:srgbClr val="414141"/>
                </a:solidFill>
                <a:latin typeface="Calibri"/>
                <a:ea typeface="Calibri"/>
                <a:cs typeface="Calibri"/>
                <a:sym typeface="Calibri"/>
              </a:defRPr>
            </a:lvl6pPr>
            <a:lvl7pPr indent="0" lvl="6" marL="0" marR="0" rtl="0" algn="r">
              <a:spcBef>
                <a:spcPts val="0"/>
              </a:spcBef>
              <a:buNone/>
              <a:defRPr b="0" sz="900" u="none">
                <a:solidFill>
                  <a:srgbClr val="414141"/>
                </a:solidFill>
                <a:latin typeface="Calibri"/>
                <a:ea typeface="Calibri"/>
                <a:cs typeface="Calibri"/>
                <a:sym typeface="Calibri"/>
              </a:defRPr>
            </a:lvl7pPr>
            <a:lvl8pPr indent="0" lvl="7" marL="0" marR="0" rtl="0" algn="r">
              <a:spcBef>
                <a:spcPts val="0"/>
              </a:spcBef>
              <a:buNone/>
              <a:defRPr b="0" sz="900" u="none">
                <a:solidFill>
                  <a:srgbClr val="414141"/>
                </a:solidFill>
                <a:latin typeface="Calibri"/>
                <a:ea typeface="Calibri"/>
                <a:cs typeface="Calibri"/>
                <a:sym typeface="Calibri"/>
              </a:defRPr>
            </a:lvl8pPr>
            <a:lvl9pPr indent="0" lvl="8" marL="0" marR="0" rtl="0" algn="r">
              <a:spcBef>
                <a:spcPts val="0"/>
              </a:spcBef>
              <a:buNone/>
              <a:defRPr b="0" sz="900" u="non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533400" y="1447800"/>
            <a:ext cx="8610600" cy="3581400"/>
          </a:xfrm>
          <a:prstGeom prst="rect">
            <a:avLst/>
          </a:prstGeom>
          <a:noFill/>
          <a:ln>
            <a:noFill/>
          </a:ln>
        </p:spPr>
        <p:txBody>
          <a:bodyPr anchorCtr="0" anchor="b" bIns="0" lIns="91425" spcFirstLastPara="1" rIns="45700" wrap="square" tIns="0">
            <a:normAutofit/>
          </a:bodyPr>
          <a:lstStyle/>
          <a:p>
            <a:pPr indent="0" lvl="0" marL="0" rtl="0" algn="l">
              <a:spcBef>
                <a:spcPts val="0"/>
              </a:spcBef>
              <a:spcAft>
                <a:spcPts val="0"/>
              </a:spcAft>
              <a:buClr>
                <a:srgbClr val="FFC700"/>
              </a:buClr>
              <a:buSzPts val="5400"/>
              <a:buFont typeface="Corbel"/>
              <a:buNone/>
            </a:pPr>
            <a:r>
              <a:rPr lang="en-US" sz="5400"/>
              <a:t>Graph Analytics</a:t>
            </a:r>
            <a:br>
              <a:rPr lang="en-US" sz="5400"/>
            </a:br>
            <a:r>
              <a:rPr lang="en-US" sz="2000"/>
              <a:t>Kaustubh Kulkarni</a:t>
            </a:r>
            <a:endParaRPr/>
          </a:p>
        </p:txBody>
      </p:sp>
      <p:sp>
        <p:nvSpPr>
          <p:cNvPr id="132" name="Google Shape;132;p1"/>
          <p:cNvSpPr txBox="1"/>
          <p:nvPr/>
        </p:nvSpPr>
        <p:spPr>
          <a:xfrm>
            <a:off x="762000" y="5257800"/>
            <a:ext cx="6705600"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Corbel"/>
                <a:ea typeface="Corbel"/>
                <a:cs typeface="Corbel"/>
                <a:sym typeface="Corbel"/>
              </a:rPr>
              <a:t>Adopted from: Mining of Massive Datasets</a:t>
            </a:r>
            <a:endParaRPr/>
          </a:p>
          <a:p>
            <a:pPr indent="0" lvl="0" marL="0" marR="0" rtl="0" algn="l">
              <a:spcBef>
                <a:spcPts val="0"/>
              </a:spcBef>
              <a:spcAft>
                <a:spcPts val="0"/>
              </a:spcAft>
              <a:buNone/>
            </a:pPr>
            <a:r>
              <a:rPr lang="en-US" sz="2400">
                <a:solidFill>
                  <a:schemeClr val="lt1"/>
                </a:solidFill>
                <a:latin typeface="Corbel"/>
                <a:ea typeface="Corbel"/>
                <a:cs typeface="Corbel"/>
                <a:sym typeface="Corbel"/>
              </a:rPr>
              <a:t>Jure Leskovec, Anand Rajaraman, Jeff Ullman </a:t>
            </a:r>
            <a:r>
              <a:rPr lang="en-US" sz="2000">
                <a:solidFill>
                  <a:schemeClr val="lt1"/>
                </a:solidFill>
                <a:latin typeface="Corbel"/>
                <a:ea typeface="Corbel"/>
                <a:cs typeface="Corbel"/>
                <a:sym typeface="Corbel"/>
              </a:rPr>
              <a:t>Stanford University</a:t>
            </a:r>
            <a:endParaRPr/>
          </a:p>
          <a:p>
            <a:pPr indent="0" lvl="0" marL="0" marR="0" rtl="0" algn="l">
              <a:spcBef>
                <a:spcPts val="0"/>
              </a:spcBef>
              <a:spcAft>
                <a:spcPts val="0"/>
              </a:spcAft>
              <a:buNone/>
            </a:pPr>
            <a:r>
              <a:rPr lang="en-US" sz="3200">
                <a:solidFill>
                  <a:schemeClr val="lt1"/>
                </a:solidFill>
                <a:latin typeface="Corbel"/>
                <a:ea typeface="Corbel"/>
                <a:cs typeface="Corbel"/>
                <a:sym typeface="Corbel"/>
              </a:rPr>
              <a:t>http://www.mmds.org </a:t>
            </a:r>
            <a:endParaRPr/>
          </a:p>
        </p:txBody>
      </p:sp>
      <p:pic>
        <p:nvPicPr>
          <p:cNvPr descr="http://asia.stanford.edu/images/StanfordSealSmall.jpg" id="133" name="Google Shape;133;p1"/>
          <p:cNvPicPr preferRelativeResize="0"/>
          <p:nvPr/>
        </p:nvPicPr>
        <p:blipFill rotWithShape="1">
          <a:blip r:embed="rId3">
            <a:alphaModFix/>
          </a:blip>
          <a:srcRect b="0" l="0" r="0" t="0"/>
          <a:stretch/>
        </p:blipFill>
        <p:spPr>
          <a:xfrm>
            <a:off x="7452360" y="5166360"/>
            <a:ext cx="1691640" cy="1691640"/>
          </a:xfrm>
          <a:prstGeom prst="rect">
            <a:avLst/>
          </a:prstGeom>
          <a:noFill/>
          <a:ln>
            <a:noFill/>
          </a:ln>
        </p:spPr>
      </p:pic>
      <p:sp>
        <p:nvSpPr>
          <p:cNvPr id="134" name="Google Shape;134;p1"/>
          <p:cNvSpPr txBox="1"/>
          <p:nvPr/>
        </p:nvSpPr>
        <p:spPr>
          <a:xfrm>
            <a:off x="2438400" y="44824"/>
            <a:ext cx="6705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Note to other teachers and users of these slides:</a:t>
            </a:r>
            <a:r>
              <a:rPr lang="en-US" sz="1200">
                <a:solidFill>
                  <a:schemeClr val="lt1"/>
                </a:solidFill>
                <a:latin typeface="Arial"/>
                <a:ea typeface="Arial"/>
                <a:cs typeface="Arial"/>
                <a:sym typeface="Arial"/>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u="sng">
                <a:solidFill>
                  <a:schemeClr val="lt1"/>
                </a:solidFill>
                <a:latin typeface="Arial"/>
                <a:ea typeface="Arial"/>
                <a:cs typeface="Arial"/>
                <a:sym typeface="Arial"/>
                <a:hlinkClick r:id="rId4">
                  <a:extLst>
                    <a:ext uri="{A12FA001-AC4F-418D-AE19-62706E023703}">
                      <ahyp:hlinkClr val="tx"/>
                    </a:ext>
                  </a:extLst>
                </a:hlinkClick>
              </a:rPr>
              <a:t>http://www.mmds.org</a:t>
            </a:r>
            <a:r>
              <a:rPr lang="en-US" sz="1200">
                <a:solidFill>
                  <a:schemeClr val="lt1"/>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t/>
            </a:r>
            <a:endParaRPr/>
          </a:p>
        </p:txBody>
      </p:sp>
      <p:sp>
        <p:nvSpPr>
          <p:cNvPr id="210" name="Google Shape;210;p10"/>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The cases where X is C, E, or G are essentially the same.</a:t>
            </a:r>
            <a:endParaRPr/>
          </a:p>
          <a:p>
            <a:pPr indent="-320040" lvl="0" marL="438912" rtl="0" algn="l">
              <a:spcBef>
                <a:spcPts val="0"/>
              </a:spcBef>
              <a:spcAft>
                <a:spcPts val="0"/>
              </a:spcAft>
              <a:buSzPts val="2560"/>
              <a:buChar char="◼"/>
            </a:pPr>
            <a:r>
              <a:rPr lang="en-US"/>
              <a:t>In each case, X has only two neighbors, and the edge between the neighbors exists.</a:t>
            </a:r>
            <a:endParaRPr/>
          </a:p>
          <a:p>
            <a:pPr indent="-320040" lvl="0" marL="438912" rtl="0" algn="l">
              <a:spcBef>
                <a:spcPts val="0"/>
              </a:spcBef>
              <a:spcAft>
                <a:spcPts val="0"/>
              </a:spcAft>
              <a:buSzPts val="2560"/>
              <a:buChar char="◼"/>
            </a:pPr>
            <a:r>
              <a:rPr lang="en-US"/>
              <a:t>Thus, we have seen four positive examples and zero negative examples so far.</a:t>
            </a:r>
            <a:endParaRPr/>
          </a:p>
        </p:txBody>
      </p:sp>
      <p:sp>
        <p:nvSpPr>
          <p:cNvPr id="211" name="Google Shape;211;p1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12" name="Google Shape;212;p1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3" name="Google Shape;213;p10"/>
          <p:cNvPicPr preferRelativeResize="0"/>
          <p:nvPr/>
        </p:nvPicPr>
        <p:blipFill rotWithShape="1">
          <a:blip r:embed="rId3">
            <a:alphaModFix/>
          </a:blip>
          <a:srcRect b="0" l="0" r="0" t="0"/>
          <a:stretch/>
        </p:blipFill>
        <p:spPr>
          <a:xfrm>
            <a:off x="3581400" y="4856088"/>
            <a:ext cx="4701105" cy="18647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t/>
            </a:r>
            <a:endParaRPr/>
          </a:p>
        </p:txBody>
      </p:sp>
      <p:sp>
        <p:nvSpPr>
          <p:cNvPr id="219" name="Google Shape;219;p1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Now, consider X = F. </a:t>
            </a:r>
            <a:endParaRPr/>
          </a:p>
          <a:p>
            <a:pPr indent="-320040" lvl="0" marL="438912" rtl="0" algn="l">
              <a:spcBef>
                <a:spcPts val="0"/>
              </a:spcBef>
              <a:spcAft>
                <a:spcPts val="0"/>
              </a:spcAft>
              <a:buSzPts val="2560"/>
              <a:buChar char="◼"/>
            </a:pPr>
            <a:r>
              <a:rPr lang="en-US"/>
              <a:t>F has three neighbors, D, E, and G.</a:t>
            </a:r>
            <a:endParaRPr/>
          </a:p>
          <a:p>
            <a:pPr indent="-320040" lvl="0" marL="438912" rtl="0" algn="l">
              <a:spcBef>
                <a:spcPts val="0"/>
              </a:spcBef>
              <a:spcAft>
                <a:spcPts val="0"/>
              </a:spcAft>
              <a:buSzPts val="2560"/>
              <a:buChar char="◼"/>
            </a:pPr>
            <a:r>
              <a:rPr lang="en-US"/>
              <a:t>There are edges between two of the three pairs of neighbors, but no edge between G and E.</a:t>
            </a:r>
            <a:endParaRPr/>
          </a:p>
          <a:p>
            <a:pPr indent="-320040" lvl="0" marL="438912" rtl="0" algn="l">
              <a:spcBef>
                <a:spcPts val="0"/>
              </a:spcBef>
              <a:spcAft>
                <a:spcPts val="0"/>
              </a:spcAft>
              <a:buSzPts val="2560"/>
              <a:buChar char="◼"/>
            </a:pPr>
            <a:r>
              <a:rPr lang="en-US"/>
              <a:t>Thus, we see two more positive examples and we see our first negative example.</a:t>
            </a:r>
            <a:endParaRPr/>
          </a:p>
        </p:txBody>
      </p:sp>
      <p:sp>
        <p:nvSpPr>
          <p:cNvPr id="220" name="Google Shape;220;p1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21" name="Google Shape;221;p1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2" name="Google Shape;222;p11"/>
          <p:cNvPicPr preferRelativeResize="0"/>
          <p:nvPr/>
        </p:nvPicPr>
        <p:blipFill rotWithShape="1">
          <a:blip r:embed="rId3">
            <a:alphaModFix/>
          </a:blip>
          <a:srcRect b="0" l="0" r="0" t="0"/>
          <a:stretch/>
        </p:blipFill>
        <p:spPr>
          <a:xfrm>
            <a:off x="3581400" y="4856088"/>
            <a:ext cx="4701105" cy="18647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t/>
            </a:r>
            <a:endParaRPr/>
          </a:p>
        </p:txBody>
      </p:sp>
      <p:sp>
        <p:nvSpPr>
          <p:cNvPr id="228" name="Google Shape;228;p12"/>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If X = B, there are again three neighbors, A,C,D.</a:t>
            </a:r>
            <a:endParaRPr/>
          </a:p>
          <a:p>
            <a:pPr indent="-320040" lvl="0" marL="438912" rtl="0" algn="l">
              <a:spcBef>
                <a:spcPts val="0"/>
              </a:spcBef>
              <a:spcAft>
                <a:spcPts val="0"/>
              </a:spcAft>
              <a:buSzPts val="2560"/>
              <a:buChar char="◼"/>
            </a:pPr>
            <a:r>
              <a:rPr lang="en-US"/>
              <a:t>But only one pair of neighbors, A and C, has an edge.</a:t>
            </a:r>
            <a:endParaRPr/>
          </a:p>
          <a:p>
            <a:pPr indent="-320040" lvl="0" marL="438912" rtl="0" algn="l">
              <a:spcBef>
                <a:spcPts val="0"/>
              </a:spcBef>
              <a:spcAft>
                <a:spcPts val="0"/>
              </a:spcAft>
              <a:buSzPts val="2560"/>
              <a:buChar char="◼"/>
            </a:pPr>
            <a:r>
              <a:rPr lang="en-US"/>
              <a:t> Thus, we have two more negative examples, and one positive example.</a:t>
            </a:r>
            <a:endParaRPr/>
          </a:p>
        </p:txBody>
      </p:sp>
      <p:sp>
        <p:nvSpPr>
          <p:cNvPr id="229" name="Google Shape;229;p1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30" name="Google Shape;230;p1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1" name="Google Shape;231;p12"/>
          <p:cNvPicPr preferRelativeResize="0"/>
          <p:nvPr/>
        </p:nvPicPr>
        <p:blipFill rotWithShape="1">
          <a:blip r:embed="rId3">
            <a:alphaModFix/>
          </a:blip>
          <a:srcRect b="0" l="0" r="0" t="0"/>
          <a:stretch/>
        </p:blipFill>
        <p:spPr>
          <a:xfrm>
            <a:off x="3581400" y="4856088"/>
            <a:ext cx="4701105" cy="18647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t/>
            </a:r>
            <a:endParaRPr/>
          </a:p>
        </p:txBody>
      </p:sp>
      <p:sp>
        <p:nvSpPr>
          <p:cNvPr id="237" name="Google Shape;237;p1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Finally, when X = D, there are four neighbors.</a:t>
            </a:r>
            <a:endParaRPr/>
          </a:p>
          <a:p>
            <a:pPr indent="-320040" lvl="0" marL="438912" rtl="0" algn="l">
              <a:spcBef>
                <a:spcPts val="0"/>
              </a:spcBef>
              <a:spcAft>
                <a:spcPts val="0"/>
              </a:spcAft>
              <a:buSzPts val="2560"/>
              <a:buChar char="◼"/>
            </a:pPr>
            <a:r>
              <a:rPr lang="en-US"/>
              <a:t>Of the six pairs of neighbors, only two have edges between them.</a:t>
            </a:r>
            <a:endParaRPr/>
          </a:p>
          <a:p>
            <a:pPr indent="-320040" lvl="0" marL="438912" rtl="0" algn="l">
              <a:spcBef>
                <a:spcPts val="0"/>
              </a:spcBef>
              <a:spcAft>
                <a:spcPts val="0"/>
              </a:spcAft>
              <a:buSzPts val="2560"/>
              <a:buChar char="◼"/>
            </a:pPr>
            <a:r>
              <a:rPr lang="en-US"/>
              <a:t>Negative += 4, Positive += 2</a:t>
            </a:r>
            <a:endParaRPr/>
          </a:p>
        </p:txBody>
      </p:sp>
      <p:sp>
        <p:nvSpPr>
          <p:cNvPr id="238" name="Google Shape;238;p1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39" name="Google Shape;239;p1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0" name="Google Shape;240;p13"/>
          <p:cNvPicPr preferRelativeResize="0"/>
          <p:nvPr/>
        </p:nvPicPr>
        <p:blipFill rotWithShape="1">
          <a:blip r:embed="rId3">
            <a:alphaModFix/>
          </a:blip>
          <a:srcRect b="0" l="0" r="0" t="0"/>
          <a:stretch/>
        </p:blipFill>
        <p:spPr>
          <a:xfrm>
            <a:off x="3581400" y="4856088"/>
            <a:ext cx="4701105" cy="18647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t/>
            </a:r>
            <a:endParaRPr/>
          </a:p>
        </p:txBody>
      </p:sp>
      <p:sp>
        <p:nvSpPr>
          <p:cNvPr id="246" name="Google Shape;246;p1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Thus, the total number of positive examples is nine and the total number of negative examples is seven.</a:t>
            </a:r>
            <a:endParaRPr/>
          </a:p>
          <a:p>
            <a:pPr indent="-320040" lvl="0" marL="438912" rtl="0" algn="l">
              <a:spcBef>
                <a:spcPts val="0"/>
              </a:spcBef>
              <a:spcAft>
                <a:spcPts val="0"/>
              </a:spcAft>
              <a:buSzPts val="2560"/>
              <a:buChar char="◼"/>
            </a:pPr>
            <a:r>
              <a:rPr lang="en-US"/>
              <a:t>Positive / (Negative+ Positive) =9/16=0.563</a:t>
            </a:r>
            <a:endParaRPr/>
          </a:p>
          <a:p>
            <a:pPr indent="-320040" lvl="0" marL="438912" rtl="0" algn="l">
              <a:spcBef>
                <a:spcPts val="0"/>
              </a:spcBef>
              <a:spcAft>
                <a:spcPts val="0"/>
              </a:spcAft>
              <a:buSzPts val="2560"/>
              <a:buChar char="◼"/>
            </a:pPr>
            <a:r>
              <a:rPr lang="en-US"/>
              <a:t>This fraction is considerably greater than the .368 expected value</a:t>
            </a:r>
            <a:endParaRPr/>
          </a:p>
          <a:p>
            <a:pPr indent="-320040" lvl="0" marL="438912" rtl="0" algn="l">
              <a:spcBef>
                <a:spcPts val="0"/>
              </a:spcBef>
              <a:spcAft>
                <a:spcPts val="0"/>
              </a:spcAft>
              <a:buSzPts val="2560"/>
              <a:buChar char="◼"/>
            </a:pPr>
            <a:r>
              <a:rPr lang="en-US"/>
              <a:t>We conclude that our network does indeed exhibit the locality expected in a social network.</a:t>
            </a:r>
            <a:endParaRPr/>
          </a:p>
        </p:txBody>
      </p:sp>
      <p:sp>
        <p:nvSpPr>
          <p:cNvPr id="247" name="Google Shape;247;p1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48" name="Google Shape;248;p1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9" name="Google Shape;249;p14"/>
          <p:cNvPicPr preferRelativeResize="0"/>
          <p:nvPr/>
        </p:nvPicPr>
        <p:blipFill rotWithShape="1">
          <a:blip r:embed="rId3">
            <a:alphaModFix/>
          </a:blip>
          <a:srcRect b="0" l="0" r="0" t="0"/>
          <a:stretch/>
        </p:blipFill>
        <p:spPr>
          <a:xfrm>
            <a:off x="4407724" y="5298048"/>
            <a:ext cx="3740591" cy="14837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Networks &amp; Communities</a:t>
            </a:r>
            <a:endParaRPr/>
          </a:p>
        </p:txBody>
      </p:sp>
      <p:sp>
        <p:nvSpPr>
          <p:cNvPr id="255" name="Google Shape;255;p1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t>We often think of networks being organized into </a:t>
            </a:r>
            <a:r>
              <a:rPr b="1" lang="en-US">
                <a:solidFill>
                  <a:srgbClr val="D60093"/>
                </a:solidFill>
              </a:rPr>
              <a:t>modules, cluster, communities:</a:t>
            </a:r>
            <a:endParaRPr/>
          </a:p>
          <a:p>
            <a:pPr indent="-157480" lvl="0" marL="438912" rtl="0" algn="l">
              <a:spcBef>
                <a:spcPts val="0"/>
              </a:spcBef>
              <a:spcAft>
                <a:spcPts val="0"/>
              </a:spcAft>
              <a:buSzPts val="2560"/>
              <a:buNone/>
            </a:pPr>
            <a:r>
              <a:t/>
            </a:r>
            <a:endParaRPr b="1">
              <a:solidFill>
                <a:srgbClr val="D60093"/>
              </a:solidFill>
            </a:endParaRPr>
          </a:p>
          <a:p>
            <a:pPr indent="-157480" lvl="0" marL="438912" rtl="0" algn="l">
              <a:spcBef>
                <a:spcPts val="0"/>
              </a:spcBef>
              <a:spcAft>
                <a:spcPts val="0"/>
              </a:spcAft>
              <a:buSzPts val="2560"/>
              <a:buNone/>
            </a:pPr>
            <a:r>
              <a:t/>
            </a:r>
            <a:endParaRPr b="1">
              <a:solidFill>
                <a:srgbClr val="D60093"/>
              </a:solidFill>
            </a:endParaRPr>
          </a:p>
          <a:p>
            <a:pPr indent="-157480" lvl="0" marL="438912" rtl="0" algn="l">
              <a:spcBef>
                <a:spcPts val="0"/>
              </a:spcBef>
              <a:spcAft>
                <a:spcPts val="0"/>
              </a:spcAft>
              <a:buSzPts val="2560"/>
              <a:buNone/>
            </a:pPr>
            <a:r>
              <a:t/>
            </a:r>
            <a:endParaRPr b="1">
              <a:solidFill>
                <a:srgbClr val="D60093"/>
              </a:solidFill>
            </a:endParaRPr>
          </a:p>
          <a:p>
            <a:pPr indent="-157480" lvl="0" marL="438912" rtl="0" algn="l">
              <a:spcBef>
                <a:spcPts val="0"/>
              </a:spcBef>
              <a:spcAft>
                <a:spcPts val="0"/>
              </a:spcAft>
              <a:buSzPts val="2560"/>
              <a:buNone/>
            </a:pPr>
            <a:r>
              <a:t/>
            </a:r>
            <a:endParaRPr b="1">
              <a:solidFill>
                <a:srgbClr val="D60093"/>
              </a:solidFill>
            </a:endParaRPr>
          </a:p>
          <a:p>
            <a:pPr indent="-157480" lvl="0" marL="438912" rtl="0" algn="l">
              <a:spcBef>
                <a:spcPts val="0"/>
              </a:spcBef>
              <a:spcAft>
                <a:spcPts val="0"/>
              </a:spcAft>
              <a:buSzPts val="2560"/>
              <a:buNone/>
            </a:pPr>
            <a:r>
              <a:t/>
            </a:r>
            <a:endParaRPr b="1">
              <a:solidFill>
                <a:srgbClr val="D60093"/>
              </a:solidFill>
            </a:endParaRPr>
          </a:p>
          <a:p>
            <a:pPr indent="-157480" lvl="0" marL="438912" rtl="0" algn="l">
              <a:spcBef>
                <a:spcPts val="0"/>
              </a:spcBef>
              <a:spcAft>
                <a:spcPts val="0"/>
              </a:spcAft>
              <a:buSzPts val="2560"/>
              <a:buNone/>
            </a:pPr>
            <a:r>
              <a:t/>
            </a:r>
            <a:endParaRPr b="1">
              <a:solidFill>
                <a:srgbClr val="D60093"/>
              </a:solidFill>
            </a:endParaRPr>
          </a:p>
          <a:p>
            <a:pPr indent="0" lvl="0" marL="118871" rtl="0" algn="l">
              <a:spcBef>
                <a:spcPts val="0"/>
              </a:spcBef>
              <a:spcAft>
                <a:spcPts val="0"/>
              </a:spcAft>
              <a:buSzPts val="2560"/>
              <a:buNone/>
            </a:pPr>
            <a:r>
              <a:t/>
            </a:r>
            <a:endParaRPr b="1">
              <a:solidFill>
                <a:srgbClr val="D60093"/>
              </a:solidFill>
            </a:endParaRPr>
          </a:p>
        </p:txBody>
      </p:sp>
      <p:pic>
        <p:nvPicPr>
          <p:cNvPr id="256" name="Google Shape;256;p15"/>
          <p:cNvPicPr preferRelativeResize="0"/>
          <p:nvPr/>
        </p:nvPicPr>
        <p:blipFill rotWithShape="1">
          <a:blip r:embed="rId3">
            <a:alphaModFix/>
          </a:blip>
          <a:srcRect b="0" l="0" r="0" t="0"/>
          <a:stretch/>
        </p:blipFill>
        <p:spPr>
          <a:xfrm>
            <a:off x="2133600" y="2475698"/>
            <a:ext cx="4947873" cy="4077502"/>
          </a:xfrm>
          <a:prstGeom prst="rect">
            <a:avLst/>
          </a:prstGeom>
          <a:noFill/>
          <a:ln>
            <a:noFill/>
          </a:ln>
        </p:spPr>
      </p:pic>
      <p:sp>
        <p:nvSpPr>
          <p:cNvPr id="257" name="Google Shape;257;p1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58" name="Google Shape;258;p1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type="title"/>
          </p:nvPr>
        </p:nvSpPr>
        <p:spPr>
          <a:xfrm>
            <a:off x="457200" y="76200"/>
            <a:ext cx="86868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Goal: Find Densely Linked Clusters</a:t>
            </a:r>
            <a:endParaRPr/>
          </a:p>
        </p:txBody>
      </p:sp>
      <p:pic>
        <p:nvPicPr>
          <p:cNvPr id="264" name="Google Shape;264;p16"/>
          <p:cNvPicPr preferRelativeResize="0"/>
          <p:nvPr/>
        </p:nvPicPr>
        <p:blipFill rotWithShape="1">
          <a:blip r:embed="rId3">
            <a:alphaModFix/>
          </a:blip>
          <a:srcRect b="0" l="0" r="0" t="0"/>
          <a:stretch/>
        </p:blipFill>
        <p:spPr>
          <a:xfrm>
            <a:off x="76199" y="1447800"/>
            <a:ext cx="8932863" cy="5181600"/>
          </a:xfrm>
          <a:prstGeom prst="rect">
            <a:avLst/>
          </a:prstGeom>
          <a:noFill/>
          <a:ln>
            <a:noFill/>
          </a:ln>
        </p:spPr>
      </p:pic>
      <p:sp>
        <p:nvSpPr>
          <p:cNvPr id="265" name="Google Shape;265;p1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66" name="Google Shape;266;p1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76200" y="76200"/>
            <a:ext cx="90678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Micro-Markets in Sponsored Search</a:t>
            </a:r>
            <a:endParaRPr/>
          </a:p>
        </p:txBody>
      </p:sp>
      <p:sp>
        <p:nvSpPr>
          <p:cNvPr id="273" name="Google Shape;273;p17"/>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0000FF"/>
                </a:solidFill>
              </a:rPr>
              <a:t>Find micro-markets by partitioning the query-to-advertiser graph:</a:t>
            </a:r>
            <a:endParaRPr/>
          </a:p>
          <a:p>
            <a:pPr indent="-157480" lvl="0" marL="438912" rtl="0" algn="l">
              <a:spcBef>
                <a:spcPts val="0"/>
              </a:spcBef>
              <a:spcAft>
                <a:spcPts val="0"/>
              </a:spcAft>
              <a:buSzPts val="2560"/>
              <a:buNone/>
            </a:pPr>
            <a:r>
              <a:t/>
            </a:r>
            <a:endParaRPr/>
          </a:p>
        </p:txBody>
      </p:sp>
      <p:pic>
        <p:nvPicPr>
          <p:cNvPr descr="betcord-ann2" id="274" name="Google Shape;274;p17"/>
          <p:cNvPicPr preferRelativeResize="0"/>
          <p:nvPr/>
        </p:nvPicPr>
        <p:blipFill rotWithShape="1">
          <a:blip r:embed="rId3">
            <a:alphaModFix/>
          </a:blip>
          <a:srcRect b="0" l="0" r="0" t="0"/>
          <a:stretch/>
        </p:blipFill>
        <p:spPr>
          <a:xfrm>
            <a:off x="2298700" y="2649537"/>
            <a:ext cx="4483100" cy="3325812"/>
          </a:xfrm>
          <a:prstGeom prst="rect">
            <a:avLst/>
          </a:prstGeom>
          <a:noFill/>
          <a:ln cap="flat" cmpd="sng" w="22225">
            <a:solidFill>
              <a:schemeClr val="dk1"/>
            </a:solidFill>
            <a:prstDash val="solid"/>
            <a:miter lim="800000"/>
            <a:headEnd len="sm" w="sm" type="none"/>
            <a:tailEnd len="sm" w="sm" type="none"/>
          </a:ln>
        </p:spPr>
      </p:pic>
      <p:sp>
        <p:nvSpPr>
          <p:cNvPr id="275" name="Google Shape;275;p17"/>
          <p:cNvSpPr txBox="1"/>
          <p:nvPr/>
        </p:nvSpPr>
        <p:spPr>
          <a:xfrm>
            <a:off x="4187825" y="5943600"/>
            <a:ext cx="13239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advertiser</a:t>
            </a:r>
            <a:endParaRPr/>
          </a:p>
        </p:txBody>
      </p:sp>
      <p:sp>
        <p:nvSpPr>
          <p:cNvPr id="276" name="Google Shape;276;p17"/>
          <p:cNvSpPr txBox="1"/>
          <p:nvPr/>
        </p:nvSpPr>
        <p:spPr>
          <a:xfrm rot="-5400000">
            <a:off x="1786731" y="3845719"/>
            <a:ext cx="668337"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query</a:t>
            </a:r>
            <a:endParaRPr/>
          </a:p>
        </p:txBody>
      </p:sp>
      <p:sp>
        <p:nvSpPr>
          <p:cNvPr id="277" name="Google Shape;277;p17"/>
          <p:cNvSpPr txBox="1"/>
          <p:nvPr/>
        </p:nvSpPr>
        <p:spPr>
          <a:xfrm>
            <a:off x="2133600" y="6367046"/>
            <a:ext cx="503535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7F7F7F"/>
                </a:solidFill>
                <a:latin typeface="Arial"/>
                <a:ea typeface="Arial"/>
                <a:cs typeface="Arial"/>
                <a:sym typeface="Arial"/>
              </a:rPr>
              <a:t>[Andersen, Lang: Communities from seed sets, 2006]</a:t>
            </a:r>
            <a:endParaRPr/>
          </a:p>
        </p:txBody>
      </p:sp>
      <p:sp>
        <p:nvSpPr>
          <p:cNvPr id="278" name="Google Shape;278;p1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79" name="Google Shape;279;p1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Movies and Actors</a:t>
            </a:r>
            <a:endParaRPr/>
          </a:p>
        </p:txBody>
      </p:sp>
      <p:sp>
        <p:nvSpPr>
          <p:cNvPr id="285" name="Google Shape;285;p1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0000FF"/>
                </a:solidFill>
              </a:rPr>
              <a:t>Clusters in Movies-to-Actors graph:</a:t>
            </a:r>
            <a:endParaRPr/>
          </a:p>
        </p:txBody>
      </p:sp>
      <p:pic>
        <p:nvPicPr>
          <p:cNvPr id="286" name="Google Shape;286;p18"/>
          <p:cNvPicPr preferRelativeResize="0"/>
          <p:nvPr/>
        </p:nvPicPr>
        <p:blipFill rotWithShape="1">
          <a:blip r:embed="rId3">
            <a:alphaModFix/>
          </a:blip>
          <a:srcRect b="0" l="0" r="0" t="0"/>
          <a:stretch/>
        </p:blipFill>
        <p:spPr>
          <a:xfrm>
            <a:off x="1188944" y="1905000"/>
            <a:ext cx="6819900" cy="4762500"/>
          </a:xfrm>
          <a:prstGeom prst="rect">
            <a:avLst/>
          </a:prstGeom>
          <a:noFill/>
          <a:ln>
            <a:noFill/>
          </a:ln>
        </p:spPr>
      </p:pic>
      <p:sp>
        <p:nvSpPr>
          <p:cNvPr id="287" name="Google Shape;287;p18"/>
          <p:cNvSpPr txBox="1"/>
          <p:nvPr/>
        </p:nvSpPr>
        <p:spPr>
          <a:xfrm>
            <a:off x="914400" y="6367046"/>
            <a:ext cx="5035353" cy="3385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7F7F7F"/>
                </a:solidFill>
                <a:latin typeface="Arial"/>
                <a:ea typeface="Arial"/>
                <a:cs typeface="Arial"/>
                <a:sym typeface="Arial"/>
              </a:rPr>
              <a:t>[Andersen, Lang: Communities from seed sets, 2006]</a:t>
            </a:r>
            <a:endParaRPr/>
          </a:p>
        </p:txBody>
      </p:sp>
      <p:sp>
        <p:nvSpPr>
          <p:cNvPr id="288" name="Google Shape;288;p1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89" name="Google Shape;289;p1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Twitter &amp; Facebook</a:t>
            </a:r>
            <a:endParaRPr/>
          </a:p>
        </p:txBody>
      </p:sp>
      <p:sp>
        <p:nvSpPr>
          <p:cNvPr id="295" name="Google Shape;295;p19"/>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0000FF"/>
                </a:solidFill>
              </a:rPr>
              <a:t>Discovering social circles, circles of trust:</a:t>
            </a:r>
            <a:endParaRPr/>
          </a:p>
        </p:txBody>
      </p:sp>
      <p:pic>
        <p:nvPicPr>
          <p:cNvPr id="296" name="Google Shape;296;p19"/>
          <p:cNvPicPr preferRelativeResize="0"/>
          <p:nvPr/>
        </p:nvPicPr>
        <p:blipFill rotWithShape="1">
          <a:blip r:embed="rId3">
            <a:alphaModFix/>
          </a:blip>
          <a:srcRect b="0" l="0" r="0" t="0"/>
          <a:stretch/>
        </p:blipFill>
        <p:spPr>
          <a:xfrm>
            <a:off x="609600" y="1981200"/>
            <a:ext cx="7905750" cy="4473316"/>
          </a:xfrm>
          <a:prstGeom prst="rect">
            <a:avLst/>
          </a:prstGeom>
          <a:noFill/>
          <a:ln>
            <a:noFill/>
          </a:ln>
        </p:spPr>
      </p:pic>
      <p:sp>
        <p:nvSpPr>
          <p:cNvPr id="297" name="Google Shape;297;p19"/>
          <p:cNvSpPr txBox="1"/>
          <p:nvPr/>
        </p:nvSpPr>
        <p:spPr>
          <a:xfrm>
            <a:off x="593748" y="6412468"/>
            <a:ext cx="65189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7F7F7F"/>
                </a:solidFill>
                <a:latin typeface="Arial"/>
                <a:ea typeface="Arial"/>
                <a:cs typeface="Arial"/>
                <a:sym typeface="Arial"/>
              </a:rPr>
              <a:t>[McAuley, Leskovec: Discovering social circles in ego networks, 2012]</a:t>
            </a:r>
            <a:endParaRPr/>
          </a:p>
        </p:txBody>
      </p:sp>
      <p:sp>
        <p:nvSpPr>
          <p:cNvPr id="298" name="Google Shape;298;p1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99" name="Google Shape;299;p1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What is a Social Network?</a:t>
            </a:r>
            <a:endParaRPr/>
          </a:p>
        </p:txBody>
      </p:sp>
      <p:sp>
        <p:nvSpPr>
          <p:cNvPr id="140" name="Google Shape;140;p2"/>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 The essential characteristics of a social network are:</a:t>
            </a:r>
            <a:endParaRPr/>
          </a:p>
          <a:p>
            <a:pPr indent="-320040" lvl="0" marL="438912" rtl="0" algn="l">
              <a:spcBef>
                <a:spcPts val="0"/>
              </a:spcBef>
              <a:spcAft>
                <a:spcPts val="0"/>
              </a:spcAft>
              <a:buSzPts val="2560"/>
              <a:buChar char="◼"/>
            </a:pPr>
            <a:r>
              <a:rPr lang="en-US"/>
              <a:t>There is a collection of entities that participate in the network. </a:t>
            </a:r>
            <a:endParaRPr/>
          </a:p>
          <a:p>
            <a:pPr indent="-320040" lvl="0" marL="438912" rtl="0" algn="l">
              <a:spcBef>
                <a:spcPts val="0"/>
              </a:spcBef>
              <a:spcAft>
                <a:spcPts val="0"/>
              </a:spcAft>
              <a:buSzPts val="2560"/>
              <a:buChar char="◼"/>
            </a:pPr>
            <a:r>
              <a:rPr lang="en-US"/>
              <a:t>There is at least one relationship between entities of the network</a:t>
            </a:r>
            <a:endParaRPr/>
          </a:p>
          <a:p>
            <a:pPr indent="-320040" lvl="0" marL="438912" rtl="0" algn="l">
              <a:spcBef>
                <a:spcPts val="0"/>
              </a:spcBef>
              <a:spcAft>
                <a:spcPts val="0"/>
              </a:spcAft>
              <a:buSzPts val="2560"/>
              <a:buChar char="◼"/>
            </a:pPr>
            <a:r>
              <a:rPr lang="en-US"/>
              <a:t>There is an assumption of non-randomness or locality.</a:t>
            </a:r>
            <a:endParaRPr/>
          </a:p>
        </p:txBody>
      </p:sp>
      <p:sp>
        <p:nvSpPr>
          <p:cNvPr id="141" name="Google Shape;141;p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42" name="Google Shape;142;p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0"/>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ctr">
              <a:spcBef>
                <a:spcPts val="0"/>
              </a:spcBef>
              <a:spcAft>
                <a:spcPts val="0"/>
              </a:spcAft>
              <a:buClr>
                <a:srgbClr val="FFC700"/>
              </a:buClr>
              <a:buSzPts val="4700"/>
              <a:buFont typeface="Corbel"/>
              <a:buNone/>
            </a:pPr>
            <a:r>
              <a:rPr lang="en-US"/>
              <a:t>Questions?</a:t>
            </a:r>
            <a:endParaRPr/>
          </a:p>
        </p:txBody>
      </p:sp>
      <p:sp>
        <p:nvSpPr>
          <p:cNvPr id="305" name="Google Shape;305;p2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306" name="Google Shape;306;p2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ctr">
              <a:spcBef>
                <a:spcPts val="0"/>
              </a:spcBef>
              <a:spcAft>
                <a:spcPts val="0"/>
              </a:spcAft>
              <a:buClr>
                <a:srgbClr val="FFC700"/>
              </a:buClr>
              <a:buSzPts val="4500"/>
              <a:buFont typeface="Corbel"/>
              <a:buNone/>
            </a:pPr>
            <a:r>
              <a:rPr lang="en-US"/>
              <a:t>Social Graphs</a:t>
            </a:r>
            <a:endParaRPr/>
          </a:p>
        </p:txBody>
      </p:sp>
      <p:sp>
        <p:nvSpPr>
          <p:cNvPr id="148" name="Google Shape;148;p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fontScale="92500" lnSpcReduction="10000"/>
          </a:bodyPr>
          <a:lstStyle/>
          <a:p>
            <a:pPr indent="-320040" lvl="0" marL="438912" rtl="0" algn="l">
              <a:spcBef>
                <a:spcPts val="0"/>
              </a:spcBef>
              <a:spcAft>
                <a:spcPts val="0"/>
              </a:spcAft>
              <a:buSzPct val="80000"/>
              <a:buChar char="◼"/>
            </a:pPr>
            <a:r>
              <a:rPr lang="en-US"/>
              <a:t>Social networks are naturally modeled as graphs, which we sometimes refer to as a </a:t>
            </a:r>
            <a:r>
              <a:rPr b="1" lang="en-US"/>
              <a:t>social graph</a:t>
            </a:r>
            <a:r>
              <a:rPr lang="en-US"/>
              <a:t>.</a:t>
            </a:r>
            <a:endParaRPr/>
          </a:p>
          <a:p>
            <a:pPr indent="-320040" lvl="0" marL="438912" rtl="0" algn="l">
              <a:spcBef>
                <a:spcPts val="0"/>
              </a:spcBef>
              <a:spcAft>
                <a:spcPts val="0"/>
              </a:spcAft>
              <a:buSzPct val="80000"/>
              <a:buChar char="◼"/>
            </a:pPr>
            <a:r>
              <a:rPr lang="en-US"/>
              <a:t>The entities are the nodes, and an edge connects two nodes if the nodes are related by the relationship that characterizes the network.</a:t>
            </a:r>
            <a:endParaRPr/>
          </a:p>
          <a:p>
            <a:pPr indent="-320040" lvl="0" marL="438912" rtl="0" algn="l">
              <a:spcBef>
                <a:spcPts val="0"/>
              </a:spcBef>
              <a:spcAft>
                <a:spcPts val="0"/>
              </a:spcAft>
              <a:buSzPct val="80000"/>
              <a:buChar char="◼"/>
            </a:pPr>
            <a:r>
              <a:rPr lang="en-US"/>
              <a:t>If there is a degree associated with the relationship, this degree is represented by labeling the edges.</a:t>
            </a:r>
            <a:endParaRPr/>
          </a:p>
          <a:p>
            <a:pPr indent="-320040" lvl="0" marL="438912" rtl="0" algn="l">
              <a:spcBef>
                <a:spcPts val="0"/>
              </a:spcBef>
              <a:spcAft>
                <a:spcPts val="0"/>
              </a:spcAft>
              <a:buSzPct val="80000"/>
              <a:buChar char="◼"/>
            </a:pPr>
            <a:r>
              <a:rPr lang="en-US"/>
              <a:t>Often, social graphs are undirected, as for the Facebook friends graph.</a:t>
            </a:r>
            <a:endParaRPr/>
          </a:p>
          <a:p>
            <a:pPr indent="-320040" lvl="0" marL="438912" rtl="0" algn="l">
              <a:spcBef>
                <a:spcPts val="0"/>
              </a:spcBef>
              <a:spcAft>
                <a:spcPts val="0"/>
              </a:spcAft>
              <a:buSzPct val="80000"/>
              <a:buChar char="◼"/>
            </a:pPr>
            <a:r>
              <a:rPr lang="en-US"/>
              <a:t>But they can be directed graphs, as for example the graphs of followers on X or Instagram.</a:t>
            </a:r>
            <a:endParaRPr/>
          </a:p>
        </p:txBody>
      </p:sp>
      <p:sp>
        <p:nvSpPr>
          <p:cNvPr id="149" name="Google Shape;149;p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50" name="Google Shape;150;p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of a social graph</a:t>
            </a:r>
            <a:endParaRPr/>
          </a:p>
        </p:txBody>
      </p:sp>
      <p:sp>
        <p:nvSpPr>
          <p:cNvPr id="156" name="Google Shape;156;p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157480" lvl="0" marL="438912" rtl="0" algn="l">
              <a:spcBef>
                <a:spcPts val="0"/>
              </a:spcBef>
              <a:spcAft>
                <a:spcPts val="0"/>
              </a:spcAft>
              <a:buSzPts val="2560"/>
              <a:buNone/>
            </a:pPr>
            <a:r>
              <a:t/>
            </a:r>
            <a:endParaRPr/>
          </a:p>
        </p:txBody>
      </p:sp>
      <p:sp>
        <p:nvSpPr>
          <p:cNvPr id="157" name="Google Shape;157;p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58" name="Google Shape;158;p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9" name="Google Shape;159;p4"/>
          <p:cNvPicPr preferRelativeResize="0"/>
          <p:nvPr/>
        </p:nvPicPr>
        <p:blipFill rotWithShape="1">
          <a:blip r:embed="rId3">
            <a:alphaModFix/>
          </a:blip>
          <a:srcRect b="0" l="0" r="0" t="0"/>
          <a:stretch/>
        </p:blipFill>
        <p:spPr>
          <a:xfrm>
            <a:off x="861494" y="1957182"/>
            <a:ext cx="7421011" cy="29436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t/>
            </a:r>
            <a:endParaRPr/>
          </a:p>
        </p:txBody>
      </p:sp>
      <p:sp>
        <p:nvSpPr>
          <p:cNvPr id="165" name="Google Shape;165;p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Figure in the previous slide is an example of a tiny social network.</a:t>
            </a:r>
            <a:endParaRPr/>
          </a:p>
          <a:p>
            <a:pPr indent="-320040" lvl="0" marL="438912" rtl="0" algn="l">
              <a:spcBef>
                <a:spcPts val="0"/>
              </a:spcBef>
              <a:spcAft>
                <a:spcPts val="0"/>
              </a:spcAft>
              <a:buSzPts val="2560"/>
              <a:buChar char="◼"/>
            </a:pPr>
            <a:r>
              <a:rPr lang="en-US"/>
              <a:t>The entities are the nodes A through G.</a:t>
            </a:r>
            <a:endParaRPr/>
          </a:p>
          <a:p>
            <a:pPr indent="-320040" lvl="0" marL="438912" rtl="0" algn="l">
              <a:spcBef>
                <a:spcPts val="0"/>
              </a:spcBef>
              <a:spcAft>
                <a:spcPts val="0"/>
              </a:spcAft>
              <a:buSzPts val="2560"/>
              <a:buChar char="◼"/>
            </a:pPr>
            <a:r>
              <a:rPr lang="en-US"/>
              <a:t>B is friends with A, C, and D.</a:t>
            </a:r>
            <a:endParaRPr/>
          </a:p>
          <a:p>
            <a:pPr indent="-320040" lvl="0" marL="438912" rtl="0" algn="l">
              <a:spcBef>
                <a:spcPts val="0"/>
              </a:spcBef>
              <a:spcAft>
                <a:spcPts val="0"/>
              </a:spcAft>
              <a:buSzPts val="2560"/>
              <a:buChar char="◼"/>
            </a:pPr>
            <a:r>
              <a:rPr lang="en-US"/>
              <a:t>Is this graph really typical of a social network, in the sense that it exhibits locality of relationships?</a:t>
            </a:r>
            <a:endParaRPr/>
          </a:p>
          <a:p>
            <a:pPr indent="-157480" lvl="0" marL="438912" rtl="0" algn="l">
              <a:spcBef>
                <a:spcPts val="0"/>
              </a:spcBef>
              <a:spcAft>
                <a:spcPts val="0"/>
              </a:spcAft>
              <a:buSzPts val="2560"/>
              <a:buNone/>
            </a:pPr>
            <a:r>
              <a:t/>
            </a:r>
            <a:endParaRPr/>
          </a:p>
        </p:txBody>
      </p:sp>
      <p:sp>
        <p:nvSpPr>
          <p:cNvPr id="166" name="Google Shape;166;p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67" name="Google Shape;167;p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8" name="Google Shape;168;p5"/>
          <p:cNvPicPr preferRelativeResize="0"/>
          <p:nvPr/>
        </p:nvPicPr>
        <p:blipFill rotWithShape="1">
          <a:blip r:embed="rId3">
            <a:alphaModFix/>
          </a:blip>
          <a:srcRect b="0" l="0" r="0" t="0"/>
          <a:stretch/>
        </p:blipFill>
        <p:spPr>
          <a:xfrm>
            <a:off x="3124200" y="4674734"/>
            <a:ext cx="5158305" cy="20461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t/>
            </a:r>
            <a:endParaRPr/>
          </a:p>
        </p:txBody>
      </p:sp>
      <p:sp>
        <p:nvSpPr>
          <p:cNvPr id="174" name="Google Shape;174;p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First, note that the graph has nine edges out of the 7C2= 21 pairs of nodes that could have had an edge between them.</a:t>
            </a:r>
            <a:endParaRPr/>
          </a:p>
          <a:p>
            <a:pPr indent="-320040" lvl="0" marL="438912" rtl="0" algn="l">
              <a:spcBef>
                <a:spcPts val="0"/>
              </a:spcBef>
              <a:spcAft>
                <a:spcPts val="0"/>
              </a:spcAft>
              <a:buSzPts val="2560"/>
              <a:buChar char="◼"/>
            </a:pPr>
            <a:r>
              <a:rPr lang="en-US"/>
              <a:t> Suppose X, Y , and Z are nodes, with edges between X and Y and also between X and Z.</a:t>
            </a:r>
            <a:endParaRPr/>
          </a:p>
          <a:p>
            <a:pPr indent="-320040" lvl="0" marL="438912" rtl="0" algn="l">
              <a:spcBef>
                <a:spcPts val="0"/>
              </a:spcBef>
              <a:spcAft>
                <a:spcPts val="0"/>
              </a:spcAft>
              <a:buSzPts val="2560"/>
              <a:buChar char="◼"/>
            </a:pPr>
            <a:r>
              <a:rPr lang="en-US"/>
              <a:t>What would we expect the probability of an edge between Y and Z to be?</a:t>
            </a:r>
            <a:endParaRPr/>
          </a:p>
        </p:txBody>
      </p:sp>
      <p:sp>
        <p:nvSpPr>
          <p:cNvPr id="175" name="Google Shape;175;p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76" name="Google Shape;176;p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7" name="Google Shape;177;p6"/>
          <p:cNvPicPr preferRelativeResize="0"/>
          <p:nvPr/>
        </p:nvPicPr>
        <p:blipFill rotWithShape="1">
          <a:blip r:embed="rId3">
            <a:alphaModFix/>
          </a:blip>
          <a:srcRect b="0" l="0" r="0" t="0"/>
          <a:stretch/>
        </p:blipFill>
        <p:spPr>
          <a:xfrm>
            <a:off x="3581400" y="4856088"/>
            <a:ext cx="4701105" cy="18647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t/>
            </a:r>
            <a:endParaRPr/>
          </a:p>
        </p:txBody>
      </p:sp>
      <p:sp>
        <p:nvSpPr>
          <p:cNvPr id="183" name="Google Shape;183;p7"/>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Since we already know there are edges (X, Y ) and (X, Z), there are only seven edges remaining.</a:t>
            </a:r>
            <a:endParaRPr/>
          </a:p>
          <a:p>
            <a:pPr indent="-320040" lvl="0" marL="438912" rtl="0" algn="l">
              <a:spcBef>
                <a:spcPts val="0"/>
              </a:spcBef>
              <a:spcAft>
                <a:spcPts val="0"/>
              </a:spcAft>
              <a:buSzPts val="2560"/>
              <a:buChar char="◼"/>
            </a:pPr>
            <a:r>
              <a:rPr lang="en-US"/>
              <a:t>Those seven edges could run between any of the 19 remaining pairs of nodes.</a:t>
            </a:r>
            <a:endParaRPr/>
          </a:p>
          <a:p>
            <a:pPr indent="-320040" lvl="0" marL="438912" rtl="0" algn="l">
              <a:spcBef>
                <a:spcPts val="0"/>
              </a:spcBef>
              <a:spcAft>
                <a:spcPts val="0"/>
              </a:spcAft>
              <a:buSzPts val="2560"/>
              <a:buChar char="◼"/>
            </a:pPr>
            <a:r>
              <a:rPr lang="en-US"/>
              <a:t>Thus, the probability of an edge (Y, Z) is 7/19 = .368</a:t>
            </a:r>
            <a:endParaRPr/>
          </a:p>
        </p:txBody>
      </p:sp>
      <p:sp>
        <p:nvSpPr>
          <p:cNvPr id="184" name="Google Shape;184;p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85" name="Google Shape;185;p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6" name="Google Shape;186;p7"/>
          <p:cNvPicPr preferRelativeResize="0"/>
          <p:nvPr/>
        </p:nvPicPr>
        <p:blipFill rotWithShape="1">
          <a:blip r:embed="rId3">
            <a:alphaModFix/>
          </a:blip>
          <a:srcRect b="0" l="0" r="0" t="0"/>
          <a:stretch/>
        </p:blipFill>
        <p:spPr>
          <a:xfrm>
            <a:off x="3249410" y="4724400"/>
            <a:ext cx="5033095" cy="19964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t/>
            </a:r>
            <a:endParaRPr/>
          </a:p>
        </p:txBody>
      </p:sp>
      <p:sp>
        <p:nvSpPr>
          <p:cNvPr id="192" name="Google Shape;192;p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Now, we must compute the probability that the edge (Y, Z) exists given that edges (X, Y ) and (X, Z) exist.</a:t>
            </a:r>
            <a:endParaRPr/>
          </a:p>
          <a:p>
            <a:pPr indent="-320040" lvl="0" marL="438912" rtl="0" algn="l">
              <a:spcBef>
                <a:spcPts val="0"/>
              </a:spcBef>
              <a:spcAft>
                <a:spcPts val="0"/>
              </a:spcAft>
              <a:buSzPts val="2560"/>
              <a:buChar char="◼"/>
            </a:pPr>
            <a:r>
              <a:rPr lang="en-US"/>
              <a:t>What we shall count is pairs of nodes that could be Y and Z, without worrying about which node is Y and which is Z</a:t>
            </a:r>
            <a:endParaRPr/>
          </a:p>
        </p:txBody>
      </p:sp>
      <p:sp>
        <p:nvSpPr>
          <p:cNvPr id="193" name="Google Shape;193;p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94" name="Google Shape;194;p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5" name="Google Shape;195;p8"/>
          <p:cNvPicPr preferRelativeResize="0"/>
          <p:nvPr/>
        </p:nvPicPr>
        <p:blipFill rotWithShape="1">
          <a:blip r:embed="rId3">
            <a:alphaModFix/>
          </a:blip>
          <a:srcRect b="0" l="0" r="0" t="0"/>
          <a:stretch/>
        </p:blipFill>
        <p:spPr>
          <a:xfrm>
            <a:off x="3581400" y="4856088"/>
            <a:ext cx="4701105" cy="18647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t/>
            </a:r>
            <a:endParaRPr/>
          </a:p>
        </p:txBody>
      </p:sp>
      <p:sp>
        <p:nvSpPr>
          <p:cNvPr id="201" name="Google Shape;201;p9"/>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If X is A, then Y and Z must be B and C, in some order.</a:t>
            </a:r>
            <a:endParaRPr/>
          </a:p>
          <a:p>
            <a:pPr indent="-320040" lvl="0" marL="438912" rtl="0" algn="l">
              <a:spcBef>
                <a:spcPts val="0"/>
              </a:spcBef>
              <a:spcAft>
                <a:spcPts val="0"/>
              </a:spcAft>
              <a:buSzPts val="2560"/>
              <a:buChar char="◼"/>
            </a:pPr>
            <a:r>
              <a:rPr lang="en-US"/>
              <a:t>Since the edge (B, C) exists, X=A contributes one positive example (where the edge does exist) and no negative examples (where the edge is absent).</a:t>
            </a:r>
            <a:endParaRPr/>
          </a:p>
          <a:p>
            <a:pPr indent="-157480" lvl="0" marL="438912" rtl="0" algn="l">
              <a:spcBef>
                <a:spcPts val="0"/>
              </a:spcBef>
              <a:spcAft>
                <a:spcPts val="0"/>
              </a:spcAft>
              <a:buSzPts val="2560"/>
              <a:buNone/>
            </a:pPr>
            <a:r>
              <a:t/>
            </a:r>
            <a:endParaRPr/>
          </a:p>
        </p:txBody>
      </p:sp>
      <p:sp>
        <p:nvSpPr>
          <p:cNvPr id="202" name="Google Shape;202;p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03" name="Google Shape;203;p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9"/>
          <p:cNvPicPr preferRelativeResize="0"/>
          <p:nvPr/>
        </p:nvPicPr>
        <p:blipFill rotWithShape="1">
          <a:blip r:embed="rId3">
            <a:alphaModFix/>
          </a:blip>
          <a:srcRect b="0" l="0" r="0" t="0"/>
          <a:stretch/>
        </p:blipFill>
        <p:spPr>
          <a:xfrm>
            <a:off x="3581400" y="4856088"/>
            <a:ext cx="4701105" cy="18647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2009-06-12T17:14:38Z</dcterms:created>
  <dc:creator>jure</dc:creator>
</cp:coreProperties>
</file>