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96" r:id="rId5"/>
    <p:sldId id="297" r:id="rId6"/>
    <p:sldId id="298" r:id="rId7"/>
    <p:sldId id="299" r:id="rId8"/>
    <p:sldId id="300" r:id="rId9"/>
    <p:sldId id="301"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44A1AF-2F30-420C-916D-BB444E76AD8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351176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44A1AF-2F30-420C-916D-BB444E76AD8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40424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44A1AF-2F30-420C-916D-BB444E76AD8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85389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44A1AF-2F30-420C-916D-BB444E76AD8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334997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4A1AF-2F30-420C-916D-BB444E76AD8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281527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44A1AF-2F30-420C-916D-BB444E76AD8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117944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44A1AF-2F30-420C-916D-BB444E76AD85}"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185662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44A1AF-2F30-420C-916D-BB444E76AD85}"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422576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4A1AF-2F30-420C-916D-BB444E76AD85}"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418106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4A1AF-2F30-420C-916D-BB444E76AD8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202954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4A1AF-2F30-420C-916D-BB444E76AD8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42947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4A1AF-2F30-420C-916D-BB444E76AD85}" type="datetimeFigureOut">
              <a:rPr lang="en-IN" smtClean="0"/>
              <a:t>30-07-2024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A0053-8D40-4C41-AEB1-B807546E0067}" type="slidenum">
              <a:rPr lang="en-IN" smtClean="0"/>
              <a:t>‹#›</a:t>
            </a:fld>
            <a:endParaRPr lang="en-IN"/>
          </a:p>
        </p:txBody>
      </p:sp>
    </p:spTree>
    <p:extLst>
      <p:ext uri="{BB962C8B-B14F-4D97-AF65-F5344CB8AC3E}">
        <p14:creationId xmlns:p14="http://schemas.microsoft.com/office/powerpoint/2010/main" val="311437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7160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Shell </a:t>
            </a:r>
            <a:r>
              <a:rPr lang="en-IN" b="1" dirty="0" smtClean="0"/>
              <a:t>Scripting</a:t>
            </a:r>
            <a:endParaRPr lang="en-IN" dirty="0"/>
          </a:p>
        </p:txBody>
      </p:sp>
      <p:sp>
        <p:nvSpPr>
          <p:cNvPr id="3" name="Content Placeholder 2"/>
          <p:cNvSpPr>
            <a:spLocks noGrp="1"/>
          </p:cNvSpPr>
          <p:nvPr>
            <p:ph idx="1"/>
          </p:nvPr>
        </p:nvSpPr>
        <p:spPr/>
        <p:txBody>
          <a:bodyPr>
            <a:normAutofit/>
          </a:bodyPr>
          <a:lstStyle/>
          <a:p>
            <a:r>
              <a:rPr lang="en-IN" sz="2400" dirty="0"/>
              <a:t>Usually shells are interactive that mean, </a:t>
            </a:r>
            <a:endParaRPr lang="en-IN" sz="2400" dirty="0" smtClean="0"/>
          </a:p>
          <a:p>
            <a:pPr lvl="1"/>
            <a:r>
              <a:rPr lang="en-IN" sz="2400" dirty="0" smtClean="0"/>
              <a:t>they </a:t>
            </a:r>
            <a:r>
              <a:rPr lang="en-IN" sz="2400" dirty="0"/>
              <a:t>accept command as input from users and execute them. </a:t>
            </a:r>
            <a:endParaRPr lang="en-IN" sz="2400" dirty="0" smtClean="0"/>
          </a:p>
          <a:p>
            <a:pPr lvl="1"/>
            <a:r>
              <a:rPr lang="en-IN" sz="2400" dirty="0" smtClean="0"/>
              <a:t>to </a:t>
            </a:r>
            <a:r>
              <a:rPr lang="en-IN" sz="2400" dirty="0"/>
              <a:t>execute a bunch of commands routinely, </a:t>
            </a:r>
            <a:endParaRPr lang="en-IN" sz="2400" dirty="0" smtClean="0"/>
          </a:p>
          <a:p>
            <a:pPr lvl="1"/>
            <a:r>
              <a:rPr lang="en-IN" sz="2400" b="1" dirty="0" smtClean="0"/>
              <a:t>so </a:t>
            </a:r>
            <a:r>
              <a:rPr lang="en-IN" sz="2400" b="1" dirty="0"/>
              <a:t>we have </a:t>
            </a:r>
            <a:r>
              <a:rPr lang="en-IN" sz="2400" b="1" dirty="0" smtClean="0"/>
              <a:t>to type </a:t>
            </a:r>
            <a:r>
              <a:rPr lang="en-IN" sz="2400" b="1" dirty="0"/>
              <a:t>in all commands each time in terminal</a:t>
            </a:r>
            <a:r>
              <a:rPr lang="en-IN" sz="2400" b="1" dirty="0" smtClean="0"/>
              <a:t>.</a:t>
            </a:r>
          </a:p>
          <a:p>
            <a:pPr lvl="1"/>
            <a:endParaRPr lang="en-IN" dirty="0"/>
          </a:p>
          <a:p>
            <a:endParaRPr lang="en-IN" sz="2800" dirty="0"/>
          </a:p>
        </p:txBody>
      </p:sp>
      <p:sp>
        <p:nvSpPr>
          <p:cNvPr id="4" name="Date Placeholder 3"/>
          <p:cNvSpPr>
            <a:spLocks noGrp="1"/>
          </p:cNvSpPr>
          <p:nvPr>
            <p:ph type="dt" sz="half" idx="10"/>
          </p:nvPr>
        </p:nvSpPr>
        <p:spPr/>
        <p:txBody>
          <a:bodyPr/>
          <a:lstStyle/>
          <a:p>
            <a:fld id="{105E8F6E-F0DC-4458-96A8-871CB1A60B55}"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10</a:t>
            </a:fld>
            <a:endParaRPr lang="en-IN"/>
          </a:p>
        </p:txBody>
      </p:sp>
    </p:spTree>
    <p:extLst>
      <p:ext uri="{BB962C8B-B14F-4D97-AF65-F5344CB8AC3E}">
        <p14:creationId xmlns:p14="http://schemas.microsoft.com/office/powerpoint/2010/main" val="2672149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Shell </a:t>
            </a:r>
            <a:r>
              <a:rPr lang="en-IN" b="1" dirty="0" smtClean="0"/>
              <a:t>Scripting</a:t>
            </a:r>
            <a:endParaRPr lang="en-IN" dirty="0"/>
          </a:p>
        </p:txBody>
      </p:sp>
      <p:sp>
        <p:nvSpPr>
          <p:cNvPr id="3" name="Content Placeholder 2"/>
          <p:cNvSpPr>
            <a:spLocks noGrp="1"/>
          </p:cNvSpPr>
          <p:nvPr>
            <p:ph idx="1"/>
          </p:nvPr>
        </p:nvSpPr>
        <p:spPr/>
        <p:txBody>
          <a:bodyPr>
            <a:normAutofit/>
          </a:bodyPr>
          <a:lstStyle/>
          <a:p>
            <a:r>
              <a:rPr lang="en-IN" sz="2400" dirty="0" smtClean="0"/>
              <a:t>As </a:t>
            </a:r>
            <a:r>
              <a:rPr lang="en-IN" sz="2400" dirty="0"/>
              <a:t>shell can also take commands </a:t>
            </a:r>
            <a:endParaRPr lang="en-IN" sz="2400" dirty="0" smtClean="0"/>
          </a:p>
          <a:p>
            <a:pPr lvl="1"/>
            <a:r>
              <a:rPr lang="en-IN" sz="2400" b="1" dirty="0" smtClean="0"/>
              <a:t>as input from file we can write these commands in a file </a:t>
            </a:r>
          </a:p>
          <a:p>
            <a:pPr lvl="1"/>
            <a:r>
              <a:rPr lang="en-IN" sz="2400" dirty="0" smtClean="0"/>
              <a:t>can </a:t>
            </a:r>
            <a:r>
              <a:rPr lang="en-IN" sz="2400" dirty="0"/>
              <a:t>execute them in shell to avoid this repetitive work. </a:t>
            </a:r>
            <a:endParaRPr lang="en-IN" sz="2400" dirty="0" smtClean="0"/>
          </a:p>
          <a:p>
            <a:pPr lvl="1"/>
            <a:r>
              <a:rPr lang="en-IN" sz="2400" dirty="0" smtClean="0"/>
              <a:t>These </a:t>
            </a:r>
            <a:r>
              <a:rPr lang="en-IN" sz="2400" dirty="0"/>
              <a:t>files are called </a:t>
            </a:r>
            <a:r>
              <a:rPr lang="en-IN" sz="2400" b="1" dirty="0"/>
              <a:t>Shell Scripts or Shell Programs. </a:t>
            </a:r>
            <a:endParaRPr lang="en-IN" sz="2400" b="1" dirty="0" smtClean="0"/>
          </a:p>
          <a:p>
            <a:pPr lvl="1"/>
            <a:r>
              <a:rPr lang="en-IN" sz="2400" dirty="0" smtClean="0"/>
              <a:t>Shell </a:t>
            </a:r>
            <a:r>
              <a:rPr lang="en-IN" sz="2400" dirty="0"/>
              <a:t>scripts are </a:t>
            </a:r>
            <a:r>
              <a:rPr lang="en-IN" sz="2400" b="1" dirty="0"/>
              <a:t>similar to the batch file in MS-DOS. </a:t>
            </a:r>
            <a:endParaRPr lang="en-IN" sz="2400" b="1" dirty="0" smtClean="0"/>
          </a:p>
          <a:p>
            <a:pPr lvl="1"/>
            <a:r>
              <a:rPr lang="en-IN" sz="2400" dirty="0" smtClean="0"/>
              <a:t>Each </a:t>
            </a:r>
            <a:r>
              <a:rPr lang="en-IN" sz="2400" dirty="0"/>
              <a:t>shell script is saved with </a:t>
            </a:r>
            <a:r>
              <a:rPr lang="en-IN" sz="2400" b="1" dirty="0"/>
              <a:t>.</a:t>
            </a:r>
            <a:r>
              <a:rPr lang="en-IN" sz="2400" b="1" dirty="0" err="1"/>
              <a:t>sh</a:t>
            </a:r>
            <a:r>
              <a:rPr lang="en-IN" sz="2400" b="1" dirty="0"/>
              <a:t> file extension</a:t>
            </a:r>
            <a:r>
              <a:rPr lang="en-IN" sz="2400" dirty="0"/>
              <a:t> </a:t>
            </a:r>
            <a:r>
              <a:rPr lang="en-IN" sz="2400" dirty="0" err="1"/>
              <a:t>eg</a:t>
            </a:r>
            <a:r>
              <a:rPr lang="en-IN" sz="2400" dirty="0"/>
              <a:t>. myscript.sh</a:t>
            </a:r>
          </a:p>
          <a:p>
            <a:endParaRPr lang="en-IN" sz="2400" dirty="0"/>
          </a:p>
        </p:txBody>
      </p:sp>
      <p:sp>
        <p:nvSpPr>
          <p:cNvPr id="4" name="Date Placeholder 3"/>
          <p:cNvSpPr>
            <a:spLocks noGrp="1"/>
          </p:cNvSpPr>
          <p:nvPr>
            <p:ph type="dt" sz="half" idx="10"/>
          </p:nvPr>
        </p:nvSpPr>
        <p:spPr/>
        <p:txBody>
          <a:bodyPr/>
          <a:lstStyle/>
          <a:p>
            <a:fld id="{EC675A48-645F-40F1-8D20-20AAD8B9A869}"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11</a:t>
            </a:fld>
            <a:endParaRPr lang="en-IN"/>
          </a:p>
        </p:txBody>
      </p:sp>
    </p:spTree>
    <p:extLst>
      <p:ext uri="{BB962C8B-B14F-4D97-AF65-F5344CB8AC3E}">
        <p14:creationId xmlns:p14="http://schemas.microsoft.com/office/powerpoint/2010/main" val="375415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Shell </a:t>
            </a:r>
            <a:r>
              <a:rPr lang="en-IN" b="1" dirty="0" smtClean="0"/>
              <a:t>Scripting</a:t>
            </a:r>
            <a:endParaRPr lang="en-IN" dirty="0"/>
          </a:p>
        </p:txBody>
      </p:sp>
      <p:sp>
        <p:nvSpPr>
          <p:cNvPr id="3" name="Content Placeholder 2"/>
          <p:cNvSpPr>
            <a:spLocks noGrp="1"/>
          </p:cNvSpPr>
          <p:nvPr>
            <p:ph idx="1"/>
          </p:nvPr>
        </p:nvSpPr>
        <p:spPr/>
        <p:txBody>
          <a:bodyPr>
            <a:normAutofit/>
          </a:bodyPr>
          <a:lstStyle/>
          <a:p>
            <a:r>
              <a:rPr lang="en-IN" sz="2400" dirty="0" smtClean="0"/>
              <a:t>A </a:t>
            </a:r>
            <a:r>
              <a:rPr lang="en-IN" sz="2400" dirty="0"/>
              <a:t>shell script have syntax just like any other programming language. </a:t>
            </a:r>
            <a:endParaRPr lang="en-IN" sz="2400" dirty="0" smtClean="0"/>
          </a:p>
          <a:p>
            <a:endParaRPr lang="en-IN" sz="2400" dirty="0"/>
          </a:p>
          <a:p>
            <a:r>
              <a:rPr lang="en-IN" sz="2400" dirty="0" smtClean="0"/>
              <a:t>A </a:t>
            </a:r>
            <a:r>
              <a:rPr lang="en-IN" sz="2400" dirty="0"/>
              <a:t>shell script comprises following elements –</a:t>
            </a:r>
          </a:p>
          <a:p>
            <a:endParaRPr lang="en-IN" sz="2400" dirty="0"/>
          </a:p>
          <a:p>
            <a:pPr lvl="1"/>
            <a:r>
              <a:rPr lang="en-IN" sz="2400" dirty="0"/>
              <a:t>    </a:t>
            </a:r>
            <a:r>
              <a:rPr lang="en-IN" sz="2400" b="1" dirty="0"/>
              <a:t>Shell Keywords – if, else, break etc.</a:t>
            </a:r>
          </a:p>
          <a:p>
            <a:pPr lvl="1"/>
            <a:r>
              <a:rPr lang="en-IN" sz="2400" b="1" dirty="0"/>
              <a:t>    Shell commands – cd, ls, echo, </a:t>
            </a:r>
            <a:r>
              <a:rPr lang="en-IN" sz="2400" b="1" dirty="0" err="1"/>
              <a:t>pwd</a:t>
            </a:r>
            <a:r>
              <a:rPr lang="en-IN" sz="2400" b="1" dirty="0"/>
              <a:t>, touch etc.</a:t>
            </a:r>
          </a:p>
          <a:p>
            <a:pPr lvl="1"/>
            <a:r>
              <a:rPr lang="en-IN" sz="2400" b="1" dirty="0"/>
              <a:t>    Functions</a:t>
            </a:r>
          </a:p>
          <a:p>
            <a:pPr lvl="1"/>
            <a:r>
              <a:rPr lang="en-IN" sz="2400" b="1" dirty="0"/>
              <a:t>    Control flow – </a:t>
            </a:r>
            <a:r>
              <a:rPr lang="en-IN" sz="2400" b="1" dirty="0" err="1"/>
              <a:t>if..then..else</a:t>
            </a:r>
            <a:r>
              <a:rPr lang="en-IN" sz="2400" b="1" dirty="0"/>
              <a:t>, case and shell loops etc.</a:t>
            </a:r>
          </a:p>
          <a:p>
            <a:pPr lvl="1"/>
            <a:endParaRPr lang="en-IN" b="1" dirty="0"/>
          </a:p>
        </p:txBody>
      </p:sp>
      <p:sp>
        <p:nvSpPr>
          <p:cNvPr id="4" name="Date Placeholder 3"/>
          <p:cNvSpPr>
            <a:spLocks noGrp="1"/>
          </p:cNvSpPr>
          <p:nvPr>
            <p:ph type="dt" sz="half" idx="10"/>
          </p:nvPr>
        </p:nvSpPr>
        <p:spPr/>
        <p:txBody>
          <a:bodyPr/>
          <a:lstStyle/>
          <a:p>
            <a:fld id="{7FDACBE5-262A-405E-9006-9DB69BD7423F}"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12</a:t>
            </a:fld>
            <a:endParaRPr lang="en-IN"/>
          </a:p>
        </p:txBody>
      </p:sp>
    </p:spTree>
    <p:extLst>
      <p:ext uri="{BB962C8B-B14F-4D97-AF65-F5344CB8AC3E}">
        <p14:creationId xmlns:p14="http://schemas.microsoft.com/office/powerpoint/2010/main" val="26138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The </a:t>
            </a:r>
            <a:r>
              <a:rPr lang="en-IN" sz="2400" dirty="0"/>
              <a:t>shell definition line tells the system </a:t>
            </a:r>
            <a:endParaRPr lang="en-IN" sz="2400" dirty="0" smtClean="0"/>
          </a:p>
          <a:p>
            <a:pPr lvl="1"/>
            <a:r>
              <a:rPr lang="en-IN" sz="2400" b="1" dirty="0" smtClean="0"/>
              <a:t>what shell </a:t>
            </a:r>
            <a:r>
              <a:rPr lang="en-IN" sz="2400" b="1" dirty="0"/>
              <a:t>should be used </a:t>
            </a:r>
            <a:r>
              <a:rPr lang="en-IN" sz="2400" dirty="0"/>
              <a:t>to interpret the script's commands, and </a:t>
            </a:r>
            <a:endParaRPr lang="en-IN" sz="2400" dirty="0" smtClean="0"/>
          </a:p>
          <a:p>
            <a:pPr lvl="1"/>
            <a:r>
              <a:rPr lang="en-IN" sz="2400" dirty="0" smtClean="0"/>
              <a:t>where </a:t>
            </a:r>
            <a:r>
              <a:rPr lang="en-IN" sz="2400" dirty="0"/>
              <a:t>the program (shell) is located. </a:t>
            </a:r>
            <a:endParaRPr lang="en-IN" sz="2400" dirty="0" smtClean="0"/>
          </a:p>
          <a:p>
            <a:pPr lvl="1"/>
            <a:endParaRPr lang="en-IN" sz="2400" dirty="0"/>
          </a:p>
          <a:p>
            <a:r>
              <a:rPr lang="en-IN" sz="2400" dirty="0" smtClean="0"/>
              <a:t>The </a:t>
            </a:r>
            <a:r>
              <a:rPr lang="en-IN" sz="2400" dirty="0"/>
              <a:t>shell definition line tells the system to use the </a:t>
            </a:r>
            <a:r>
              <a:rPr lang="en-IN" sz="2400" b="1" dirty="0" err="1"/>
              <a:t>Korn</a:t>
            </a:r>
            <a:r>
              <a:rPr lang="en-IN" sz="2400" b="1" dirty="0"/>
              <a:t> Shell when executing this script.</a:t>
            </a:r>
            <a:r>
              <a:rPr lang="en-IN" sz="2400" dirty="0"/>
              <a:t/>
            </a:r>
            <a:br>
              <a:rPr lang="en-IN" sz="2400" dirty="0"/>
            </a:br>
            <a:endParaRPr lang="en-IN" sz="2400" dirty="0" smtClean="0"/>
          </a:p>
          <a:p>
            <a:pPr lvl="1"/>
            <a:r>
              <a:rPr lang="en-IN" sz="2400" dirty="0" smtClean="0"/>
              <a:t>(#!/</a:t>
            </a:r>
            <a:r>
              <a:rPr lang="en-IN" sz="2400" dirty="0"/>
              <a:t>bin/</a:t>
            </a:r>
            <a:r>
              <a:rPr lang="en-IN" sz="2400" dirty="0" err="1"/>
              <a:t>ksh</a:t>
            </a:r>
            <a:r>
              <a:rPr lang="en-IN" sz="2400" dirty="0" smtClean="0"/>
              <a:t>)</a:t>
            </a:r>
            <a:endParaRPr lang="en-IN" sz="2400" dirty="0"/>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t>The Shell Definition Line</a:t>
            </a:r>
          </a:p>
        </p:txBody>
      </p:sp>
      <p:sp>
        <p:nvSpPr>
          <p:cNvPr id="2" name="Date Placeholder 1"/>
          <p:cNvSpPr>
            <a:spLocks noGrp="1"/>
          </p:cNvSpPr>
          <p:nvPr>
            <p:ph type="dt" sz="half" idx="10"/>
          </p:nvPr>
        </p:nvSpPr>
        <p:spPr/>
        <p:txBody>
          <a:bodyPr/>
          <a:lstStyle/>
          <a:p>
            <a:fld id="{7771CEDC-E822-4CA6-9F35-D327A2A3F3BC}"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13</a:t>
            </a:fld>
            <a:endParaRPr lang="en-IN"/>
          </a:p>
        </p:txBody>
      </p:sp>
    </p:spTree>
    <p:extLst>
      <p:ext uri="{BB962C8B-B14F-4D97-AF65-F5344CB8AC3E}">
        <p14:creationId xmlns:p14="http://schemas.microsoft.com/office/powerpoint/2010/main" val="1817341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Comments</a:t>
            </a:r>
            <a:r>
              <a:rPr lang="en-IN" sz="2400" dirty="0"/>
              <a:t>, or non-command code</a:t>
            </a:r>
            <a:r>
              <a:rPr lang="en-IN" sz="2400" dirty="0" smtClean="0"/>
              <a:t>,</a:t>
            </a:r>
          </a:p>
          <a:p>
            <a:endParaRPr lang="en-IN" sz="2400" dirty="0"/>
          </a:p>
          <a:p>
            <a:r>
              <a:rPr lang="en-IN" sz="2400" dirty="0" smtClean="0"/>
              <a:t>In </a:t>
            </a:r>
            <a:r>
              <a:rPr lang="en-IN" sz="2400" dirty="0"/>
              <a:t>a shell </a:t>
            </a:r>
            <a:r>
              <a:rPr lang="en-IN" sz="2400" dirty="0" smtClean="0"/>
              <a:t>script, </a:t>
            </a:r>
            <a:r>
              <a:rPr lang="en-IN" sz="2400" b="1" dirty="0" smtClean="0"/>
              <a:t>Comments begin </a:t>
            </a:r>
            <a:r>
              <a:rPr lang="en-IN" sz="2400" b="1" dirty="0"/>
              <a:t>with the # (pound) character </a:t>
            </a:r>
            <a:endParaRPr lang="en-IN" sz="1800" b="1" dirty="0"/>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t>Shell Script Comments</a:t>
            </a:r>
          </a:p>
        </p:txBody>
      </p:sp>
      <p:sp>
        <p:nvSpPr>
          <p:cNvPr id="2" name="Date Placeholder 1"/>
          <p:cNvSpPr>
            <a:spLocks noGrp="1"/>
          </p:cNvSpPr>
          <p:nvPr>
            <p:ph type="dt" sz="half" idx="10"/>
          </p:nvPr>
        </p:nvSpPr>
        <p:spPr/>
        <p:txBody>
          <a:bodyPr/>
          <a:lstStyle/>
          <a:p>
            <a:fld id="{9E0D209D-95DA-46A5-8782-7779C8756B0B}"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14</a:t>
            </a:fld>
            <a:endParaRPr lang="en-IN"/>
          </a:p>
        </p:txBody>
      </p:sp>
    </p:spTree>
    <p:extLst>
      <p:ext uri="{BB962C8B-B14F-4D97-AF65-F5344CB8AC3E}">
        <p14:creationId xmlns:p14="http://schemas.microsoft.com/office/powerpoint/2010/main" val="1162806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t>Before you can run the script, you need to make the shell script </a:t>
            </a:r>
            <a:r>
              <a:rPr lang="en-IN" sz="2400" dirty="0" smtClean="0"/>
              <a:t>file, an </a:t>
            </a:r>
            <a:r>
              <a:rPr lang="en-IN" sz="2400" dirty="0"/>
              <a:t>executable by using the UNIX </a:t>
            </a:r>
            <a:r>
              <a:rPr lang="en-IN" sz="2400" dirty="0" err="1"/>
              <a:t>chmod</a:t>
            </a:r>
            <a:r>
              <a:rPr lang="en-IN" sz="2400" dirty="0"/>
              <a:t> command. </a:t>
            </a:r>
            <a:endParaRPr lang="en-IN" sz="2400" dirty="0" smtClean="0"/>
          </a:p>
          <a:p>
            <a:endParaRPr lang="en-IN" sz="2400" dirty="0"/>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Permissions for script</a:t>
            </a:r>
            <a:endParaRPr lang="en-IN" sz="2800" b="1" dirty="0"/>
          </a:p>
        </p:txBody>
      </p:sp>
      <p:sp>
        <p:nvSpPr>
          <p:cNvPr id="2" name="Date Placeholder 1"/>
          <p:cNvSpPr>
            <a:spLocks noGrp="1"/>
          </p:cNvSpPr>
          <p:nvPr>
            <p:ph type="dt" sz="half" idx="10"/>
          </p:nvPr>
        </p:nvSpPr>
        <p:spPr/>
        <p:txBody>
          <a:bodyPr/>
          <a:lstStyle/>
          <a:p>
            <a:fld id="{7E1140E3-B3CA-4598-B741-EA18FA0BD4B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15</a:t>
            </a:fld>
            <a:endParaRPr lang="en-IN"/>
          </a:p>
        </p:txBody>
      </p:sp>
    </p:spTree>
    <p:extLst>
      <p:ext uri="{BB962C8B-B14F-4D97-AF65-F5344CB8AC3E}">
        <p14:creationId xmlns:p14="http://schemas.microsoft.com/office/powerpoint/2010/main" val="3382193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The </a:t>
            </a:r>
            <a:r>
              <a:rPr lang="en-IN" sz="2400" dirty="0"/>
              <a:t>following command will allow only the user (owner) of the script to execute it</a:t>
            </a:r>
            <a:r>
              <a:rPr lang="en-IN" sz="2400" dirty="0" smtClean="0"/>
              <a:t>:</a:t>
            </a:r>
          </a:p>
          <a:p>
            <a:pPr marL="68580" indent="0">
              <a:buNone/>
            </a:pPr>
            <a:r>
              <a:rPr lang="en-IN" sz="2400" b="1" dirty="0"/>
              <a:t>	</a:t>
            </a:r>
            <a:r>
              <a:rPr lang="en-IN" sz="2400" b="1" dirty="0" smtClean="0"/>
              <a:t>	$ </a:t>
            </a:r>
            <a:r>
              <a:rPr lang="en-IN" sz="2400" b="1" dirty="0" err="1"/>
              <a:t>chmod</a:t>
            </a:r>
            <a:r>
              <a:rPr lang="en-IN" sz="2400" b="1" dirty="0"/>
              <a:t> </a:t>
            </a:r>
            <a:r>
              <a:rPr lang="en-IN" sz="2400" b="1" dirty="0" err="1"/>
              <a:t>u+x</a:t>
            </a:r>
            <a:r>
              <a:rPr lang="en-IN" sz="2400" b="1" dirty="0"/>
              <a:t> script1</a:t>
            </a:r>
            <a:endParaRPr lang="en-IN" sz="2400" dirty="0"/>
          </a:p>
          <a:p>
            <a:endParaRPr lang="en-IN" sz="2400" dirty="0" smtClean="0"/>
          </a:p>
          <a:p>
            <a:r>
              <a:rPr lang="en-IN" sz="2400" dirty="0" smtClean="0"/>
              <a:t>If </a:t>
            </a:r>
            <a:r>
              <a:rPr lang="en-IN" sz="2400" dirty="0"/>
              <a:t>you wanted to allow everyone (all) to execute the script, you would use this command:</a:t>
            </a:r>
          </a:p>
          <a:p>
            <a:pPr marL="68580" indent="0">
              <a:buNone/>
            </a:pPr>
            <a:r>
              <a:rPr lang="en-IN" sz="2400" b="1" dirty="0" smtClean="0"/>
              <a:t>		$ </a:t>
            </a:r>
            <a:r>
              <a:rPr lang="en-IN" sz="2400" b="1" dirty="0" err="1"/>
              <a:t>chmod</a:t>
            </a:r>
            <a:r>
              <a:rPr lang="en-IN" sz="2400" b="1" dirty="0"/>
              <a:t> </a:t>
            </a:r>
            <a:r>
              <a:rPr lang="en-IN" sz="2400" b="1" dirty="0" err="1"/>
              <a:t>a+x</a:t>
            </a:r>
            <a:r>
              <a:rPr lang="en-IN" sz="2400" b="1" dirty="0"/>
              <a:t> </a:t>
            </a:r>
            <a:r>
              <a:rPr lang="en-IN" sz="2400" b="1" dirty="0" smtClean="0"/>
              <a:t>script1</a:t>
            </a:r>
            <a:endParaRPr lang="en-IN" sz="2400" dirty="0"/>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Permissions for script</a:t>
            </a:r>
            <a:endParaRPr lang="en-IN" sz="2800" b="1" dirty="0"/>
          </a:p>
        </p:txBody>
      </p:sp>
      <p:sp>
        <p:nvSpPr>
          <p:cNvPr id="2" name="Date Placeholder 1"/>
          <p:cNvSpPr>
            <a:spLocks noGrp="1"/>
          </p:cNvSpPr>
          <p:nvPr>
            <p:ph type="dt" sz="half" idx="10"/>
          </p:nvPr>
        </p:nvSpPr>
        <p:spPr/>
        <p:txBody>
          <a:bodyPr/>
          <a:lstStyle/>
          <a:p>
            <a:fld id="{7E1140E3-B3CA-4598-B741-EA18FA0BD4B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16</a:t>
            </a:fld>
            <a:endParaRPr lang="en-IN"/>
          </a:p>
        </p:txBody>
      </p:sp>
    </p:spTree>
    <p:extLst>
      <p:ext uri="{BB962C8B-B14F-4D97-AF65-F5344CB8AC3E}">
        <p14:creationId xmlns:p14="http://schemas.microsoft.com/office/powerpoint/2010/main" val="1349764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61784"/>
            <a:ext cx="8064896" cy="4563869"/>
          </a:xfrm>
        </p:spPr>
        <p:txBody>
          <a:bodyPr>
            <a:noAutofit/>
          </a:bodyPr>
          <a:lstStyle/>
          <a:p>
            <a:r>
              <a:rPr lang="en-IN" sz="2400" dirty="0" smtClean="0"/>
              <a:t>After </a:t>
            </a:r>
            <a:r>
              <a:rPr lang="en-IN" sz="2400" dirty="0"/>
              <a:t>the script file has been made an executable with the </a:t>
            </a:r>
            <a:r>
              <a:rPr lang="en-IN" sz="2400" dirty="0" err="1"/>
              <a:t>chmod</a:t>
            </a:r>
            <a:r>
              <a:rPr lang="en-IN" sz="2400" dirty="0"/>
              <a:t> command, you can run the script in a new shell by giving the path to the script:</a:t>
            </a:r>
          </a:p>
          <a:p>
            <a:pPr marL="68580" indent="0">
              <a:buNone/>
            </a:pPr>
            <a:r>
              <a:rPr lang="en-IN" sz="2400" b="1" dirty="0" smtClean="0"/>
              <a:t>		$ </a:t>
            </a:r>
            <a:r>
              <a:rPr lang="en-IN" sz="2400" b="1" dirty="0"/>
              <a:t>./</a:t>
            </a:r>
            <a:r>
              <a:rPr lang="en-IN" sz="2400" b="1" dirty="0" smtClean="0"/>
              <a:t>script1</a:t>
            </a:r>
          </a:p>
          <a:p>
            <a:endParaRPr lang="en-IN" sz="2400" b="1" dirty="0"/>
          </a:p>
          <a:p>
            <a:r>
              <a:rPr lang="en-IN" sz="2400" dirty="0"/>
              <a:t>This (./) would be the path to </a:t>
            </a:r>
            <a:r>
              <a:rPr lang="en-IN" sz="2400" b="1" dirty="0"/>
              <a:t>script1 if you are in the same directory as the script</a:t>
            </a:r>
            <a:r>
              <a:rPr lang="en-IN" sz="2400" b="1" dirty="0" smtClean="0"/>
              <a:t>.</a:t>
            </a:r>
          </a:p>
          <a:p>
            <a:endParaRPr lang="en-IN" sz="2400" dirty="0"/>
          </a:p>
          <a:p>
            <a:r>
              <a:rPr lang="en-IN" sz="2400" dirty="0"/>
              <a:t>If you were </a:t>
            </a:r>
            <a:r>
              <a:rPr lang="en-IN" sz="2400" b="1" dirty="0"/>
              <a:t>in a different directory than the script</a:t>
            </a:r>
            <a:r>
              <a:rPr lang="en-IN" sz="2400" dirty="0"/>
              <a:t>, you could use one of the following commands to run it:</a:t>
            </a:r>
          </a:p>
          <a:p>
            <a:pPr marL="68580" indent="0">
              <a:buNone/>
            </a:pPr>
            <a:r>
              <a:rPr lang="en-IN" sz="2400" b="1" dirty="0" smtClean="0"/>
              <a:t>		$ </a:t>
            </a:r>
            <a:r>
              <a:rPr lang="en-IN" sz="2400" b="1" dirty="0"/>
              <a:t>/home/student1/script1</a:t>
            </a:r>
            <a:r>
              <a:rPr lang="en-IN" sz="2400" dirty="0"/>
              <a:t/>
            </a:r>
            <a:br>
              <a:rPr lang="en-IN" sz="2400" dirty="0"/>
            </a:br>
            <a:r>
              <a:rPr lang="en-IN" sz="2400" dirty="0" smtClean="0"/>
              <a:t>			or</a:t>
            </a:r>
            <a:r>
              <a:rPr lang="en-IN" sz="2400" dirty="0"/>
              <a:t/>
            </a:r>
            <a:br>
              <a:rPr lang="en-IN" sz="2400" dirty="0"/>
            </a:br>
            <a:r>
              <a:rPr lang="en-IN" sz="2400" dirty="0" smtClean="0"/>
              <a:t>		</a:t>
            </a:r>
            <a:r>
              <a:rPr lang="en-IN" sz="2400" b="1" dirty="0" smtClean="0"/>
              <a:t>$ </a:t>
            </a:r>
            <a:r>
              <a:rPr lang="en-IN" sz="2400" b="1" dirty="0"/>
              <a:t>/bin/</a:t>
            </a:r>
            <a:r>
              <a:rPr lang="en-IN" sz="2400" b="1" dirty="0" err="1"/>
              <a:t>ksh</a:t>
            </a:r>
            <a:r>
              <a:rPr lang="en-IN" sz="2400" b="1" dirty="0"/>
              <a:t> /home/student1/script1</a:t>
            </a:r>
            <a:endParaRPr lang="en-IN" sz="2400" dirty="0"/>
          </a:p>
          <a:p>
            <a:endParaRPr lang="en-IN" sz="2400" dirty="0"/>
          </a:p>
        </p:txBody>
      </p:sp>
      <p:sp>
        <p:nvSpPr>
          <p:cNvPr id="4" name="Title 1"/>
          <p:cNvSpPr txBox="1">
            <a:spLocks/>
          </p:cNvSpPr>
          <p:nvPr/>
        </p:nvSpPr>
        <p:spPr>
          <a:xfrm>
            <a:off x="467544" y="404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Executing script</a:t>
            </a:r>
            <a:endParaRPr lang="en-IN" sz="2800" b="1" dirty="0"/>
          </a:p>
        </p:txBody>
      </p:sp>
      <p:sp>
        <p:nvSpPr>
          <p:cNvPr id="2" name="Date Placeholder 1"/>
          <p:cNvSpPr>
            <a:spLocks noGrp="1"/>
          </p:cNvSpPr>
          <p:nvPr>
            <p:ph type="dt" sz="half" idx="10"/>
          </p:nvPr>
        </p:nvSpPr>
        <p:spPr/>
        <p:txBody>
          <a:bodyPr/>
          <a:lstStyle/>
          <a:p>
            <a:fld id="{EF56F231-3E2C-4BCA-A3B0-0B243ED20779}"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17</a:t>
            </a:fld>
            <a:endParaRPr lang="en-IN"/>
          </a:p>
        </p:txBody>
      </p:sp>
    </p:spTree>
    <p:extLst>
      <p:ext uri="{BB962C8B-B14F-4D97-AF65-F5344CB8AC3E}">
        <p14:creationId xmlns:p14="http://schemas.microsoft.com/office/powerpoint/2010/main" val="1177258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61784"/>
            <a:ext cx="8064896" cy="4563869"/>
          </a:xfrm>
        </p:spPr>
        <p:txBody>
          <a:bodyPr>
            <a:noAutofit/>
          </a:bodyPr>
          <a:lstStyle/>
          <a:p>
            <a:r>
              <a:rPr lang="en-IN" sz="2400" dirty="0" smtClean="0"/>
              <a:t>On some online portals, Execute it as </a:t>
            </a:r>
          </a:p>
          <a:p>
            <a:pPr marL="68580" indent="0">
              <a:buNone/>
            </a:pPr>
            <a:r>
              <a:rPr lang="en-IN" sz="2400" b="1" dirty="0" smtClean="0"/>
              <a:t>		$ </a:t>
            </a:r>
            <a:r>
              <a:rPr lang="en-IN" sz="2400" b="1" dirty="0" err="1" smtClean="0"/>
              <a:t>sh</a:t>
            </a:r>
            <a:r>
              <a:rPr lang="en-IN" sz="2400" b="1" dirty="0" smtClean="0"/>
              <a:t> script1.sh</a:t>
            </a:r>
          </a:p>
          <a:p>
            <a:endParaRPr lang="en-IN" sz="2400" b="1" dirty="0"/>
          </a:p>
          <a:p>
            <a:endParaRPr lang="en-IN" sz="2400" dirty="0"/>
          </a:p>
        </p:txBody>
      </p:sp>
      <p:sp>
        <p:nvSpPr>
          <p:cNvPr id="4" name="Title 1"/>
          <p:cNvSpPr txBox="1">
            <a:spLocks/>
          </p:cNvSpPr>
          <p:nvPr/>
        </p:nvSpPr>
        <p:spPr>
          <a:xfrm>
            <a:off x="467544" y="404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Executing script</a:t>
            </a:r>
            <a:endParaRPr lang="en-IN" sz="2800" b="1" dirty="0"/>
          </a:p>
        </p:txBody>
      </p:sp>
      <p:sp>
        <p:nvSpPr>
          <p:cNvPr id="2" name="Date Placeholder 1"/>
          <p:cNvSpPr>
            <a:spLocks noGrp="1"/>
          </p:cNvSpPr>
          <p:nvPr>
            <p:ph type="dt" sz="half" idx="10"/>
          </p:nvPr>
        </p:nvSpPr>
        <p:spPr/>
        <p:txBody>
          <a:bodyPr/>
          <a:lstStyle/>
          <a:p>
            <a:fld id="{EF56F231-3E2C-4BCA-A3B0-0B243ED20779}"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18</a:t>
            </a:fld>
            <a:endParaRPr lang="en-IN"/>
          </a:p>
        </p:txBody>
      </p:sp>
    </p:spTree>
    <p:extLst>
      <p:ext uri="{BB962C8B-B14F-4D97-AF65-F5344CB8AC3E}">
        <p14:creationId xmlns:p14="http://schemas.microsoft.com/office/powerpoint/2010/main" val="2793048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404664"/>
            <a:ext cx="7024744" cy="457120"/>
          </a:xfrm>
        </p:spPr>
        <p:txBody>
          <a:bodyPr>
            <a:normAutofit fontScale="90000"/>
          </a:bodyPr>
          <a:lstStyle/>
          <a:p>
            <a:r>
              <a:rPr lang="en-IN" sz="2800" b="1" dirty="0" smtClean="0"/>
              <a:t>Sample program</a:t>
            </a:r>
            <a:endParaRPr lang="en-IN" sz="2800" b="1" dirty="0"/>
          </a:p>
        </p:txBody>
      </p:sp>
      <p:sp>
        <p:nvSpPr>
          <p:cNvPr id="3" name="Content Placeholder 2"/>
          <p:cNvSpPr>
            <a:spLocks noGrp="1"/>
          </p:cNvSpPr>
          <p:nvPr>
            <p:ph sz="quarter" idx="4294967295"/>
          </p:nvPr>
        </p:nvSpPr>
        <p:spPr>
          <a:xfrm>
            <a:off x="539552" y="1124744"/>
            <a:ext cx="7776864" cy="5256584"/>
          </a:xfrm>
          <a:prstGeom prst="rect">
            <a:avLst/>
          </a:prstGeom>
        </p:spPr>
        <p:txBody>
          <a:bodyPr>
            <a:normAutofit fontScale="70000" lnSpcReduction="20000"/>
          </a:bodyPr>
          <a:lstStyle/>
          <a:p>
            <a:r>
              <a:rPr lang="en-IN" sz="2900" dirty="0"/>
              <a:t>vi </a:t>
            </a:r>
            <a:r>
              <a:rPr lang="en-IN" sz="2900" dirty="0" smtClean="0"/>
              <a:t>hello.sh</a:t>
            </a:r>
          </a:p>
          <a:p>
            <a:r>
              <a:rPr lang="en-IN" sz="2900" dirty="0"/>
              <a:t>To go into edit mode:</a:t>
            </a:r>
          </a:p>
          <a:p>
            <a:pPr lvl="1"/>
            <a:r>
              <a:rPr lang="en-IN" sz="2900" b="1" dirty="0"/>
              <a:t>press ESC and type </a:t>
            </a:r>
            <a:r>
              <a:rPr lang="en-IN" sz="2900" b="1" dirty="0" smtClean="0"/>
              <a:t>I</a:t>
            </a:r>
          </a:p>
          <a:p>
            <a:r>
              <a:rPr lang="en-IN" sz="2900" dirty="0"/>
              <a:t>To save a file</a:t>
            </a:r>
          </a:p>
          <a:p>
            <a:pPr lvl="1"/>
            <a:r>
              <a:rPr lang="en-IN" sz="2900" b="1" dirty="0"/>
              <a:t>press ESC and type :w </a:t>
            </a:r>
            <a:r>
              <a:rPr lang="en-IN" sz="2900" b="1" dirty="0" err="1" smtClean="0"/>
              <a:t>fileName</a:t>
            </a:r>
            <a:endParaRPr lang="en-IN" sz="2900" b="1" dirty="0" smtClean="0"/>
          </a:p>
          <a:p>
            <a:r>
              <a:rPr lang="en-IN" sz="2900" dirty="0"/>
              <a:t>To save a file and quit:</a:t>
            </a:r>
          </a:p>
          <a:p>
            <a:pPr lvl="1"/>
            <a:r>
              <a:rPr lang="en-IN" sz="2900" b="1" dirty="0"/>
              <a:t>press ESC and type :</a:t>
            </a:r>
            <a:r>
              <a:rPr lang="en-IN" sz="2900" b="1" dirty="0" err="1" smtClean="0"/>
              <a:t>wq</a:t>
            </a:r>
            <a:endParaRPr lang="en-IN" sz="2900" b="1" dirty="0" smtClean="0"/>
          </a:p>
          <a:p>
            <a:pPr lvl="2"/>
            <a:r>
              <a:rPr lang="en-IN" sz="2600" b="1" dirty="0" smtClean="0"/>
              <a:t>Or </a:t>
            </a:r>
          </a:p>
          <a:p>
            <a:pPr lvl="1"/>
            <a:r>
              <a:rPr lang="en-IN" sz="2900" b="1" dirty="0"/>
              <a:t>press ESC and type :</a:t>
            </a:r>
            <a:r>
              <a:rPr lang="en-IN" sz="2900" b="1" dirty="0" smtClean="0"/>
              <a:t>x</a:t>
            </a:r>
          </a:p>
          <a:p>
            <a:r>
              <a:rPr lang="en-IN" sz="2900" dirty="0" smtClean="0"/>
              <a:t>Save </a:t>
            </a:r>
            <a:r>
              <a:rPr lang="en-IN" sz="2900" dirty="0"/>
              <a:t>and close the file. </a:t>
            </a:r>
            <a:endParaRPr lang="en-IN" sz="2900" dirty="0" smtClean="0"/>
          </a:p>
          <a:p>
            <a:r>
              <a:rPr lang="en-IN" sz="2900" dirty="0" smtClean="0"/>
              <a:t>You </a:t>
            </a:r>
            <a:r>
              <a:rPr lang="en-IN" sz="2900" dirty="0"/>
              <a:t>can run the script as follows: </a:t>
            </a:r>
          </a:p>
          <a:p>
            <a:pPr marL="68580" indent="0">
              <a:buNone/>
            </a:pPr>
            <a:r>
              <a:rPr lang="en-IN" sz="2900" dirty="0"/>
              <a:t>	</a:t>
            </a:r>
            <a:r>
              <a:rPr lang="en-IN" sz="2900" b="1" dirty="0"/>
              <a:t>./hello.sh </a:t>
            </a:r>
          </a:p>
          <a:p>
            <a:r>
              <a:rPr lang="en-IN" sz="2900" dirty="0"/>
              <a:t>Sample outputs: </a:t>
            </a:r>
            <a:endParaRPr lang="en-IN" sz="2900" dirty="0" smtClean="0"/>
          </a:p>
          <a:p>
            <a:pPr marL="0" indent="0">
              <a:buNone/>
            </a:pPr>
            <a:r>
              <a:rPr lang="en-IN" sz="2900" dirty="0"/>
              <a:t>	</a:t>
            </a:r>
            <a:r>
              <a:rPr lang="en-IN" sz="2900" b="1" dirty="0" smtClean="0"/>
              <a:t>bash</a:t>
            </a:r>
            <a:r>
              <a:rPr lang="en-IN" sz="2900" b="1" dirty="0"/>
              <a:t>: ./hello.sh: Permission </a:t>
            </a:r>
            <a:r>
              <a:rPr lang="en-IN" sz="2900" b="1" dirty="0" smtClean="0"/>
              <a:t>denied</a:t>
            </a:r>
          </a:p>
          <a:p>
            <a:r>
              <a:rPr lang="en-IN" sz="2900" dirty="0" smtClean="0"/>
              <a:t>Type </a:t>
            </a:r>
            <a:r>
              <a:rPr lang="en-IN" sz="2900" b="1" dirty="0" err="1" smtClean="0"/>
              <a:t>chmod</a:t>
            </a:r>
            <a:r>
              <a:rPr lang="en-IN" sz="2900" b="1" dirty="0" smtClean="0"/>
              <a:t> </a:t>
            </a:r>
            <a:r>
              <a:rPr lang="en-IN" sz="2900" b="1" dirty="0" err="1" smtClean="0"/>
              <a:t>u+x</a:t>
            </a:r>
            <a:r>
              <a:rPr lang="en-IN" sz="2900" b="1" dirty="0" smtClean="0"/>
              <a:t> hello.sh</a:t>
            </a:r>
          </a:p>
          <a:p>
            <a:r>
              <a:rPr lang="en-IN" sz="2900" dirty="0" smtClean="0"/>
              <a:t>And execute the program again</a:t>
            </a:r>
            <a:endParaRPr lang="en-IN" sz="2900" dirty="0"/>
          </a:p>
          <a:p>
            <a:pPr marL="68580" indent="0">
              <a:buNone/>
            </a:pPr>
            <a:endParaRPr lang="en-IN" dirty="0"/>
          </a:p>
          <a:p>
            <a:pPr lvl="1"/>
            <a:endParaRPr lang="en-IN" sz="1800" dirty="0"/>
          </a:p>
        </p:txBody>
      </p:sp>
      <p:sp>
        <p:nvSpPr>
          <p:cNvPr id="2" name="Date Placeholder 1"/>
          <p:cNvSpPr>
            <a:spLocks noGrp="1"/>
          </p:cNvSpPr>
          <p:nvPr>
            <p:ph type="dt" sz="half" idx="10"/>
          </p:nvPr>
        </p:nvSpPr>
        <p:spPr/>
        <p:txBody>
          <a:bodyPr/>
          <a:lstStyle/>
          <a:p>
            <a:fld id="{3D37453F-C1B3-4ECF-B1CF-9B8FFC0DB1CD}"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19</a:t>
            </a:fld>
            <a:endParaRPr lang="en-IN"/>
          </a:p>
        </p:txBody>
      </p:sp>
    </p:spTree>
    <p:extLst>
      <p:ext uri="{BB962C8B-B14F-4D97-AF65-F5344CB8AC3E}">
        <p14:creationId xmlns:p14="http://schemas.microsoft.com/office/powerpoint/2010/main" val="424780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Shell </a:t>
            </a:r>
            <a:r>
              <a:rPr lang="en-IN" dirty="0" smtClean="0"/>
              <a:t>Prompt</a:t>
            </a:r>
            <a:endParaRPr lang="en-IN" dirty="0"/>
          </a:p>
        </p:txBody>
      </p:sp>
      <p:sp>
        <p:nvSpPr>
          <p:cNvPr id="3" name="Content Placeholder 2"/>
          <p:cNvSpPr>
            <a:spLocks noGrp="1"/>
          </p:cNvSpPr>
          <p:nvPr>
            <p:ph idx="1"/>
          </p:nvPr>
        </p:nvSpPr>
        <p:spPr/>
        <p:txBody>
          <a:bodyPr>
            <a:normAutofit/>
          </a:bodyPr>
          <a:lstStyle/>
          <a:p>
            <a:r>
              <a:rPr lang="en-IN" sz="2400" dirty="0" smtClean="0"/>
              <a:t>The </a:t>
            </a:r>
            <a:r>
              <a:rPr lang="en-IN" sz="2400" dirty="0"/>
              <a:t>prompt, </a:t>
            </a:r>
            <a:r>
              <a:rPr lang="en-IN" sz="2400" b="1" dirty="0"/>
              <a:t>$</a:t>
            </a:r>
            <a:r>
              <a:rPr lang="en-IN" sz="2400" dirty="0"/>
              <a:t>, which is called the </a:t>
            </a:r>
            <a:r>
              <a:rPr lang="en-IN" sz="2400" b="1" dirty="0"/>
              <a:t>command prompt</a:t>
            </a:r>
            <a:r>
              <a:rPr lang="en-IN" sz="2400" dirty="0"/>
              <a:t>, is issued by the shell. </a:t>
            </a:r>
            <a:endParaRPr lang="en-IN" sz="2400" dirty="0" smtClean="0"/>
          </a:p>
          <a:p>
            <a:r>
              <a:rPr lang="en-IN" sz="2400" dirty="0" smtClean="0"/>
              <a:t>While </a:t>
            </a:r>
            <a:r>
              <a:rPr lang="en-IN" sz="2400" dirty="0"/>
              <a:t>the prompt is displayed, you can type a command.</a:t>
            </a:r>
          </a:p>
          <a:p>
            <a:r>
              <a:rPr lang="en-IN" sz="2400" dirty="0"/>
              <a:t>Shell reads your input after you press </a:t>
            </a:r>
            <a:r>
              <a:rPr lang="en-IN" sz="2400" b="1" dirty="0"/>
              <a:t>Enter</a:t>
            </a:r>
            <a:r>
              <a:rPr lang="en-IN" sz="2400" dirty="0"/>
              <a:t>. </a:t>
            </a:r>
            <a:endParaRPr lang="en-IN" sz="2400" dirty="0" smtClean="0"/>
          </a:p>
          <a:p>
            <a:r>
              <a:rPr lang="en-IN" sz="2400" dirty="0" smtClean="0"/>
              <a:t>It </a:t>
            </a:r>
            <a:r>
              <a:rPr lang="en-IN" sz="2400" dirty="0"/>
              <a:t>determines the command you want </a:t>
            </a:r>
            <a:r>
              <a:rPr lang="en-IN" sz="2400" dirty="0" smtClean="0"/>
              <a:t>to be executed </a:t>
            </a:r>
            <a:r>
              <a:rPr lang="en-IN" sz="2400" dirty="0"/>
              <a:t>by looking at the first word of your input. A word is an unbroken set of characters. Spaces and tabs separate words.</a:t>
            </a:r>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a:t>
            </a:fld>
            <a:endParaRPr lang="en-IN"/>
          </a:p>
        </p:txBody>
      </p:sp>
    </p:spTree>
    <p:extLst>
      <p:ext uri="{BB962C8B-B14F-4D97-AF65-F5344CB8AC3E}">
        <p14:creationId xmlns:p14="http://schemas.microsoft.com/office/powerpoint/2010/main" val="3219114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35576"/>
            <a:ext cx="7024744" cy="385112"/>
          </a:xfrm>
        </p:spPr>
        <p:txBody>
          <a:bodyPr>
            <a:normAutofit fontScale="90000"/>
          </a:bodyPr>
          <a:lstStyle/>
          <a:p>
            <a:r>
              <a:rPr lang="en-IN" sz="2400" b="1" dirty="0" err="1" smtClean="0"/>
              <a:t>Chmod</a:t>
            </a:r>
            <a:r>
              <a:rPr lang="en-IN" sz="2400" b="1" dirty="0" smtClean="0"/>
              <a:t> command</a:t>
            </a:r>
            <a:endParaRPr lang="en-IN" sz="2400" b="1" dirty="0"/>
          </a:p>
        </p:txBody>
      </p:sp>
      <p:sp>
        <p:nvSpPr>
          <p:cNvPr id="4" name="Date Placeholder 3"/>
          <p:cNvSpPr>
            <a:spLocks noGrp="1"/>
          </p:cNvSpPr>
          <p:nvPr>
            <p:ph type="dt" sz="half" idx="10"/>
          </p:nvPr>
        </p:nvSpPr>
        <p:spPr/>
        <p:txBody>
          <a:bodyPr/>
          <a:lstStyle/>
          <a:p>
            <a:fld id="{4052B431-9980-409F-A081-DF6C48D9F2EF}"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20</a:t>
            </a:fld>
            <a:endParaRPr lang="en-IN"/>
          </a:p>
        </p:txBody>
      </p:sp>
      <p:sp>
        <p:nvSpPr>
          <p:cNvPr id="7" name="Content Placeholder 6"/>
          <p:cNvSpPr>
            <a:spLocks noGrp="1"/>
          </p:cNvSpPr>
          <p:nvPr>
            <p:ph idx="1"/>
          </p:nvPr>
        </p:nvSpPr>
        <p:spPr/>
        <p:txBody>
          <a:bodyPr/>
          <a:lstStyle/>
          <a:p>
            <a:endParaRPr lang="en-IN"/>
          </a:p>
        </p:txBody>
      </p:sp>
    </p:spTree>
    <p:extLst>
      <p:ext uri="{BB962C8B-B14F-4D97-AF65-F5344CB8AC3E}">
        <p14:creationId xmlns:p14="http://schemas.microsoft.com/office/powerpoint/2010/main" val="3465486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35576"/>
            <a:ext cx="7024744" cy="385112"/>
          </a:xfrm>
        </p:spPr>
        <p:txBody>
          <a:bodyPr>
            <a:normAutofit fontScale="90000"/>
          </a:bodyPr>
          <a:lstStyle/>
          <a:p>
            <a:r>
              <a:rPr lang="en-IN" sz="2400" b="1" dirty="0" err="1" smtClean="0"/>
              <a:t>Chmod</a:t>
            </a:r>
            <a:r>
              <a:rPr lang="en-IN" sz="2400" b="1" dirty="0" smtClean="0"/>
              <a:t> command</a:t>
            </a:r>
            <a:endParaRPr lang="en-IN" sz="2400" b="1" dirty="0"/>
          </a:p>
        </p:txBody>
      </p:sp>
      <p:sp>
        <p:nvSpPr>
          <p:cNvPr id="3" name="Content Placeholder 2"/>
          <p:cNvSpPr>
            <a:spLocks noGrp="1"/>
          </p:cNvSpPr>
          <p:nvPr>
            <p:ph idx="1"/>
          </p:nvPr>
        </p:nvSpPr>
        <p:spPr>
          <a:xfrm>
            <a:off x="899592" y="980728"/>
            <a:ext cx="7416824" cy="4680520"/>
          </a:xfrm>
        </p:spPr>
        <p:txBody>
          <a:bodyPr>
            <a:normAutofit fontScale="47500" lnSpcReduction="20000"/>
          </a:bodyPr>
          <a:lstStyle/>
          <a:p>
            <a:pPr marL="68580" indent="0">
              <a:buNone/>
            </a:pPr>
            <a:r>
              <a:rPr lang="en-IN" sz="4400" dirty="0"/>
              <a:t>The '</a:t>
            </a:r>
            <a:r>
              <a:rPr lang="en-IN" sz="4400" i="1" dirty="0" err="1"/>
              <a:t>chmod</a:t>
            </a:r>
            <a:r>
              <a:rPr lang="en-IN" sz="4400" i="1" dirty="0"/>
              <a:t> command</a:t>
            </a:r>
            <a:r>
              <a:rPr lang="en-IN" sz="4400" dirty="0"/>
              <a:t> is used to change the access permissions of a file. The syntax is as follows: </a:t>
            </a:r>
          </a:p>
          <a:p>
            <a:pPr marL="68580" indent="0">
              <a:buNone/>
            </a:pPr>
            <a:endParaRPr lang="en-IN" sz="4400" b="1" dirty="0" smtClean="0"/>
          </a:p>
          <a:p>
            <a:pPr marL="68580" indent="0">
              <a:buNone/>
            </a:pPr>
            <a:r>
              <a:rPr lang="en-IN" sz="4400" b="1" dirty="0" err="1" smtClean="0"/>
              <a:t>chmod</a:t>
            </a:r>
            <a:r>
              <a:rPr lang="en-IN" sz="4400" b="1" dirty="0" smtClean="0"/>
              <a:t> </a:t>
            </a:r>
            <a:r>
              <a:rPr lang="en-IN" sz="4400" b="1" dirty="0" err="1"/>
              <a:t>ugo+rwx</a:t>
            </a:r>
            <a:r>
              <a:rPr lang="en-IN" sz="4400" b="1" dirty="0"/>
              <a:t> filename Where, </a:t>
            </a:r>
          </a:p>
          <a:p>
            <a:r>
              <a:rPr lang="en-IN" sz="4400" dirty="0"/>
              <a:t>u : Users</a:t>
            </a:r>
          </a:p>
          <a:p>
            <a:r>
              <a:rPr lang="en-IN" sz="4400" dirty="0"/>
              <a:t>g : Groups</a:t>
            </a:r>
          </a:p>
          <a:p>
            <a:r>
              <a:rPr lang="en-IN" sz="4400" dirty="0"/>
              <a:t>o : Others</a:t>
            </a:r>
          </a:p>
          <a:p>
            <a:r>
              <a:rPr lang="en-IN" sz="4400" dirty="0"/>
              <a:t>+ : Adds the permission</a:t>
            </a:r>
          </a:p>
          <a:p>
            <a:r>
              <a:rPr lang="en-IN" sz="4400" dirty="0"/>
              <a:t>- : Removes the permission</a:t>
            </a:r>
          </a:p>
          <a:p>
            <a:r>
              <a:rPr lang="en-IN" sz="4400" dirty="0"/>
              <a:t>= : Overwrites current permissions</a:t>
            </a:r>
          </a:p>
          <a:p>
            <a:r>
              <a:rPr lang="en-IN" sz="4400" dirty="0"/>
              <a:t>r : Read permission</a:t>
            </a:r>
          </a:p>
          <a:p>
            <a:r>
              <a:rPr lang="en-IN" sz="4400" dirty="0"/>
              <a:t>w : Write permission</a:t>
            </a:r>
          </a:p>
          <a:p>
            <a:r>
              <a:rPr lang="en-IN" sz="4400" dirty="0"/>
              <a:t>x : Execute permission</a:t>
            </a:r>
          </a:p>
          <a:p>
            <a:endParaRPr lang="en-IN" dirty="0"/>
          </a:p>
        </p:txBody>
      </p:sp>
      <p:sp>
        <p:nvSpPr>
          <p:cNvPr id="4" name="Date Placeholder 3"/>
          <p:cNvSpPr>
            <a:spLocks noGrp="1"/>
          </p:cNvSpPr>
          <p:nvPr>
            <p:ph type="dt" sz="half" idx="10"/>
          </p:nvPr>
        </p:nvSpPr>
        <p:spPr/>
        <p:txBody>
          <a:bodyPr/>
          <a:lstStyle/>
          <a:p>
            <a:fld id="{4052B431-9980-409F-A081-DF6C48D9F2EF}"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21</a:t>
            </a:fld>
            <a:endParaRPr lang="en-IN"/>
          </a:p>
        </p:txBody>
      </p:sp>
    </p:spTree>
    <p:extLst>
      <p:ext uri="{BB962C8B-B14F-4D97-AF65-F5344CB8AC3E}">
        <p14:creationId xmlns:p14="http://schemas.microsoft.com/office/powerpoint/2010/main" val="152539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2400" dirty="0"/>
              <a:t>T</a:t>
            </a:r>
            <a:r>
              <a:rPr lang="en-IN" sz="2400" dirty="0" smtClean="0"/>
              <a:t>wo </a:t>
            </a:r>
            <a:r>
              <a:rPr lang="en-IN" sz="2400" dirty="0"/>
              <a:t>methods for displaying output to standard output: </a:t>
            </a:r>
          </a:p>
          <a:p>
            <a:endParaRPr lang="en-IN" sz="2400" b="1" dirty="0" smtClean="0"/>
          </a:p>
          <a:p>
            <a:pPr marL="0" indent="0">
              <a:buNone/>
            </a:pPr>
            <a:r>
              <a:rPr lang="en-IN" sz="2400" b="1" dirty="0" smtClean="0"/>
              <a:t>echo </a:t>
            </a:r>
            <a:r>
              <a:rPr lang="en-IN" sz="2400" b="1" dirty="0"/>
              <a:t>"Text Line 1"</a:t>
            </a:r>
            <a:br>
              <a:rPr lang="en-IN" sz="2400" b="1" dirty="0"/>
            </a:br>
            <a:endParaRPr lang="en-IN" sz="2400" dirty="0" smtClean="0"/>
          </a:p>
          <a:p>
            <a:r>
              <a:rPr lang="en-IN" sz="2400" dirty="0" smtClean="0"/>
              <a:t>The </a:t>
            </a:r>
            <a:r>
              <a:rPr lang="en-IN" sz="2400" dirty="0"/>
              <a:t>print command is the replacement for the echo command. </a:t>
            </a:r>
            <a:endParaRPr lang="en-IN" sz="2400" dirty="0" smtClean="0"/>
          </a:p>
          <a:p>
            <a:pPr lvl="1"/>
            <a:r>
              <a:rPr lang="en-IN" sz="2000" dirty="0" smtClean="0"/>
              <a:t>You can </a:t>
            </a:r>
            <a:r>
              <a:rPr lang="en-IN" sz="2000" dirty="0"/>
              <a:t>use the print command when you are writing shell scripts because </a:t>
            </a:r>
            <a:endParaRPr lang="en-IN" sz="2000" dirty="0" smtClean="0"/>
          </a:p>
          <a:p>
            <a:pPr lvl="1"/>
            <a:r>
              <a:rPr lang="en-IN" sz="2000" dirty="0" smtClean="0"/>
              <a:t>it </a:t>
            </a:r>
            <a:r>
              <a:rPr lang="en-IN" sz="2000" dirty="0"/>
              <a:t>is more powerful than the echo command, and </a:t>
            </a:r>
            <a:endParaRPr lang="en-IN" sz="2000" dirty="0" smtClean="0"/>
          </a:p>
          <a:p>
            <a:pPr lvl="1"/>
            <a:r>
              <a:rPr lang="en-IN" sz="2000" dirty="0" smtClean="0"/>
              <a:t>its </a:t>
            </a:r>
            <a:r>
              <a:rPr lang="en-IN" sz="2000" dirty="0"/>
              <a:t>syntax has been standardized on multiple operating systems.</a:t>
            </a:r>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t>Displaying </a:t>
            </a:r>
            <a:r>
              <a:rPr lang="en-IN" sz="2800" b="1" dirty="0" smtClean="0"/>
              <a:t>Output</a:t>
            </a:r>
            <a:endParaRPr lang="en-IN" sz="2800" b="1" dirty="0"/>
          </a:p>
        </p:txBody>
      </p:sp>
      <p:sp>
        <p:nvSpPr>
          <p:cNvPr id="2" name="Date Placeholder 1"/>
          <p:cNvSpPr>
            <a:spLocks noGrp="1"/>
          </p:cNvSpPr>
          <p:nvPr>
            <p:ph type="dt" sz="half" idx="10"/>
          </p:nvPr>
        </p:nvSpPr>
        <p:spPr/>
        <p:txBody>
          <a:bodyPr/>
          <a:lstStyle/>
          <a:p>
            <a:fld id="{113306F7-9AD1-4B17-A190-F801DEF9CB13}"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22</a:t>
            </a:fld>
            <a:endParaRPr lang="en-IN"/>
          </a:p>
        </p:txBody>
      </p:sp>
    </p:spTree>
    <p:extLst>
      <p:ext uri="{BB962C8B-B14F-4D97-AF65-F5344CB8AC3E}">
        <p14:creationId xmlns:p14="http://schemas.microsoft.com/office/powerpoint/2010/main" val="2312375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command</a:t>
            </a:r>
            <a:endParaRPr lang="en-IN" dirty="0"/>
          </a:p>
        </p:txBody>
      </p:sp>
      <p:sp>
        <p:nvSpPr>
          <p:cNvPr id="3" name="Content Placeholder 2"/>
          <p:cNvSpPr>
            <a:spLocks noGrp="1"/>
          </p:cNvSpPr>
          <p:nvPr>
            <p:ph idx="1"/>
          </p:nvPr>
        </p:nvSpPr>
        <p:spPr/>
        <p:txBody>
          <a:bodyPr/>
          <a:lstStyle/>
          <a:p>
            <a:r>
              <a:rPr lang="en-IN" sz="2400" b="1" dirty="0"/>
              <a:t>echo</a:t>
            </a:r>
            <a:r>
              <a:rPr lang="en-IN" sz="2400" dirty="0"/>
              <a:t> - display a line of text</a:t>
            </a:r>
            <a:r>
              <a:rPr lang="en-IN" sz="2400" dirty="0" smtClean="0"/>
              <a:t>.</a:t>
            </a:r>
          </a:p>
          <a:p>
            <a:endParaRPr lang="en-IN" sz="2400" b="1" dirty="0" smtClean="0"/>
          </a:p>
          <a:p>
            <a:pPr marL="0" indent="0">
              <a:buNone/>
            </a:pPr>
            <a:r>
              <a:rPr lang="en-IN" sz="2400" b="1" dirty="0" smtClean="0"/>
              <a:t>Example-2</a:t>
            </a:r>
            <a:r>
              <a:rPr lang="en-IN" sz="2400" b="1" dirty="0"/>
              <a:t>:</a:t>
            </a:r>
            <a:endParaRPr lang="en-IN" sz="2400" dirty="0"/>
          </a:p>
          <a:p>
            <a:pPr marL="0" indent="0">
              <a:buNone/>
            </a:pPr>
            <a:r>
              <a:rPr lang="en-IN" sz="2400" dirty="0"/>
              <a:t>To print value of x, where x=10.</a:t>
            </a:r>
          </a:p>
          <a:p>
            <a:pPr marL="0" indent="0">
              <a:buNone/>
            </a:pPr>
            <a:endParaRPr lang="en-IN" sz="2400" b="1" dirty="0" smtClean="0"/>
          </a:p>
          <a:p>
            <a:pPr marL="0" indent="0">
              <a:buNone/>
            </a:pPr>
            <a:r>
              <a:rPr lang="en-IN" sz="2400" b="1" dirty="0" smtClean="0"/>
              <a:t>$ </a:t>
            </a:r>
            <a:r>
              <a:rPr lang="en-IN" sz="2400" b="1" dirty="0"/>
              <a:t>echo $x</a:t>
            </a:r>
          </a:p>
          <a:p>
            <a:pPr marL="0" indent="0">
              <a:buNone/>
            </a:pPr>
            <a:r>
              <a:rPr lang="en-IN" sz="2400" b="1" i="1" dirty="0"/>
              <a:t>output:</a:t>
            </a:r>
            <a:r>
              <a:rPr lang="en-IN" sz="2400" b="1" dirty="0"/>
              <a:t/>
            </a:r>
            <a:br>
              <a:rPr lang="en-IN" sz="2400" b="1" dirty="0"/>
            </a:br>
            <a:r>
              <a:rPr lang="en-IN" sz="2400" b="1" dirty="0"/>
              <a:t>10</a:t>
            </a:r>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23</a:t>
            </a:fld>
            <a:endParaRPr lang="en-IN"/>
          </a:p>
        </p:txBody>
      </p:sp>
    </p:spTree>
    <p:extLst>
      <p:ext uri="{BB962C8B-B14F-4D97-AF65-F5344CB8AC3E}">
        <p14:creationId xmlns:p14="http://schemas.microsoft.com/office/powerpoint/2010/main" val="722821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command</a:t>
            </a:r>
            <a:endParaRPr lang="en-IN" dirty="0"/>
          </a:p>
        </p:txBody>
      </p:sp>
      <p:sp>
        <p:nvSpPr>
          <p:cNvPr id="3" name="Content Placeholder 2"/>
          <p:cNvSpPr>
            <a:spLocks noGrp="1"/>
          </p:cNvSpPr>
          <p:nvPr>
            <p:ph idx="1"/>
          </p:nvPr>
        </p:nvSpPr>
        <p:spPr/>
        <p:txBody>
          <a:bodyPr/>
          <a:lstStyle/>
          <a:p>
            <a:r>
              <a:rPr lang="en-IN" sz="2400" b="1" dirty="0" smtClean="0"/>
              <a:t>To display a line of text</a:t>
            </a:r>
          </a:p>
          <a:p>
            <a:r>
              <a:rPr lang="en-IN" sz="2400" dirty="0" smtClean="0"/>
              <a:t>test2.sh-</a:t>
            </a:r>
          </a:p>
          <a:p>
            <a:endParaRPr lang="en-IN" sz="2400" dirty="0"/>
          </a:p>
          <a:p>
            <a:endParaRPr lang="en-IN" sz="2400" dirty="0" smtClean="0"/>
          </a:p>
          <a:p>
            <a:endParaRPr lang="en-IN" sz="2400" dirty="0"/>
          </a:p>
          <a:p>
            <a:endParaRPr lang="en-IN" sz="2400" dirty="0" smtClean="0"/>
          </a:p>
          <a:p>
            <a:r>
              <a:rPr lang="en-IN" sz="2400" dirty="0" smtClean="0"/>
              <a:t>Output-</a:t>
            </a:r>
          </a:p>
          <a:p>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24</a:t>
            </a:fld>
            <a:endParaRPr lang="en-IN"/>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38478"/>
            <a:ext cx="5064199" cy="131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65" y="4643878"/>
            <a:ext cx="6737563" cy="155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786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command</a:t>
            </a:r>
            <a:endParaRPr lang="en-IN" dirty="0"/>
          </a:p>
        </p:txBody>
      </p:sp>
      <p:sp>
        <p:nvSpPr>
          <p:cNvPr id="3" name="Content Placeholder 2"/>
          <p:cNvSpPr>
            <a:spLocks noGrp="1"/>
          </p:cNvSpPr>
          <p:nvPr>
            <p:ph idx="1"/>
          </p:nvPr>
        </p:nvSpPr>
        <p:spPr/>
        <p:txBody>
          <a:bodyPr/>
          <a:lstStyle/>
          <a:p>
            <a:r>
              <a:rPr lang="en-IN" sz="2400" b="1" dirty="0" smtClean="0"/>
              <a:t>Using double quotes with echo</a:t>
            </a:r>
          </a:p>
          <a:p>
            <a:r>
              <a:rPr lang="en-IN" sz="2400" dirty="0" smtClean="0"/>
              <a:t>test2.sh-</a:t>
            </a:r>
          </a:p>
          <a:p>
            <a:endParaRPr lang="en-IN" sz="2400" dirty="0"/>
          </a:p>
          <a:p>
            <a:endParaRPr lang="en-IN" sz="2400" dirty="0" smtClean="0"/>
          </a:p>
          <a:p>
            <a:endParaRPr lang="en-IN" sz="2400" dirty="0"/>
          </a:p>
          <a:p>
            <a:endParaRPr lang="en-IN" sz="2400" dirty="0" smtClean="0"/>
          </a:p>
          <a:p>
            <a:r>
              <a:rPr lang="en-IN" sz="2400" dirty="0" smtClean="0"/>
              <a:t>Output-</a:t>
            </a:r>
          </a:p>
          <a:p>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25</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22" y="2564904"/>
            <a:ext cx="4743599" cy="162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22" y="4797152"/>
            <a:ext cx="5885810" cy="81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959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command</a:t>
            </a:r>
            <a:endParaRPr lang="en-IN" dirty="0"/>
          </a:p>
        </p:txBody>
      </p:sp>
      <p:sp>
        <p:nvSpPr>
          <p:cNvPr id="3" name="Content Placeholder 2"/>
          <p:cNvSpPr>
            <a:spLocks noGrp="1"/>
          </p:cNvSpPr>
          <p:nvPr>
            <p:ph idx="1"/>
          </p:nvPr>
        </p:nvSpPr>
        <p:spPr/>
        <p:txBody>
          <a:bodyPr/>
          <a:lstStyle/>
          <a:p>
            <a:r>
              <a:rPr lang="en-IN" sz="2400" b="1" dirty="0" smtClean="0"/>
              <a:t>Using double quotes with echo</a:t>
            </a:r>
          </a:p>
          <a:p>
            <a:r>
              <a:rPr lang="en-IN" sz="2400" dirty="0" smtClean="0"/>
              <a:t>That </a:t>
            </a:r>
            <a:r>
              <a:rPr lang="en-IN" sz="2400" dirty="0"/>
              <a:t>the use of double quotes (") characters affect how spaces and TAB characters are treated, for example:</a:t>
            </a:r>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26</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924944"/>
            <a:ext cx="4824536" cy="187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352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87"/>
            <a:ext cx="8229600" cy="346050"/>
          </a:xfrm>
        </p:spPr>
        <p:txBody>
          <a:bodyPr>
            <a:normAutofit fontScale="90000"/>
          </a:bodyPr>
          <a:lstStyle/>
          <a:p>
            <a:r>
              <a:rPr lang="en-IN" dirty="0" smtClean="0"/>
              <a:t>Read command</a:t>
            </a:r>
            <a:endParaRPr lang="en-IN" dirty="0"/>
          </a:p>
        </p:txBody>
      </p:sp>
      <p:sp>
        <p:nvSpPr>
          <p:cNvPr id="3" name="Content Placeholder 2"/>
          <p:cNvSpPr>
            <a:spLocks noGrp="1"/>
          </p:cNvSpPr>
          <p:nvPr>
            <p:ph idx="1"/>
          </p:nvPr>
        </p:nvSpPr>
        <p:spPr>
          <a:xfrm>
            <a:off x="457200" y="476672"/>
            <a:ext cx="8229600" cy="5649491"/>
          </a:xfrm>
        </p:spPr>
        <p:txBody>
          <a:bodyPr/>
          <a:lstStyle/>
          <a:p>
            <a:r>
              <a:rPr lang="en-IN" sz="2400" b="1" dirty="0" smtClean="0"/>
              <a:t>To read input from the user</a:t>
            </a:r>
          </a:p>
          <a:p>
            <a:r>
              <a:rPr lang="en-IN" sz="2400" dirty="0" smtClean="0"/>
              <a:t>test2.sh-</a:t>
            </a:r>
          </a:p>
          <a:p>
            <a:endParaRPr lang="en-IN" sz="2400" dirty="0"/>
          </a:p>
          <a:p>
            <a:endParaRPr lang="en-IN" sz="2400" dirty="0" smtClean="0"/>
          </a:p>
          <a:p>
            <a:endParaRPr lang="en-IN" sz="2400" dirty="0"/>
          </a:p>
          <a:p>
            <a:endParaRPr lang="en-IN" sz="2400" dirty="0" smtClean="0"/>
          </a:p>
          <a:p>
            <a:endParaRPr lang="en-IN" sz="2400" dirty="0" smtClean="0"/>
          </a:p>
          <a:p>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27</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8200363"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419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87"/>
            <a:ext cx="8229600" cy="346050"/>
          </a:xfrm>
        </p:spPr>
        <p:txBody>
          <a:bodyPr>
            <a:normAutofit fontScale="90000"/>
          </a:bodyPr>
          <a:lstStyle/>
          <a:p>
            <a:r>
              <a:rPr lang="en-IN" dirty="0" smtClean="0"/>
              <a:t>Read command</a:t>
            </a:r>
            <a:endParaRPr lang="en-IN" dirty="0"/>
          </a:p>
        </p:txBody>
      </p:sp>
      <p:sp>
        <p:nvSpPr>
          <p:cNvPr id="3" name="Content Placeholder 2"/>
          <p:cNvSpPr>
            <a:spLocks noGrp="1"/>
          </p:cNvSpPr>
          <p:nvPr>
            <p:ph idx="1"/>
          </p:nvPr>
        </p:nvSpPr>
        <p:spPr>
          <a:xfrm>
            <a:off x="457200" y="476672"/>
            <a:ext cx="8229600" cy="5649491"/>
          </a:xfrm>
        </p:spPr>
        <p:txBody>
          <a:bodyPr/>
          <a:lstStyle/>
          <a:p>
            <a:r>
              <a:rPr lang="en-IN" sz="2400" b="1" dirty="0" smtClean="0"/>
              <a:t>To read input from the user</a:t>
            </a:r>
          </a:p>
          <a:p>
            <a:r>
              <a:rPr lang="en-IN" sz="2400" dirty="0" smtClean="0"/>
              <a:t>test2.sh-</a:t>
            </a:r>
          </a:p>
          <a:p>
            <a:endParaRPr lang="en-IN" sz="2400" dirty="0"/>
          </a:p>
          <a:p>
            <a:endParaRPr lang="en-IN" sz="2400" dirty="0" smtClean="0"/>
          </a:p>
          <a:p>
            <a:endParaRPr lang="en-IN" sz="2400" dirty="0"/>
          </a:p>
          <a:p>
            <a:endParaRPr lang="en-IN" sz="2400" dirty="0" smtClean="0"/>
          </a:p>
          <a:p>
            <a:endParaRPr lang="en-IN" sz="2400" dirty="0" smtClean="0"/>
          </a:p>
          <a:p>
            <a:r>
              <a:rPr lang="en-IN" sz="2400" dirty="0" smtClean="0"/>
              <a:t>Output-</a:t>
            </a:r>
          </a:p>
          <a:p>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28</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052736"/>
            <a:ext cx="4227410" cy="2153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3571" t="28953"/>
          <a:stretch/>
        </p:blipFill>
        <p:spPr bwMode="auto">
          <a:xfrm>
            <a:off x="2123728" y="3356992"/>
            <a:ext cx="6575687" cy="3276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850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How to define </a:t>
            </a:r>
            <a:r>
              <a:rPr lang="en-IN" b="1" dirty="0" smtClean="0"/>
              <a:t>variables</a:t>
            </a:r>
            <a:endParaRPr lang="en-IN" dirty="0"/>
          </a:p>
        </p:txBody>
      </p:sp>
      <p:sp>
        <p:nvSpPr>
          <p:cNvPr id="3" name="Content Placeholder 2"/>
          <p:cNvSpPr>
            <a:spLocks noGrp="1"/>
          </p:cNvSpPr>
          <p:nvPr>
            <p:ph idx="1"/>
          </p:nvPr>
        </p:nvSpPr>
        <p:spPr/>
        <p:txBody>
          <a:bodyPr>
            <a:normAutofit/>
          </a:bodyPr>
          <a:lstStyle/>
          <a:p>
            <a:r>
              <a:rPr lang="en-IN" sz="2400" dirty="0" smtClean="0"/>
              <a:t>We </a:t>
            </a:r>
            <a:r>
              <a:rPr lang="en-IN" sz="2400" dirty="0"/>
              <a:t>can define a variable by using the syntax </a:t>
            </a:r>
            <a:r>
              <a:rPr lang="en-IN" sz="2400" dirty="0" err="1"/>
              <a:t>variable_name</a:t>
            </a:r>
            <a:r>
              <a:rPr lang="en-IN" sz="2400" dirty="0"/>
              <a:t>=value. </a:t>
            </a:r>
            <a:endParaRPr lang="en-IN" sz="2400" dirty="0" smtClean="0"/>
          </a:p>
          <a:p>
            <a:r>
              <a:rPr lang="en-IN" sz="2400" dirty="0" smtClean="0"/>
              <a:t>To </a:t>
            </a:r>
            <a:r>
              <a:rPr lang="en-IN" sz="2400" dirty="0"/>
              <a:t>get the value of the variable, add $ before the variable.</a:t>
            </a:r>
          </a:p>
          <a:p>
            <a:endParaRPr lang="en-IN" sz="2400"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29</a:t>
            </a:fld>
            <a:endParaRPr lang="en-IN"/>
          </a:p>
        </p:txBody>
      </p:sp>
    </p:spTree>
    <p:extLst>
      <p:ext uri="{BB962C8B-B14F-4D97-AF65-F5344CB8AC3E}">
        <p14:creationId xmlns:p14="http://schemas.microsoft.com/office/powerpoint/2010/main" val="3538780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When </a:t>
            </a:r>
            <a:r>
              <a:rPr lang="en-IN" sz="2400" dirty="0"/>
              <a:t>you are provided with a UNIX account</a:t>
            </a:r>
            <a:r>
              <a:rPr lang="en-IN" sz="2400" dirty="0" smtClean="0"/>
              <a:t>, the </a:t>
            </a:r>
            <a:r>
              <a:rPr lang="en-IN" sz="2400" dirty="0"/>
              <a:t>system administrator chooses a shell for you.</a:t>
            </a:r>
          </a:p>
          <a:p>
            <a:r>
              <a:rPr lang="en-IN" sz="2400" dirty="0"/>
              <a:t>To find out which shell was chosen for you, look at your prompt.</a:t>
            </a:r>
          </a:p>
          <a:p>
            <a:endParaRPr lang="en-IN" sz="2400" dirty="0" smtClean="0"/>
          </a:p>
          <a:p>
            <a:pPr marL="457200" indent="-457200">
              <a:buFont typeface="+mj-lt"/>
              <a:buAutoNum type="arabicParenR"/>
            </a:pPr>
            <a:r>
              <a:rPr lang="en-IN" sz="2400" dirty="0" smtClean="0"/>
              <a:t>If </a:t>
            </a:r>
            <a:r>
              <a:rPr lang="en-IN" sz="2400" dirty="0"/>
              <a:t>you have a </a:t>
            </a:r>
            <a:r>
              <a:rPr lang="en-IN" sz="2400" b="1" dirty="0"/>
              <a:t>$</a:t>
            </a:r>
            <a:r>
              <a:rPr lang="en-IN" sz="2400" dirty="0"/>
              <a:t> prompt, you’re probably in a </a:t>
            </a:r>
            <a:r>
              <a:rPr lang="en-IN" sz="2400" b="1" dirty="0"/>
              <a:t>Bash, Bourne</a:t>
            </a:r>
            <a:r>
              <a:rPr lang="en-IN" sz="2400" dirty="0"/>
              <a:t> or a </a:t>
            </a:r>
            <a:r>
              <a:rPr lang="en-IN" sz="2400" b="1" dirty="0" err="1"/>
              <a:t>Korn</a:t>
            </a:r>
            <a:r>
              <a:rPr lang="en-IN" sz="2400" dirty="0"/>
              <a:t> shell.</a:t>
            </a:r>
          </a:p>
          <a:p>
            <a:pPr marL="457200" indent="-457200">
              <a:buFont typeface="+mj-lt"/>
              <a:buAutoNum type="arabicParenR"/>
            </a:pPr>
            <a:r>
              <a:rPr lang="en-IN" sz="2400" dirty="0"/>
              <a:t>If you have a </a:t>
            </a:r>
            <a:r>
              <a:rPr lang="en-IN" sz="2400" b="1" dirty="0"/>
              <a:t>%</a:t>
            </a:r>
            <a:r>
              <a:rPr lang="en-IN" sz="2400" dirty="0"/>
              <a:t> prompt, you’re probably in a </a:t>
            </a:r>
            <a:r>
              <a:rPr lang="en-IN" sz="2400" b="1" dirty="0"/>
              <a:t>C shell</a:t>
            </a:r>
            <a:r>
              <a:rPr lang="en-IN" sz="2400" dirty="0"/>
              <a:t>.</a:t>
            </a:r>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rPr>
              <a:t>FINDING OUT YOUR SHELL</a:t>
            </a:r>
            <a:endParaRPr lang="en-IN" sz="2800" b="1" dirty="0">
              <a:solidFill>
                <a:schemeClr val="tx1"/>
              </a:solidFill>
            </a:endParaRPr>
          </a:p>
        </p:txBody>
      </p:sp>
      <p:sp>
        <p:nvSpPr>
          <p:cNvPr id="2" name="Date Placeholder 1"/>
          <p:cNvSpPr>
            <a:spLocks noGrp="1"/>
          </p:cNvSpPr>
          <p:nvPr>
            <p:ph type="dt" sz="half" idx="10"/>
          </p:nvPr>
        </p:nvSpPr>
        <p:spPr/>
        <p:txBody>
          <a:bodyPr/>
          <a:lstStyle/>
          <a:p>
            <a:fld id="{341DFB63-0A2A-4A9C-9A74-5F04DD8C00F0}"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a:t>
            </a:fld>
            <a:endParaRPr lang="en-IN"/>
          </a:p>
        </p:txBody>
      </p:sp>
    </p:spTree>
    <p:extLst>
      <p:ext uri="{BB962C8B-B14F-4D97-AF65-F5344CB8AC3E}">
        <p14:creationId xmlns:p14="http://schemas.microsoft.com/office/powerpoint/2010/main" val="4019887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29128"/>
          </a:xfrm>
        </p:spPr>
        <p:txBody>
          <a:bodyPr>
            <a:normAutofit/>
          </a:bodyPr>
          <a:lstStyle/>
          <a:p>
            <a:r>
              <a:rPr lang="en-IN" sz="2800" b="1" dirty="0" smtClean="0"/>
              <a:t>Arithmetic expression </a:t>
            </a:r>
            <a:endParaRPr lang="en-IN" sz="2800" b="1" dirty="0"/>
          </a:p>
        </p:txBody>
      </p:sp>
      <p:sp>
        <p:nvSpPr>
          <p:cNvPr id="3" name="Content Placeholder 2"/>
          <p:cNvSpPr>
            <a:spLocks noGrp="1"/>
          </p:cNvSpPr>
          <p:nvPr>
            <p:ph idx="1"/>
          </p:nvPr>
        </p:nvSpPr>
        <p:spPr/>
        <p:txBody>
          <a:bodyPr>
            <a:noAutofit/>
          </a:bodyPr>
          <a:lstStyle/>
          <a:p>
            <a:r>
              <a:rPr lang="en-IN" sz="2400" dirty="0"/>
              <a:t>Arithmetic expansion allows the evaluation of an arithmetic expression and the substitution of the result. </a:t>
            </a:r>
            <a:endParaRPr lang="en-IN" sz="2400" dirty="0" smtClean="0"/>
          </a:p>
          <a:p>
            <a:r>
              <a:rPr lang="en-IN" sz="2400" dirty="0" smtClean="0"/>
              <a:t>The </a:t>
            </a:r>
            <a:r>
              <a:rPr lang="en-IN" sz="2400" dirty="0"/>
              <a:t>format for arithmetic expansion is:</a:t>
            </a:r>
          </a:p>
          <a:p>
            <a:pPr marL="68580" indent="0">
              <a:buNone/>
            </a:pPr>
            <a:r>
              <a:rPr lang="en-IN" sz="2400" b="1" dirty="0" smtClean="0"/>
              <a:t>		$((</a:t>
            </a:r>
            <a:r>
              <a:rPr lang="en-IN" sz="2400" b="1" dirty="0"/>
              <a:t>expression</a:t>
            </a:r>
            <a:r>
              <a:rPr lang="en-IN" sz="2400" b="1" dirty="0" smtClean="0"/>
              <a:t>))</a:t>
            </a:r>
          </a:p>
          <a:p>
            <a:endParaRPr lang="en-IN" sz="2400" dirty="0" smtClean="0"/>
          </a:p>
          <a:p>
            <a:r>
              <a:rPr lang="en-IN" sz="2400" dirty="0"/>
              <a:t>Reading man bash says that the old </a:t>
            </a:r>
            <a:r>
              <a:rPr lang="en-IN" sz="2400" dirty="0" smtClean="0"/>
              <a:t>format:</a:t>
            </a:r>
          </a:p>
          <a:p>
            <a:pPr marL="68580" indent="0">
              <a:buNone/>
            </a:pPr>
            <a:r>
              <a:rPr lang="en-IN" sz="2400" b="1" dirty="0"/>
              <a:t>	</a:t>
            </a:r>
            <a:r>
              <a:rPr lang="en-IN" sz="2400" b="1" dirty="0" smtClean="0"/>
              <a:t>	$[</a:t>
            </a:r>
            <a:r>
              <a:rPr lang="en-IN" sz="2400" b="1" dirty="0"/>
              <a:t>expression] </a:t>
            </a:r>
            <a:endParaRPr lang="en-IN" sz="2400" b="1" dirty="0" smtClean="0"/>
          </a:p>
          <a:p>
            <a:pPr lvl="1"/>
            <a:r>
              <a:rPr lang="en-IN" sz="2400" dirty="0" smtClean="0"/>
              <a:t>is </a:t>
            </a:r>
            <a:r>
              <a:rPr lang="en-IN" sz="2400" dirty="0"/>
              <a:t>deprecated and will be removed. </a:t>
            </a:r>
            <a:endParaRPr lang="en-IN" sz="2400" dirty="0" smtClean="0"/>
          </a:p>
          <a:p>
            <a:pPr lvl="1"/>
            <a:r>
              <a:rPr lang="en-IN" sz="2400" dirty="0" smtClean="0"/>
              <a:t>Otherwise </a:t>
            </a:r>
            <a:r>
              <a:rPr lang="en-IN" sz="2400" dirty="0"/>
              <a:t>they should be equivalent.</a:t>
            </a:r>
            <a:endParaRPr lang="en-IN" sz="2400" dirty="0" smtClean="0"/>
          </a:p>
          <a:p>
            <a:endParaRPr lang="en-IN" sz="2400" b="1" dirty="0"/>
          </a:p>
        </p:txBody>
      </p:sp>
      <p:sp>
        <p:nvSpPr>
          <p:cNvPr id="4" name="Date Placeholder 3"/>
          <p:cNvSpPr>
            <a:spLocks noGrp="1"/>
          </p:cNvSpPr>
          <p:nvPr>
            <p:ph type="dt" sz="half" idx="10"/>
          </p:nvPr>
        </p:nvSpPr>
        <p:spPr/>
        <p:txBody>
          <a:bodyPr/>
          <a:lstStyle/>
          <a:p>
            <a:fld id="{FF2D7A5F-981C-49C4-924B-00C734FA9EBA}"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30</a:t>
            </a:fld>
            <a:endParaRPr lang="en-IN"/>
          </a:p>
        </p:txBody>
      </p:sp>
    </p:spTree>
    <p:extLst>
      <p:ext uri="{BB962C8B-B14F-4D97-AF65-F5344CB8AC3E}">
        <p14:creationId xmlns:p14="http://schemas.microsoft.com/office/powerpoint/2010/main" val="2534017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Shell Script to Add Two </a:t>
            </a:r>
            <a:r>
              <a:rPr lang="en-IN" b="1" dirty="0" smtClean="0"/>
              <a:t>Integers</a:t>
            </a:r>
            <a:endParaRPr lang="en-IN" dirty="0"/>
          </a:p>
        </p:txBody>
      </p:sp>
      <p:sp>
        <p:nvSpPr>
          <p:cNvPr id="3" name="Content Placeholder 2"/>
          <p:cNvSpPr>
            <a:spLocks noGrp="1"/>
          </p:cNvSpPr>
          <p:nvPr>
            <p:ph idx="1"/>
          </p:nvPr>
        </p:nvSpPr>
        <p:spPr>
          <a:xfrm>
            <a:off x="457200" y="1600200"/>
            <a:ext cx="8219256" cy="4525963"/>
          </a:xfrm>
        </p:spPr>
        <p:txBody>
          <a:bodyPr>
            <a:normAutofit/>
          </a:bodyPr>
          <a:lstStyle/>
          <a:p>
            <a:pPr marL="0" indent="0">
              <a:buNone/>
            </a:pPr>
            <a:r>
              <a:rPr lang="en-IN" sz="2400" dirty="0"/>
              <a:t>#!/bin/bash</a:t>
            </a:r>
          </a:p>
          <a:p>
            <a:pPr marL="0" indent="0">
              <a:buNone/>
            </a:pPr>
            <a:r>
              <a:rPr lang="en-IN" sz="2400" dirty="0"/>
              <a:t># Calculate the sum of two integers with pre initialize values</a:t>
            </a:r>
          </a:p>
          <a:p>
            <a:pPr marL="0" indent="0">
              <a:buNone/>
            </a:pPr>
            <a:r>
              <a:rPr lang="en-IN" sz="2400" dirty="0"/>
              <a:t># in a shell script</a:t>
            </a:r>
          </a:p>
          <a:p>
            <a:pPr marL="0" indent="0">
              <a:buNone/>
            </a:pPr>
            <a:r>
              <a:rPr lang="en-IN" sz="2400" dirty="0"/>
              <a:t> </a:t>
            </a:r>
            <a:r>
              <a:rPr lang="en-IN" sz="2400" dirty="0" smtClean="0"/>
              <a:t>a=10</a:t>
            </a:r>
            <a:endParaRPr lang="en-IN" sz="2400" dirty="0"/>
          </a:p>
          <a:p>
            <a:pPr marL="0" indent="0">
              <a:buNone/>
            </a:pPr>
            <a:r>
              <a:rPr lang="en-IN" sz="2400" dirty="0"/>
              <a:t>b=20</a:t>
            </a:r>
          </a:p>
          <a:p>
            <a:pPr marL="0" indent="0">
              <a:buNone/>
            </a:pPr>
            <a:r>
              <a:rPr lang="en-IN" sz="2400" dirty="0"/>
              <a:t> </a:t>
            </a:r>
          </a:p>
          <a:p>
            <a:pPr marL="0" indent="0">
              <a:buNone/>
            </a:pPr>
            <a:r>
              <a:rPr lang="en-IN" sz="2400" dirty="0"/>
              <a:t>sum=$(( $a + $b ))</a:t>
            </a:r>
          </a:p>
          <a:p>
            <a:pPr marL="0" indent="0">
              <a:buNone/>
            </a:pPr>
            <a:r>
              <a:rPr lang="en-IN" sz="2400" dirty="0"/>
              <a:t> </a:t>
            </a:r>
          </a:p>
          <a:p>
            <a:pPr marL="0" indent="0">
              <a:buNone/>
            </a:pPr>
            <a:r>
              <a:rPr lang="en-IN" sz="2400" dirty="0"/>
              <a:t>echo $sum</a:t>
            </a:r>
          </a:p>
          <a:p>
            <a:endParaRPr lang="en-IN" dirty="0"/>
          </a:p>
        </p:txBody>
      </p:sp>
      <p:sp>
        <p:nvSpPr>
          <p:cNvPr id="4" name="Date Placeholder 3"/>
          <p:cNvSpPr>
            <a:spLocks noGrp="1"/>
          </p:cNvSpPr>
          <p:nvPr>
            <p:ph type="dt" sz="half" idx="10"/>
          </p:nvPr>
        </p:nvSpPr>
        <p:spPr/>
        <p:txBody>
          <a:bodyPr/>
          <a:lstStyle/>
          <a:p>
            <a:fld id="{AA6E1596-D3B0-4A70-BD66-3887D7A416ED}"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31</a:t>
            </a:fld>
            <a:endParaRPr lang="en-IN"/>
          </a:p>
        </p:txBody>
      </p:sp>
    </p:spTree>
    <p:extLst>
      <p:ext uri="{BB962C8B-B14F-4D97-AF65-F5344CB8AC3E}">
        <p14:creationId xmlns:p14="http://schemas.microsoft.com/office/powerpoint/2010/main" val="1245880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Operators</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32</a:t>
            </a:fld>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77686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445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Relational Operators</a:t>
            </a:r>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33</a:t>
            </a:fld>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20254"/>
            <a:ext cx="8424936"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409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800" b="1" dirty="0"/>
              <a:t>Shell Script </a:t>
            </a:r>
            <a:r>
              <a:rPr lang="en-IN" sz="2800" b="1" dirty="0" smtClean="0"/>
              <a:t>–Using Decision constructs</a:t>
            </a:r>
            <a:endParaRPr lang="en-IN" sz="2800" dirty="0"/>
          </a:p>
        </p:txBody>
      </p:sp>
      <p:sp>
        <p:nvSpPr>
          <p:cNvPr id="3" name="Content Placeholder 2"/>
          <p:cNvSpPr>
            <a:spLocks noGrp="1"/>
          </p:cNvSpPr>
          <p:nvPr>
            <p:ph idx="1"/>
          </p:nvPr>
        </p:nvSpPr>
        <p:spPr>
          <a:xfrm>
            <a:off x="457200" y="1600200"/>
            <a:ext cx="8219256" cy="4525963"/>
          </a:xfrm>
        </p:spPr>
        <p:txBody>
          <a:bodyPr>
            <a:normAutofit/>
          </a:bodyPr>
          <a:lstStyle/>
          <a:p>
            <a:pPr marL="0" indent="0">
              <a:buNone/>
            </a:pPr>
            <a:r>
              <a:rPr lang="en-IN" sz="2400" b="1" dirty="0" smtClean="0"/>
              <a:t>Syntax</a:t>
            </a:r>
          </a:p>
          <a:p>
            <a:endParaRPr lang="en-IN" sz="2400" b="1" dirty="0"/>
          </a:p>
          <a:p>
            <a:pPr marL="0" indent="0">
              <a:buNone/>
            </a:pPr>
            <a:r>
              <a:rPr lang="en-IN" sz="2400" dirty="0">
                <a:solidFill>
                  <a:srgbClr val="FF0000"/>
                </a:solidFill>
              </a:rPr>
              <a:t>if [ expression ] </a:t>
            </a:r>
            <a:endParaRPr lang="en-IN" sz="2400" dirty="0" smtClean="0">
              <a:solidFill>
                <a:srgbClr val="FF0000"/>
              </a:solidFill>
            </a:endParaRPr>
          </a:p>
          <a:p>
            <a:pPr marL="0" indent="0">
              <a:buNone/>
            </a:pPr>
            <a:r>
              <a:rPr lang="en-IN" sz="2400" dirty="0" smtClean="0">
                <a:solidFill>
                  <a:srgbClr val="FF0000"/>
                </a:solidFill>
              </a:rPr>
              <a:t>then </a:t>
            </a:r>
          </a:p>
          <a:p>
            <a:pPr marL="457200" lvl="1" indent="0">
              <a:buNone/>
            </a:pPr>
            <a:r>
              <a:rPr lang="en-IN" sz="2400" dirty="0" smtClean="0">
                <a:solidFill>
                  <a:srgbClr val="FF0000"/>
                </a:solidFill>
              </a:rPr>
              <a:t>Statement(s</a:t>
            </a:r>
            <a:r>
              <a:rPr lang="en-IN" sz="2400" dirty="0">
                <a:solidFill>
                  <a:srgbClr val="FF0000"/>
                </a:solidFill>
              </a:rPr>
              <a:t>) to be executed if expression is true </a:t>
            </a:r>
            <a:endParaRPr lang="en-IN" sz="2400" dirty="0" smtClean="0">
              <a:solidFill>
                <a:srgbClr val="FF0000"/>
              </a:solidFill>
            </a:endParaRPr>
          </a:p>
          <a:p>
            <a:pPr marL="0" indent="0">
              <a:buNone/>
            </a:pPr>
            <a:r>
              <a:rPr lang="en-IN" sz="2400" dirty="0" smtClean="0">
                <a:solidFill>
                  <a:srgbClr val="FF0000"/>
                </a:solidFill>
              </a:rPr>
              <a:t>else </a:t>
            </a:r>
          </a:p>
          <a:p>
            <a:pPr marL="457200" lvl="1" indent="0">
              <a:buNone/>
            </a:pPr>
            <a:r>
              <a:rPr lang="en-IN" sz="2400" dirty="0" smtClean="0">
                <a:solidFill>
                  <a:srgbClr val="FF0000"/>
                </a:solidFill>
              </a:rPr>
              <a:t>Statement(s</a:t>
            </a:r>
            <a:r>
              <a:rPr lang="en-IN" sz="2400" dirty="0">
                <a:solidFill>
                  <a:srgbClr val="FF0000"/>
                </a:solidFill>
              </a:rPr>
              <a:t>) to be executed if expression is not true </a:t>
            </a:r>
            <a:endParaRPr lang="en-IN" sz="2400" dirty="0" smtClean="0">
              <a:solidFill>
                <a:srgbClr val="FF0000"/>
              </a:solidFill>
            </a:endParaRPr>
          </a:p>
          <a:p>
            <a:pPr marL="0" indent="0">
              <a:buNone/>
            </a:pPr>
            <a:r>
              <a:rPr lang="en-IN" sz="2400" dirty="0" smtClean="0">
                <a:solidFill>
                  <a:srgbClr val="FF0000"/>
                </a:solidFill>
              </a:rPr>
              <a:t>fi </a:t>
            </a:r>
            <a:endParaRPr lang="en-IN" sz="2400" dirty="0">
              <a:solidFill>
                <a:srgbClr val="FF0000"/>
              </a:solidFill>
            </a:endParaRPr>
          </a:p>
        </p:txBody>
      </p:sp>
      <p:sp>
        <p:nvSpPr>
          <p:cNvPr id="4" name="Date Placeholder 3"/>
          <p:cNvSpPr>
            <a:spLocks noGrp="1"/>
          </p:cNvSpPr>
          <p:nvPr>
            <p:ph type="dt" sz="half" idx="10"/>
          </p:nvPr>
        </p:nvSpPr>
        <p:spPr/>
        <p:txBody>
          <a:bodyPr/>
          <a:lstStyle/>
          <a:p>
            <a:fld id="{AA6E1596-D3B0-4A70-BD66-3887D7A416ED}"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34</a:t>
            </a:fld>
            <a:endParaRPr lang="en-IN"/>
          </a:p>
        </p:txBody>
      </p:sp>
    </p:spTree>
    <p:extLst>
      <p:ext uri="{BB962C8B-B14F-4D97-AF65-F5344CB8AC3E}">
        <p14:creationId xmlns:p14="http://schemas.microsoft.com/office/powerpoint/2010/main" val="3434787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Expressions</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35</a:t>
            </a:fld>
            <a:endParaRPr lang="en-IN"/>
          </a:p>
        </p:txBody>
      </p:sp>
      <p:sp>
        <p:nvSpPr>
          <p:cNvPr id="3" name="Content Placeholder 2"/>
          <p:cNvSpPr>
            <a:spLocks noGrp="1"/>
          </p:cNvSpPr>
          <p:nvPr>
            <p:ph idx="1"/>
          </p:nvPr>
        </p:nvSpPr>
        <p:spPr/>
        <p:txBody>
          <a:bodyPr/>
          <a:lstStyle/>
          <a:p>
            <a:r>
              <a:rPr lang="en-US" dirty="0"/>
              <a:t>It is very important to understand that all the conditional expressions should be inside square braces with spaces around them, </a:t>
            </a:r>
            <a:endParaRPr lang="en-US" dirty="0" smtClean="0"/>
          </a:p>
          <a:p>
            <a:r>
              <a:rPr lang="en-US" dirty="0" smtClean="0"/>
              <a:t>For </a:t>
            </a:r>
            <a:r>
              <a:rPr lang="en-US" dirty="0"/>
              <a:t>example </a:t>
            </a:r>
            <a:endParaRPr lang="en-US" dirty="0" smtClean="0"/>
          </a:p>
          <a:p>
            <a:r>
              <a:rPr lang="en-US" b="1" dirty="0" smtClean="0"/>
              <a:t>[ </a:t>
            </a:r>
            <a:r>
              <a:rPr lang="en-US" b="1" dirty="0"/>
              <a:t>$a == $b ]</a:t>
            </a:r>
            <a:r>
              <a:rPr lang="en-US" dirty="0"/>
              <a:t> is correct whereas, </a:t>
            </a:r>
            <a:endParaRPr lang="en-US" dirty="0" smtClean="0"/>
          </a:p>
          <a:p>
            <a:r>
              <a:rPr lang="en-US" b="1" dirty="0" smtClean="0"/>
              <a:t>[$</a:t>
            </a:r>
            <a:r>
              <a:rPr lang="en-US" b="1" dirty="0"/>
              <a:t>a==$b]</a:t>
            </a:r>
            <a:r>
              <a:rPr lang="en-US" dirty="0"/>
              <a:t> is incorrect.</a:t>
            </a:r>
            <a:endParaRPr lang="en-IN" dirty="0"/>
          </a:p>
        </p:txBody>
      </p:sp>
    </p:spTree>
    <p:extLst>
      <p:ext uri="{BB962C8B-B14F-4D97-AF65-F5344CB8AC3E}">
        <p14:creationId xmlns:p14="http://schemas.microsoft.com/office/powerpoint/2010/main" val="30682385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Expressions</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36</a:t>
            </a:fld>
            <a:endParaRPr lang="en-IN"/>
          </a:p>
        </p:txBody>
      </p:sp>
      <p:sp>
        <p:nvSpPr>
          <p:cNvPr id="3" name="Content Placeholder 2"/>
          <p:cNvSpPr>
            <a:spLocks noGrp="1"/>
          </p:cNvSpPr>
          <p:nvPr>
            <p:ph idx="1"/>
          </p:nvPr>
        </p:nvSpPr>
        <p:spPr/>
        <p:txBody>
          <a:bodyPr/>
          <a:lstStyle/>
          <a:p>
            <a:r>
              <a:rPr lang="en-US" dirty="0"/>
              <a:t>It is very important to understand that all the conditional expressions should be placed inside square braces with spaces around them. </a:t>
            </a:r>
            <a:endParaRPr lang="en-US" dirty="0" smtClean="0"/>
          </a:p>
          <a:p>
            <a:r>
              <a:rPr lang="en-US" dirty="0" smtClean="0"/>
              <a:t>For </a:t>
            </a:r>
            <a:r>
              <a:rPr lang="en-US" dirty="0"/>
              <a:t>example, </a:t>
            </a:r>
            <a:endParaRPr lang="en-US" dirty="0" smtClean="0"/>
          </a:p>
          <a:p>
            <a:r>
              <a:rPr lang="en-US" b="1" dirty="0" smtClean="0"/>
              <a:t>[ </a:t>
            </a:r>
            <a:r>
              <a:rPr lang="en-US" b="1" dirty="0"/>
              <a:t>$a &lt;= $b ]</a:t>
            </a:r>
            <a:r>
              <a:rPr lang="en-US" dirty="0"/>
              <a:t> is correct whereas, </a:t>
            </a:r>
            <a:endParaRPr lang="en-US" dirty="0" smtClean="0"/>
          </a:p>
          <a:p>
            <a:r>
              <a:rPr lang="en-US" b="1" dirty="0" smtClean="0"/>
              <a:t>[$</a:t>
            </a:r>
            <a:r>
              <a:rPr lang="en-US" b="1" dirty="0"/>
              <a:t>a &lt;= $b]</a:t>
            </a:r>
            <a:r>
              <a:rPr lang="en-US" dirty="0"/>
              <a:t> is incorrect.</a:t>
            </a:r>
            <a:endParaRPr lang="en-IN" dirty="0"/>
          </a:p>
        </p:txBody>
      </p:sp>
    </p:spTree>
    <p:extLst>
      <p:ext uri="{BB962C8B-B14F-4D97-AF65-F5344CB8AC3E}">
        <p14:creationId xmlns:p14="http://schemas.microsoft.com/office/powerpoint/2010/main" val="1961999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Expressions</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37</a:t>
            </a:fld>
            <a:endParaRPr lang="en-IN"/>
          </a:p>
        </p:txBody>
      </p:sp>
      <p:sp>
        <p:nvSpPr>
          <p:cNvPr id="3" name="Content Placeholder 2"/>
          <p:cNvSpPr>
            <a:spLocks noGrp="1"/>
          </p:cNvSpPr>
          <p:nvPr>
            <p:ph idx="1"/>
          </p:nvPr>
        </p:nvSpPr>
        <p:spPr/>
        <p:txBody>
          <a:bodyPr>
            <a:normAutofit fontScale="85000" lnSpcReduction="10000"/>
          </a:bodyPr>
          <a:lstStyle/>
          <a:p>
            <a:pPr fontAlgn="base"/>
            <a:r>
              <a:rPr lang="en-US" dirty="0"/>
              <a:t>-</a:t>
            </a:r>
            <a:r>
              <a:rPr lang="en-US" dirty="0" err="1"/>
              <a:t>lt</a:t>
            </a:r>
            <a:r>
              <a:rPr lang="en-US" dirty="0"/>
              <a:t> is Less than which is used for condition checking</a:t>
            </a:r>
          </a:p>
          <a:p>
            <a:pPr fontAlgn="base"/>
            <a:r>
              <a:rPr lang="en-US" dirty="0"/>
              <a:t>&lt; is used for Reading input from the files</a:t>
            </a:r>
            <a:r>
              <a:rPr lang="en-US" dirty="0" smtClean="0"/>
              <a:t>.</a:t>
            </a:r>
          </a:p>
          <a:p>
            <a:pPr fontAlgn="base"/>
            <a:endParaRPr lang="en-US" dirty="0"/>
          </a:p>
          <a:p>
            <a:pPr fontAlgn="base"/>
            <a:r>
              <a:rPr lang="en-US" dirty="0"/>
              <a:t>The statement [ $</a:t>
            </a:r>
            <a:r>
              <a:rPr lang="en-US" dirty="0" err="1"/>
              <a:t>num</a:t>
            </a:r>
            <a:r>
              <a:rPr lang="en-US" dirty="0"/>
              <a:t> &lt; 10 ] is just syntactic sugar for the command test $</a:t>
            </a:r>
            <a:r>
              <a:rPr lang="en-US" dirty="0" err="1"/>
              <a:t>num</a:t>
            </a:r>
            <a:r>
              <a:rPr lang="en-US" dirty="0"/>
              <a:t> &lt; 10, which means: </a:t>
            </a:r>
            <a:endParaRPr lang="en-US" dirty="0" smtClean="0"/>
          </a:p>
          <a:p>
            <a:pPr fontAlgn="base"/>
            <a:r>
              <a:rPr lang="en-US" dirty="0" smtClean="0"/>
              <a:t>Run </a:t>
            </a:r>
            <a:r>
              <a:rPr lang="en-US" dirty="0"/>
              <a:t>the command test with one parameter (the content of the shell variable </a:t>
            </a:r>
            <a:r>
              <a:rPr lang="en-US" dirty="0" err="1"/>
              <a:t>num</a:t>
            </a:r>
            <a:r>
              <a:rPr lang="en-US" dirty="0"/>
              <a:t>), </a:t>
            </a:r>
            <a:r>
              <a:rPr lang="en-US"/>
              <a:t>and </a:t>
            </a:r>
            <a:endParaRPr lang="en-US" smtClean="0"/>
          </a:p>
          <a:p>
            <a:pPr fontAlgn="base"/>
            <a:r>
              <a:rPr lang="en-US" smtClean="0"/>
              <a:t>associate </a:t>
            </a:r>
            <a:r>
              <a:rPr lang="en-US" dirty="0"/>
              <a:t>the standard input of this invocation with a file named 10</a:t>
            </a:r>
          </a:p>
        </p:txBody>
      </p:sp>
    </p:spTree>
    <p:extLst>
      <p:ext uri="{BB962C8B-B14F-4D97-AF65-F5344CB8AC3E}">
        <p14:creationId xmlns:p14="http://schemas.microsoft.com/office/powerpoint/2010/main" val="2280014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800" b="1" dirty="0"/>
              <a:t>Shell Script </a:t>
            </a:r>
            <a:r>
              <a:rPr lang="en-IN" sz="2800" b="1" dirty="0" smtClean="0"/>
              <a:t>–Using Decision constructs</a:t>
            </a:r>
            <a:endParaRPr lang="en-IN" sz="2800" dirty="0"/>
          </a:p>
        </p:txBody>
      </p:sp>
      <p:sp>
        <p:nvSpPr>
          <p:cNvPr id="3" name="Content Placeholder 2"/>
          <p:cNvSpPr>
            <a:spLocks noGrp="1"/>
          </p:cNvSpPr>
          <p:nvPr>
            <p:ph idx="1"/>
          </p:nvPr>
        </p:nvSpPr>
        <p:spPr>
          <a:xfrm>
            <a:off x="457200" y="980728"/>
            <a:ext cx="8219256" cy="5145435"/>
          </a:xfrm>
        </p:spPr>
        <p:txBody>
          <a:bodyPr>
            <a:normAutofit/>
          </a:bodyPr>
          <a:lstStyle/>
          <a:p>
            <a:pPr marL="0" indent="0">
              <a:buNone/>
            </a:pPr>
            <a:r>
              <a:rPr lang="en-IN" sz="2400" b="1" dirty="0" smtClean="0"/>
              <a:t>Example-</a:t>
            </a:r>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b="1" dirty="0"/>
          </a:p>
          <a:p>
            <a:pPr marL="0" indent="0">
              <a:buNone/>
            </a:pPr>
            <a:r>
              <a:rPr lang="en-IN" sz="2400" b="1" dirty="0" smtClean="0"/>
              <a:t>Output-</a:t>
            </a:r>
          </a:p>
          <a:p>
            <a:pPr marL="0" indent="0">
              <a:buNone/>
            </a:pPr>
            <a:endParaRPr lang="en-IN" sz="2400" b="1" dirty="0" smtClean="0"/>
          </a:p>
        </p:txBody>
      </p:sp>
      <p:sp>
        <p:nvSpPr>
          <p:cNvPr id="4" name="Date Placeholder 3"/>
          <p:cNvSpPr>
            <a:spLocks noGrp="1"/>
          </p:cNvSpPr>
          <p:nvPr>
            <p:ph type="dt" sz="half" idx="10"/>
          </p:nvPr>
        </p:nvSpPr>
        <p:spPr/>
        <p:txBody>
          <a:bodyPr/>
          <a:lstStyle/>
          <a:p>
            <a:fld id="{AA6E1596-D3B0-4A70-BD66-3887D7A416ED}"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38</a:t>
            </a:fld>
            <a:endParaRPr lang="en-IN"/>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742" r="44510"/>
          <a:stretch/>
        </p:blipFill>
        <p:spPr bwMode="auto">
          <a:xfrm>
            <a:off x="1835696" y="908720"/>
            <a:ext cx="5184576" cy="341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5157192"/>
            <a:ext cx="5184576"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789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229600" cy="5721499"/>
          </a:xfrm>
        </p:spPr>
        <p:txBody>
          <a:bodyPr/>
          <a:lstStyle/>
          <a:p>
            <a:r>
              <a:rPr lang="en-IN" sz="2000" b="1" dirty="0" smtClean="0"/>
              <a:t>Shell Script to check if a number is even or odd</a:t>
            </a:r>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r>
              <a:rPr lang="en-IN" sz="2000" b="1" dirty="0" smtClean="0"/>
              <a:t>Output-</a:t>
            </a:r>
          </a:p>
          <a:p>
            <a:endParaRPr lang="en-IN" sz="2000" b="1"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39</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4"/>
            <a:ext cx="5187568" cy="265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68" y="3673035"/>
            <a:ext cx="5181727" cy="253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724128" y="764704"/>
            <a:ext cx="3312368" cy="1754326"/>
          </a:xfrm>
          <a:prstGeom prst="rect">
            <a:avLst/>
          </a:prstGeom>
        </p:spPr>
        <p:txBody>
          <a:bodyPr wrap="square">
            <a:spAutoFit/>
          </a:bodyPr>
          <a:lstStyle/>
          <a:p>
            <a:pPr marL="285750" indent="-285750">
              <a:buFont typeface="Arial" panose="020B0604020202020204" pitchFamily="34" charset="0"/>
              <a:buChar char="•"/>
            </a:pPr>
            <a:r>
              <a:rPr lang="en-IN" i="1" dirty="0"/>
              <a:t>expr </a:t>
            </a:r>
            <a:r>
              <a:rPr lang="en-IN" dirty="0"/>
              <a:t>is an external program used by Bourne shell. </a:t>
            </a:r>
            <a:endParaRPr lang="en-IN" dirty="0" smtClean="0"/>
          </a:p>
          <a:p>
            <a:pPr marL="285750" indent="-285750">
              <a:buFont typeface="Arial" panose="020B0604020202020204" pitchFamily="34" charset="0"/>
              <a:buChar char="•"/>
            </a:pPr>
            <a:r>
              <a:rPr lang="en-IN" dirty="0" smtClean="0"/>
              <a:t>It </a:t>
            </a:r>
            <a:r>
              <a:rPr lang="en-IN" dirty="0"/>
              <a:t>uses </a:t>
            </a:r>
            <a:r>
              <a:rPr lang="en-IN" i="1" dirty="0"/>
              <a:t>expr </a:t>
            </a:r>
            <a:r>
              <a:rPr lang="en-IN" dirty="0"/>
              <a:t>external program with the help of </a:t>
            </a:r>
            <a:r>
              <a:rPr lang="en-IN" dirty="0" err="1"/>
              <a:t>backtick</a:t>
            </a:r>
            <a:r>
              <a:rPr lang="en-IN" dirty="0"/>
              <a:t>. </a:t>
            </a:r>
            <a:endParaRPr lang="en-IN" dirty="0" smtClean="0"/>
          </a:p>
          <a:p>
            <a:pPr marL="285750" indent="-285750">
              <a:buFont typeface="Arial" panose="020B0604020202020204" pitchFamily="34" charset="0"/>
              <a:buChar char="•"/>
            </a:pPr>
            <a:r>
              <a:rPr lang="en-IN" dirty="0" smtClean="0"/>
              <a:t>The </a:t>
            </a:r>
            <a:r>
              <a:rPr lang="en-IN" i="1" dirty="0" err="1"/>
              <a:t>backtick</a:t>
            </a:r>
            <a:r>
              <a:rPr lang="en-IN" i="1" dirty="0"/>
              <a:t>(`)</a:t>
            </a:r>
            <a:r>
              <a:rPr lang="en-IN" dirty="0"/>
              <a:t> is actually called command substitution.</a:t>
            </a:r>
          </a:p>
        </p:txBody>
      </p:sp>
    </p:spTree>
    <p:extLst>
      <p:ext uri="{BB962C8B-B14F-4D97-AF65-F5344CB8AC3E}">
        <p14:creationId xmlns:p14="http://schemas.microsoft.com/office/powerpoint/2010/main" val="227549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FINDING OUT YOUR SHELL</a:t>
            </a:r>
            <a:endParaRPr lang="en-IN" sz="3200" b="1" dirty="0"/>
          </a:p>
        </p:txBody>
      </p:sp>
      <p:sp>
        <p:nvSpPr>
          <p:cNvPr id="3" name="Content Placeholder 2"/>
          <p:cNvSpPr>
            <a:spLocks noGrp="1"/>
          </p:cNvSpPr>
          <p:nvPr>
            <p:ph idx="1"/>
          </p:nvPr>
        </p:nvSpPr>
        <p:spPr/>
        <p:txBody>
          <a:bodyPr/>
          <a:lstStyle/>
          <a:p>
            <a:r>
              <a:rPr lang="en-IN" dirty="0" smtClean="0"/>
              <a:t>Using the Echo command</a:t>
            </a:r>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a:t>
            </a:fld>
            <a:endParaRPr lang="en-I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34" t="44624" r="61238" b="49270"/>
          <a:stretch/>
        </p:blipFill>
        <p:spPr>
          <a:xfrm>
            <a:off x="675531" y="2444217"/>
            <a:ext cx="7572375" cy="708415"/>
          </a:xfrm>
          <a:prstGeom prst="rect">
            <a:avLst/>
          </a:prstGeom>
        </p:spPr>
      </p:pic>
    </p:spTree>
    <p:extLst>
      <p:ext uri="{BB962C8B-B14F-4D97-AF65-F5344CB8AC3E}">
        <p14:creationId xmlns:p14="http://schemas.microsoft.com/office/powerpoint/2010/main" val="560799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229600" cy="5721499"/>
          </a:xfrm>
        </p:spPr>
        <p:txBody>
          <a:bodyPr/>
          <a:lstStyle/>
          <a:p>
            <a:r>
              <a:rPr lang="en-IN" sz="2000" b="1" dirty="0" smtClean="0"/>
              <a:t>Shell Script to check if a number is even or odd</a:t>
            </a:r>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40</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40362"/>
            <a:ext cx="8613983" cy="2976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717032"/>
            <a:ext cx="8640959" cy="280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637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229600" cy="792088"/>
          </a:xfrm>
        </p:spPr>
        <p:txBody>
          <a:bodyPr/>
          <a:lstStyle/>
          <a:p>
            <a:r>
              <a:rPr lang="en-IN" sz="2800" b="1" dirty="0" smtClean="0"/>
              <a:t>Shell Script to calculate </a:t>
            </a:r>
            <a:r>
              <a:rPr lang="en-IN" sz="2800" b="1" dirty="0" err="1" smtClean="0"/>
              <a:t>hra</a:t>
            </a:r>
            <a:r>
              <a:rPr lang="en-IN" sz="2800" b="1" dirty="0" smtClean="0"/>
              <a:t> and ta</a:t>
            </a:r>
          </a:p>
          <a:p>
            <a:endParaRPr lang="en-IN" sz="28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41</a:t>
            </a:fld>
            <a:endParaRPr lang="en-IN"/>
          </a:p>
        </p:txBody>
      </p:sp>
    </p:spTree>
    <p:extLst>
      <p:ext uri="{BB962C8B-B14F-4D97-AF65-F5344CB8AC3E}">
        <p14:creationId xmlns:p14="http://schemas.microsoft.com/office/powerpoint/2010/main" val="2246514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229600" cy="5721499"/>
          </a:xfrm>
        </p:spPr>
        <p:txBody>
          <a:bodyPr/>
          <a:lstStyle/>
          <a:p>
            <a:r>
              <a:rPr lang="en-IN" sz="2000" b="1" dirty="0" smtClean="0"/>
              <a:t>Shell Script to calculate </a:t>
            </a:r>
            <a:r>
              <a:rPr lang="en-IN" sz="2000" b="1" dirty="0" err="1" smtClean="0"/>
              <a:t>hra</a:t>
            </a:r>
            <a:r>
              <a:rPr lang="en-IN" sz="2000" b="1" dirty="0" smtClean="0"/>
              <a:t> and ta</a:t>
            </a:r>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42</a:t>
            </a:fld>
            <a:endParaRPr lang="en-IN"/>
          </a:p>
        </p:txBody>
      </p:sp>
      <p:sp>
        <p:nvSpPr>
          <p:cNvPr id="7" name="Rectangle 6"/>
          <p:cNvSpPr/>
          <p:nvPr/>
        </p:nvSpPr>
        <p:spPr>
          <a:xfrm>
            <a:off x="125517" y="5445224"/>
            <a:ext cx="8625805" cy="923330"/>
          </a:xfrm>
          <a:prstGeom prst="rect">
            <a:avLst/>
          </a:prstGeom>
        </p:spPr>
        <p:txBody>
          <a:bodyPr wrap="square">
            <a:spAutoFit/>
          </a:bodyPr>
          <a:lstStyle/>
          <a:p>
            <a:pPr marL="285750" indent="-285750">
              <a:buFont typeface="Arial" panose="020B0604020202020204" pitchFamily="34" charset="0"/>
              <a:buChar char="•"/>
            </a:pPr>
            <a:r>
              <a:rPr lang="en-IN" i="1" dirty="0"/>
              <a:t>expr </a:t>
            </a:r>
            <a:r>
              <a:rPr lang="en-IN" dirty="0"/>
              <a:t>is an external program used by Bourne shell. </a:t>
            </a:r>
            <a:endParaRPr lang="en-IN" dirty="0" smtClean="0"/>
          </a:p>
          <a:p>
            <a:pPr marL="285750" indent="-285750">
              <a:buFont typeface="Arial" panose="020B0604020202020204" pitchFamily="34" charset="0"/>
              <a:buChar char="•"/>
            </a:pPr>
            <a:r>
              <a:rPr lang="en-IN" dirty="0" smtClean="0"/>
              <a:t>It </a:t>
            </a:r>
            <a:r>
              <a:rPr lang="en-IN" dirty="0"/>
              <a:t>uses </a:t>
            </a:r>
            <a:r>
              <a:rPr lang="en-IN" i="1" dirty="0"/>
              <a:t>expr </a:t>
            </a:r>
            <a:r>
              <a:rPr lang="en-IN" dirty="0"/>
              <a:t>external program with the help of </a:t>
            </a:r>
            <a:r>
              <a:rPr lang="en-IN" dirty="0" err="1"/>
              <a:t>backtick</a:t>
            </a:r>
            <a:r>
              <a:rPr lang="en-IN" dirty="0"/>
              <a:t>. </a:t>
            </a:r>
            <a:endParaRPr lang="en-IN" dirty="0" smtClean="0"/>
          </a:p>
          <a:p>
            <a:pPr marL="285750" indent="-285750">
              <a:buFont typeface="Arial" panose="020B0604020202020204" pitchFamily="34" charset="0"/>
              <a:buChar char="•"/>
            </a:pPr>
            <a:r>
              <a:rPr lang="en-IN" dirty="0" smtClean="0"/>
              <a:t>The </a:t>
            </a:r>
            <a:r>
              <a:rPr lang="en-IN" i="1" dirty="0" err="1"/>
              <a:t>backtick</a:t>
            </a:r>
            <a:r>
              <a:rPr lang="en-IN" i="1" dirty="0"/>
              <a:t>(`)</a:t>
            </a:r>
            <a:r>
              <a:rPr lang="en-IN" dirty="0"/>
              <a:t> is actually called command substitution.</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89"/>
          <a:stretch/>
        </p:blipFill>
        <p:spPr bwMode="auto">
          <a:xfrm>
            <a:off x="194667" y="764704"/>
            <a:ext cx="8625805"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4738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229600" cy="5721499"/>
          </a:xfrm>
        </p:spPr>
        <p:txBody>
          <a:bodyPr/>
          <a:lstStyle/>
          <a:p>
            <a:r>
              <a:rPr lang="en-IN" sz="2000" b="1" dirty="0" smtClean="0"/>
              <a:t>Shell Script to calculate </a:t>
            </a:r>
            <a:r>
              <a:rPr lang="en-IN" sz="2000" b="1" dirty="0" err="1" smtClean="0"/>
              <a:t>hra</a:t>
            </a:r>
            <a:r>
              <a:rPr lang="en-IN" sz="2000" b="1" dirty="0" smtClean="0"/>
              <a:t> and ta</a:t>
            </a:r>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r>
              <a:rPr lang="en-IN" sz="2000" b="1" dirty="0" smtClean="0"/>
              <a:t>Output-</a:t>
            </a:r>
          </a:p>
          <a:p>
            <a:endParaRPr lang="en-IN" sz="2000" b="1"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43</a:t>
            </a:fld>
            <a:endParaRPr lang="en-IN"/>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89"/>
          <a:stretch/>
        </p:blipFill>
        <p:spPr bwMode="auto">
          <a:xfrm>
            <a:off x="482699" y="764704"/>
            <a:ext cx="7761709"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77" y="4077072"/>
            <a:ext cx="7936131" cy="2261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050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The backslash (\) character is used to mark these special characters so that they are not interpreted by the shell, but passed on to the command being run (for example, echo).</a:t>
            </a:r>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44</a:t>
            </a:fld>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3092967"/>
            <a:ext cx="7776864" cy="876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0091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Loop Syntax</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45</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6131231" cy="253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83568" y="4437112"/>
            <a:ext cx="7560840" cy="830997"/>
          </a:xfrm>
          <a:prstGeom prst="rect">
            <a:avLst/>
          </a:prstGeom>
        </p:spPr>
        <p:txBody>
          <a:bodyPr wrap="square">
            <a:spAutoFit/>
          </a:bodyPr>
          <a:lstStyle/>
          <a:p>
            <a:r>
              <a:rPr lang="en-IN" sz="2400" dirty="0"/>
              <a:t>condition1 indicates </a:t>
            </a:r>
            <a:r>
              <a:rPr lang="en-IN" sz="2400" b="1" dirty="0"/>
              <a:t>initialization</a:t>
            </a:r>
            <a:r>
              <a:rPr lang="en-IN" sz="2400" dirty="0"/>
              <a:t>, </a:t>
            </a:r>
            <a:endParaRPr lang="en-IN" sz="2400" dirty="0" smtClean="0"/>
          </a:p>
          <a:p>
            <a:r>
              <a:rPr lang="en-IN" sz="2400" dirty="0" smtClean="0"/>
              <a:t>cond2 </a:t>
            </a:r>
            <a:r>
              <a:rPr lang="en-IN" sz="2400" dirty="0"/>
              <a:t>indicates </a:t>
            </a:r>
            <a:r>
              <a:rPr lang="en-IN" sz="2400" b="1" dirty="0"/>
              <a:t>condition</a:t>
            </a:r>
            <a:r>
              <a:rPr lang="en-IN" sz="2400" dirty="0"/>
              <a:t> and cond3 indicates </a:t>
            </a:r>
            <a:r>
              <a:rPr lang="en-IN" sz="2400" b="1" dirty="0" err="1"/>
              <a:t>updation</a:t>
            </a:r>
            <a:r>
              <a:rPr lang="en-IN" sz="2400" b="1" dirty="0"/>
              <a:t>.</a:t>
            </a:r>
            <a:endParaRPr lang="en-IN" sz="2400" dirty="0"/>
          </a:p>
        </p:txBody>
      </p:sp>
    </p:spTree>
    <p:extLst>
      <p:ext uri="{BB962C8B-B14F-4D97-AF65-F5344CB8AC3E}">
        <p14:creationId xmlns:p14="http://schemas.microsoft.com/office/powerpoint/2010/main" val="2654824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For Loop </a:t>
            </a:r>
            <a:r>
              <a:rPr lang="en-IN" dirty="0" err="1" smtClean="0"/>
              <a:t>Eg</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46</a:t>
            </a:fld>
            <a:endParaRPr lang="en-IN"/>
          </a:p>
        </p:txBody>
      </p:sp>
      <p:sp>
        <p:nvSpPr>
          <p:cNvPr id="7" name="Rectangle 6"/>
          <p:cNvSpPr/>
          <p:nvPr/>
        </p:nvSpPr>
        <p:spPr>
          <a:xfrm>
            <a:off x="467544" y="3356992"/>
            <a:ext cx="7560840" cy="830997"/>
          </a:xfrm>
          <a:prstGeom prst="rect">
            <a:avLst/>
          </a:prstGeom>
        </p:spPr>
        <p:txBody>
          <a:bodyPr wrap="square">
            <a:spAutoFit/>
          </a:bodyPr>
          <a:lstStyle/>
          <a:p>
            <a:r>
              <a:rPr lang="en-IN" sz="2400" dirty="0" smtClean="0"/>
              <a:t>O/P-</a:t>
            </a:r>
          </a:p>
          <a:p>
            <a:endParaRPr lang="en-IN" sz="2400" dirty="0"/>
          </a:p>
        </p:txBody>
      </p:sp>
      <p:sp>
        <p:nvSpPr>
          <p:cNvPr id="3" name="Content Placeholder 2"/>
          <p:cNvSpPr>
            <a:spLocks noGrp="1"/>
          </p:cNvSpPr>
          <p:nvPr>
            <p:ph idx="1"/>
          </p:nvPr>
        </p:nvSpPr>
        <p:spPr>
          <a:xfrm>
            <a:off x="457200" y="1600200"/>
            <a:ext cx="8229600" cy="2218631"/>
          </a:xfrm>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7295872" cy="2262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61048"/>
            <a:ext cx="7056784"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422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List all the shells on your PC?</a:t>
            </a:r>
            <a:endParaRPr lang="en-IN" sz="3200" b="1" dirty="0"/>
          </a:p>
        </p:txBody>
      </p:sp>
      <p:sp>
        <p:nvSpPr>
          <p:cNvPr id="3" name="Content Placeholder 2"/>
          <p:cNvSpPr>
            <a:spLocks noGrp="1"/>
          </p:cNvSpPr>
          <p:nvPr>
            <p:ph idx="1"/>
          </p:nvPr>
        </p:nvSpPr>
        <p:spPr/>
        <p:txBody>
          <a:bodyPr>
            <a:normAutofit/>
          </a:bodyPr>
          <a:lstStyle/>
          <a:p>
            <a:r>
              <a:rPr lang="en-IN" dirty="0" smtClean="0"/>
              <a:t>Using the Cat command</a:t>
            </a:r>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5</a:t>
            </a:fld>
            <a:endParaRPr lang="en-IN"/>
          </a:p>
        </p:txBody>
      </p:sp>
    </p:spTree>
    <p:extLst>
      <p:ext uri="{BB962C8B-B14F-4D97-AF65-F5344CB8AC3E}">
        <p14:creationId xmlns:p14="http://schemas.microsoft.com/office/powerpoint/2010/main" val="2650670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314" y="116632"/>
            <a:ext cx="8229600" cy="504056"/>
          </a:xfrm>
        </p:spPr>
        <p:txBody>
          <a:bodyPr>
            <a:normAutofit fontScale="90000"/>
          </a:bodyPr>
          <a:lstStyle/>
          <a:p>
            <a:r>
              <a:rPr lang="en-IN" sz="3200" b="1" dirty="0" smtClean="0"/>
              <a:t>List all the shells on your PC?</a:t>
            </a:r>
            <a:endParaRPr lang="en-IN" sz="3200" b="1" dirty="0"/>
          </a:p>
        </p:txBody>
      </p:sp>
      <p:sp>
        <p:nvSpPr>
          <p:cNvPr id="3" name="Content Placeholder 2"/>
          <p:cNvSpPr>
            <a:spLocks noGrp="1"/>
          </p:cNvSpPr>
          <p:nvPr>
            <p:ph idx="1"/>
          </p:nvPr>
        </p:nvSpPr>
        <p:spPr>
          <a:xfrm>
            <a:off x="500314" y="661962"/>
            <a:ext cx="8229600" cy="4525963"/>
          </a:xfrm>
        </p:spPr>
        <p:txBody>
          <a:bodyPr>
            <a:normAutofit/>
          </a:bodyPr>
          <a:lstStyle/>
          <a:p>
            <a:r>
              <a:rPr lang="en-IN" sz="2400" dirty="0" smtClean="0"/>
              <a:t>The </a:t>
            </a:r>
            <a:r>
              <a:rPr lang="en-IN" sz="2400" dirty="0"/>
              <a:t>list of all the shells which are currently installed in our Linux system is stored in the </a:t>
            </a:r>
            <a:r>
              <a:rPr lang="en-IN" sz="2400" b="1" u="sng" dirty="0"/>
              <a:t>‘shells’ file which is present in /</a:t>
            </a:r>
            <a:r>
              <a:rPr lang="en-IN" sz="2400" b="1" u="sng" dirty="0" err="1"/>
              <a:t>etc</a:t>
            </a:r>
            <a:r>
              <a:rPr lang="en-IN" sz="2400" b="1" u="sng" dirty="0"/>
              <a:t> folder of the system. </a:t>
            </a:r>
            <a:endParaRPr lang="en-IN" sz="2400" b="1" u="sng" dirty="0" smtClean="0"/>
          </a:p>
          <a:p>
            <a:endParaRPr lang="en-IN" sz="2400" dirty="0" smtClean="0"/>
          </a:p>
          <a:p>
            <a:r>
              <a:rPr lang="en-IN" sz="2400" dirty="0" smtClean="0"/>
              <a:t>It </a:t>
            </a:r>
            <a:r>
              <a:rPr lang="en-IN" sz="2400" dirty="0"/>
              <a:t>has read-only access by default and is modified automatically whenever we install a new shell in our system. </a:t>
            </a:r>
            <a:endParaRPr lang="en-IN" sz="2400"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6</a:t>
            </a:fld>
            <a:endParaRPr lang="en-IN"/>
          </a:p>
        </p:txBody>
      </p:sp>
      <p:pic>
        <p:nvPicPr>
          <p:cNvPr id="5122" name="Picture 2" descr="https://www.howtogeek.com/wp-content/uploads/2012/06/image351.png?width=1198&amp;trim=1,1&amp;bg-color=000&amp;pa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56992"/>
            <a:ext cx="8583173" cy="325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451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a:t>
            </a:r>
            <a:r>
              <a:rPr lang="en-IN" sz="3200" b="1" dirty="0" err="1"/>
              <a:t>etc</a:t>
            </a:r>
            <a:r>
              <a:rPr lang="en-IN" sz="3200" b="1" dirty="0"/>
              <a:t> — Configuration </a:t>
            </a:r>
            <a:r>
              <a:rPr lang="en-IN" sz="3200" b="1" dirty="0" smtClean="0"/>
              <a:t>Files</a:t>
            </a:r>
            <a:endParaRPr lang="en-IN" sz="3200" dirty="0"/>
          </a:p>
        </p:txBody>
      </p:sp>
      <p:sp>
        <p:nvSpPr>
          <p:cNvPr id="3" name="Content Placeholder 2"/>
          <p:cNvSpPr>
            <a:spLocks noGrp="1"/>
          </p:cNvSpPr>
          <p:nvPr>
            <p:ph idx="1"/>
          </p:nvPr>
        </p:nvSpPr>
        <p:spPr/>
        <p:txBody>
          <a:bodyPr>
            <a:normAutofit/>
          </a:bodyPr>
          <a:lstStyle/>
          <a:p>
            <a:r>
              <a:rPr lang="en-IN" sz="2400" dirty="0" smtClean="0"/>
              <a:t>The </a:t>
            </a:r>
            <a:r>
              <a:rPr lang="en-IN" sz="2400" dirty="0"/>
              <a:t>/</a:t>
            </a:r>
            <a:r>
              <a:rPr lang="en-IN" sz="2400" dirty="0" err="1"/>
              <a:t>etc</a:t>
            </a:r>
            <a:r>
              <a:rPr lang="en-IN" sz="2400" dirty="0"/>
              <a:t> directory contains configuration files, which can generally be edited by hand in a text editor. </a:t>
            </a:r>
            <a:endParaRPr lang="en-IN" sz="2400" dirty="0" smtClean="0"/>
          </a:p>
          <a:p>
            <a:endParaRPr lang="en-IN" sz="2400" dirty="0"/>
          </a:p>
          <a:p>
            <a:r>
              <a:rPr lang="en-IN" sz="2400" dirty="0" smtClean="0"/>
              <a:t>Note </a:t>
            </a:r>
            <a:r>
              <a:rPr lang="en-IN" sz="2400" dirty="0"/>
              <a:t>that the /</a:t>
            </a:r>
            <a:r>
              <a:rPr lang="en-IN" sz="2400" dirty="0" err="1"/>
              <a:t>etc</a:t>
            </a:r>
            <a:r>
              <a:rPr lang="en-IN" sz="2400" dirty="0"/>
              <a:t>/ directory contains system-wide configuration files </a:t>
            </a:r>
            <a:endParaRPr lang="en-IN" sz="2400" dirty="0" smtClean="0"/>
          </a:p>
          <a:p>
            <a:r>
              <a:rPr lang="en-IN" sz="2400" dirty="0" smtClean="0"/>
              <a:t>User-specific </a:t>
            </a:r>
            <a:r>
              <a:rPr lang="en-IN" sz="2400" dirty="0"/>
              <a:t>configuration files are located in each user’s home directory.</a:t>
            </a:r>
          </a:p>
          <a:p>
            <a:endParaRPr lang="en-IN" sz="2400" dirty="0"/>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7</a:t>
            </a:fld>
            <a:endParaRPr lang="en-IN"/>
          </a:p>
        </p:txBody>
      </p:sp>
    </p:spTree>
    <p:extLst>
      <p:ext uri="{BB962C8B-B14F-4D97-AF65-F5344CB8AC3E}">
        <p14:creationId xmlns:p14="http://schemas.microsoft.com/office/powerpoint/2010/main" val="4276582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List all the shells on your PC?</a:t>
            </a:r>
            <a:endParaRPr lang="en-IN" sz="3200" b="1" dirty="0"/>
          </a:p>
        </p:txBody>
      </p:sp>
      <p:sp>
        <p:nvSpPr>
          <p:cNvPr id="3" name="Content Placeholder 2"/>
          <p:cNvSpPr>
            <a:spLocks noGrp="1"/>
          </p:cNvSpPr>
          <p:nvPr>
            <p:ph idx="1"/>
          </p:nvPr>
        </p:nvSpPr>
        <p:spPr/>
        <p:txBody>
          <a:bodyPr>
            <a:normAutofit/>
          </a:bodyPr>
          <a:lstStyle/>
          <a:p>
            <a:r>
              <a:rPr lang="en-IN" sz="2400" dirty="0" smtClean="0"/>
              <a:t>The </a:t>
            </a:r>
            <a:r>
              <a:rPr lang="en-IN" sz="2400" dirty="0"/>
              <a:t>cat command displays the various installed shells along with their installation paths.</a:t>
            </a:r>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8</a:t>
            </a:fld>
            <a:endParaRPr lang="en-IN"/>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81259" r="63433"/>
          <a:stretch/>
        </p:blipFill>
        <p:spPr>
          <a:xfrm>
            <a:off x="755576" y="3356992"/>
            <a:ext cx="7996860" cy="2304256"/>
          </a:xfrm>
          <a:prstGeom prst="rect">
            <a:avLst/>
          </a:prstGeom>
        </p:spPr>
      </p:pic>
    </p:spTree>
    <p:extLst>
      <p:ext uri="{BB962C8B-B14F-4D97-AF65-F5344CB8AC3E}">
        <p14:creationId xmlns:p14="http://schemas.microsoft.com/office/powerpoint/2010/main" val="1233659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Change the shell</a:t>
            </a:r>
            <a:endParaRPr lang="en-IN" sz="3200" b="1" dirty="0"/>
          </a:p>
        </p:txBody>
      </p:sp>
      <p:sp>
        <p:nvSpPr>
          <p:cNvPr id="3" name="Content Placeholder 2"/>
          <p:cNvSpPr>
            <a:spLocks noGrp="1"/>
          </p:cNvSpPr>
          <p:nvPr>
            <p:ph idx="1"/>
          </p:nvPr>
        </p:nvSpPr>
        <p:spPr/>
        <p:txBody>
          <a:bodyPr>
            <a:normAutofit/>
          </a:bodyPr>
          <a:lstStyle/>
          <a:p>
            <a:pPr fontAlgn="base"/>
            <a:r>
              <a:rPr lang="en-IN" sz="2400" b="1" dirty="0"/>
              <a:t>Using </a:t>
            </a:r>
            <a:r>
              <a:rPr lang="en-IN" sz="2400" b="1" dirty="0" err="1"/>
              <a:t>chsh</a:t>
            </a:r>
            <a:r>
              <a:rPr lang="en-IN" sz="2400" b="1" dirty="0"/>
              <a:t> Utility</a:t>
            </a:r>
          </a:p>
          <a:p>
            <a:pPr fontAlgn="base"/>
            <a:r>
              <a:rPr lang="en-IN" sz="2400" dirty="0" err="1"/>
              <a:t>chsh</a:t>
            </a:r>
            <a:r>
              <a:rPr lang="en-IN" sz="2400" dirty="0"/>
              <a:t> is the utility to change a user’s login shell. </a:t>
            </a:r>
            <a:r>
              <a:rPr lang="en-IN" sz="2400" dirty="0" err="1"/>
              <a:t>chsh</a:t>
            </a:r>
            <a:r>
              <a:rPr lang="en-IN" sz="2400" dirty="0"/>
              <a:t> provides the -s option to change the user’s shell. </a:t>
            </a:r>
          </a:p>
        </p:txBody>
      </p:sp>
      <p:sp>
        <p:nvSpPr>
          <p:cNvPr id="4" name="Date Placeholder 3"/>
          <p:cNvSpPr>
            <a:spLocks noGrp="1"/>
          </p:cNvSpPr>
          <p:nvPr>
            <p:ph type="dt" sz="half" idx="10"/>
          </p:nvPr>
        </p:nvSpPr>
        <p:spPr/>
        <p:txBody>
          <a:bodyPr/>
          <a:lstStyle/>
          <a:p>
            <a:fld id="{5EA171FB-5F33-4C00-8880-02730D0A6447}" type="datetime1">
              <a:rPr lang="en-IN" smtClean="0"/>
              <a:t>30-07-2024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9</a:t>
            </a:fld>
            <a:endParaRPr lang="en-IN"/>
          </a:p>
        </p:txBody>
      </p:sp>
      <p:pic>
        <p:nvPicPr>
          <p:cNvPr id="3076" name="Picture 4" descr="https://media.geeksforgeeks.org/wp-content/uploads/20210718102619/ch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140968"/>
            <a:ext cx="6264696" cy="250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842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1402</Words>
  <Application>Microsoft Office PowerPoint</Application>
  <PresentationFormat>On-screen Show (4:3)</PresentationFormat>
  <Paragraphs>414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Shell Prompt</vt:lpstr>
      <vt:lpstr>PowerPoint Presentation</vt:lpstr>
      <vt:lpstr>FINDING OUT YOUR SHELL</vt:lpstr>
      <vt:lpstr>List all the shells on your PC?</vt:lpstr>
      <vt:lpstr>List all the shells on your PC?</vt:lpstr>
      <vt:lpstr>/etc — Configuration Files</vt:lpstr>
      <vt:lpstr>List all the shells on your PC?</vt:lpstr>
      <vt:lpstr>Change the shell</vt:lpstr>
      <vt:lpstr>Shell Scripting</vt:lpstr>
      <vt:lpstr>Shell Scripting</vt:lpstr>
      <vt:lpstr>Shell Scripting</vt:lpstr>
      <vt:lpstr>PowerPoint Presentation</vt:lpstr>
      <vt:lpstr>PowerPoint Presentation</vt:lpstr>
      <vt:lpstr>PowerPoint Presentation</vt:lpstr>
      <vt:lpstr>PowerPoint Presentation</vt:lpstr>
      <vt:lpstr>PowerPoint Presentation</vt:lpstr>
      <vt:lpstr>PowerPoint Presentation</vt:lpstr>
      <vt:lpstr>Sample program</vt:lpstr>
      <vt:lpstr>Chmod command</vt:lpstr>
      <vt:lpstr>Chmod command</vt:lpstr>
      <vt:lpstr>PowerPoint Presentation</vt:lpstr>
      <vt:lpstr>Echo command</vt:lpstr>
      <vt:lpstr>Echo command</vt:lpstr>
      <vt:lpstr>Echo command</vt:lpstr>
      <vt:lpstr>Echo command</vt:lpstr>
      <vt:lpstr>Read command</vt:lpstr>
      <vt:lpstr>Read command</vt:lpstr>
      <vt:lpstr>How to define variables</vt:lpstr>
      <vt:lpstr>Arithmetic expression </vt:lpstr>
      <vt:lpstr>Shell Script to Add Two Integers</vt:lpstr>
      <vt:lpstr>Arithmetic Operators</vt:lpstr>
      <vt:lpstr>Relational Operators</vt:lpstr>
      <vt:lpstr>Shell Script –Using Decision constructs</vt:lpstr>
      <vt:lpstr>Conditional Expressions</vt:lpstr>
      <vt:lpstr>Conditional Expressions</vt:lpstr>
      <vt:lpstr>Conditional Expressions</vt:lpstr>
      <vt:lpstr>Shell Script –Using Decision constructs</vt:lpstr>
      <vt:lpstr>PowerPoint Presentation</vt:lpstr>
      <vt:lpstr>PowerPoint Presentation</vt:lpstr>
      <vt:lpstr>PowerPoint Presentation</vt:lpstr>
      <vt:lpstr>PowerPoint Presentation</vt:lpstr>
      <vt:lpstr>PowerPoint Presentation</vt:lpstr>
      <vt:lpstr>PowerPoint Presentation</vt:lpstr>
      <vt:lpstr>For Loop Syntax</vt:lpstr>
      <vt:lpstr>For Loop Eg</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2023-08-01T05:19:04Z</dcterms:created>
  <dcterms:modified xsi:type="dcterms:W3CDTF">2024-07-30T06:44:48Z</dcterms:modified>
</cp:coreProperties>
</file>