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arcellus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oUe5hktQK4CFhYATZAr7ZlkR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rcellu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https://www.cl.cam.ac.uk/teaching/2324/OpSystems/materials/</a:t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scheduling algorithms discussed so far treat the collection of ready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as a single pool of processes from which to select the next running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pool may be broken down by priority but is otherwise homogeneous.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in a multiuser system, if individual user applications or jobs may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 as multiple processes (or threads), then there is a structure to the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processes that is not recognized by a traditional scheduler. From the user’s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of view, the concern is not how a particular process performs but rather 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or her set of processes, which constitute a single application, performs. Thus,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be attractive to make scheduling decisions on the basis of these process 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approach is generally known as fair-share scheduling. Further, the concept 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extended to groups of users, even if each user is represented by a single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in a time-sharing system, we might wish to consider all of the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given department to be members of the same group. Scheduling decisions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then be made that attempt to give each group similar service. Thus, if a large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people from one department log onto the system, we would like to see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time degradation primarily affect members of that department rather 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from other departments.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 share indicates the philosophy behind such a scheduler. Each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assigned a weighting of some sort that defines that user’s share of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as a fraction of the total usage of those resources. In particular, each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assigned a share of the processor. Such a scheme should operate in a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less linear fashion, so that if user A has twice the weighting of user B, then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long run, user A should be able to do twice as much work as user B. The 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fair-share scheduler is to monitor usage to give fewer resources to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have had more than their fair share and more to those who have had less 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fair share.</a:t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9.16 is an example in which process A is in one group and processes B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 are in a second group, with each group having a weighting of 0.5. Assume that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processes are processor bound and are usually ready to run. All processes have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base priority of 60. Processor utilization is measured as follows: The processor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interrupted 60 times per second; during each interrupt, the processor usage field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currently running process is incremented, as is the corresponding group processor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field. Once per second, priorities are recalculated.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figure, process A is scheduled first. At the end of one second, it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preempted. Processes B and C now have the higher priority, and process B is scheduled.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the second time unit, process A has the highest priority. Note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the pattern repeats: the kernel schedules the processes in order: A, B, A, C, A,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and so on. Thus, 50% of the processor is allocated to process A, which constitutes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group, and 50% to processes B and C, which constitute another group.</a:t>
            </a:r>
            <a:endParaRPr sz="1020"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section we examine traditional UNIX scheduling, which is used in 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SVR3 and 4.3 BSD UNIX. These systems are primarily targeted at the time-sharing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environment. The scheduling algorithm is designed to provide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time for interactive users while ensuring that low-priority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do not starve. Although this algorithm has been replaced in modern UNIX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systems, it is worthwhile to examine the approach because it is representative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time-sharing scheduling algorithms. The scheduling scheme for SVR4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an accommodation for real-time requirements, and so its discussion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deferred to Chapter 10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traditional UNIX scheduler employs multilevel feedback using 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within each of the priority queues. The system makes use of one-second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preemption. That is, if a running process does not block or complete within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second, it is preempted. Priority is based on process type and execution history.</a:t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priority of each process is recomputed once per second, at which time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scheduling decision is made. The purpose of the base priority is to divide 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into fixed bands of priority levels. The </a:t>
            </a:r>
            <a:r>
              <a:rPr i="1" lang="en-US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and nice components 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 to prevent a process from migrating out of its assigned band (assigned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priority level). These bands are used to optimize access to block devices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disk) and to allow the operating system to respond quickly to system calls.</a:t>
            </a:r>
            <a:endParaRPr sz="1110"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decreasing order of priority, the bands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Swapper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Block I/O device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File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Character I/O device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User processes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hierarchy should provide the most efficient use of the I/O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user process band, the use of execution history tends to penalize processor-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 processes at the expense of I/O-bound processes. Again, this should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efficiency. Coupled with the round-robin preemption scheme, the scheduling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is well equipped to satisfy the requirements for general-purpose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sharing.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process scheduling is shown in Figure 9.17 . Processes A, 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 are created at the same time with base priorities of 60 (we will ignore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nice value). The clock interrupts the system 60 times per second and increments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counter for the running process. The example assumes that none of the processes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themselves and that no other processes are ready to run. Compare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with Figure 9.16 .</a:t>
            </a:r>
            <a:endParaRPr/>
          </a:p>
        </p:txBody>
      </p:sp>
      <p:sp>
        <p:nvSpPr>
          <p:cNvPr id="166" name="Google Shape;16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arcellu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 rot="5400000">
            <a:off x="3611679" y="-1452990"/>
            <a:ext cx="437752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872067" y="2286001"/>
            <a:ext cx="1046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7"/>
          <p:cNvSpPr txBox="1"/>
          <p:nvPr>
            <p:ph idx="2" type="body"/>
          </p:nvPr>
        </p:nvSpPr>
        <p:spPr>
          <a:xfrm>
            <a:off x="872067" y="4302966"/>
            <a:ext cx="1046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  <a:defRPr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06979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arcellu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06979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542639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5876639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43339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433393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433393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3" type="body"/>
          </p:nvPr>
        </p:nvSpPr>
        <p:spPr>
          <a:xfrm>
            <a:off x="5765805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2"/>
          <p:cNvSpPr txBox="1"/>
          <p:nvPr>
            <p:ph idx="4" type="body"/>
          </p:nvPr>
        </p:nvSpPr>
        <p:spPr>
          <a:xfrm>
            <a:off x="5765805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  <a:defRPr b="0" i="0" sz="3600" u="none" cap="none" strike="noStrike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5" name="Google Shape;1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6464" y="6086095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41338"/>
            <a:ext cx="3245736" cy="81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6218" y="0"/>
            <a:ext cx="655782" cy="685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7527" y="0"/>
            <a:ext cx="378691" cy="54406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arcellus"/>
              <a:buNone/>
            </a:pPr>
            <a:r>
              <a:rPr lang="en-US"/>
              <a:t>Linux Scheduling</a:t>
            </a:r>
            <a:br>
              <a:rPr lang="en-US"/>
            </a:b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Nirmala Shinde Baloorkar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Assistant Professor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Department of Computer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Marcellus"/>
              <a:buNone/>
            </a:pPr>
            <a:r>
              <a:rPr lang="en-US" sz="2800"/>
              <a:t>Linux Scheduling in Version 2.6.23 +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Completely Fair Scheduler </a:t>
            </a:r>
            <a:r>
              <a:rPr lang="en-US"/>
              <a:t>(CFS)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ts val="2800"/>
              <a:buChar char="•"/>
            </a:pPr>
            <a:r>
              <a:rPr b="1" lang="en-US">
                <a:solidFill>
                  <a:srgbClr val="3366FF"/>
                </a:solidFill>
              </a:rPr>
              <a:t>Scheduling classes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has specific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Scheduler picks highest priority task in highest scheduling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Rather than quantum based on fixed time allotments, based on proportion of CPU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 scheduling classes included, others can be added</a:t>
            </a:r>
            <a:endParaRPr/>
          </a:p>
          <a:p>
            <a:pPr indent="-239712" lvl="2" marL="1095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default</a:t>
            </a:r>
            <a:endParaRPr/>
          </a:p>
          <a:p>
            <a:pPr indent="-239712" lvl="2" marL="1095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real-time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12712" lvl="2" marL="1095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Marcellus"/>
              <a:buNone/>
            </a:pPr>
            <a:r>
              <a:rPr lang="en-US" sz="2800"/>
              <a:t>Linux Scheduling in Version 2.6.23 + (cont…)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Quantum calculated based on </a:t>
            </a:r>
            <a:r>
              <a:rPr b="1" lang="en-US">
                <a:solidFill>
                  <a:srgbClr val="3366FF"/>
                </a:solidFill>
              </a:rPr>
              <a:t>nice value </a:t>
            </a:r>
            <a:r>
              <a:rPr lang="en-US"/>
              <a:t>from -20 to +19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Lower value is higher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Calculates </a:t>
            </a:r>
            <a:r>
              <a:rPr b="1" lang="en-US">
                <a:solidFill>
                  <a:srgbClr val="3366FF"/>
                </a:solidFill>
              </a:rPr>
              <a:t>target latency </a:t>
            </a:r>
            <a:r>
              <a:rPr lang="en-US"/>
              <a:t>– interval of time during which task should run at least once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Target latency can increase if say number of active tasks increases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CFS scheduler maintains per task </a:t>
            </a:r>
            <a:r>
              <a:rPr b="1" lang="en-US">
                <a:solidFill>
                  <a:srgbClr val="3366FF"/>
                </a:solidFill>
              </a:rPr>
              <a:t>virtual run time </a:t>
            </a:r>
            <a:r>
              <a:rPr lang="en-US"/>
              <a:t>in variable </a:t>
            </a:r>
            <a:r>
              <a:rPr b="1" lang="en-US"/>
              <a:t>vruntime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Associated with decay factor based on priority of task – lower priority is higher decay rate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Normal default priority yields virtual run time = actual run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decide next task to run, scheduler picks task with lowest virtual run time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2237" lvl="2" marL="10953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1102784" y="138113"/>
            <a:ext cx="10479616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Marcellus"/>
              <a:buNone/>
            </a:pPr>
            <a:r>
              <a:rPr lang="en-US"/>
              <a:t>CFS Performance</a:t>
            </a:r>
            <a:endParaRPr/>
          </a:p>
        </p:txBody>
      </p:sp>
      <p:pic>
        <p:nvPicPr>
          <p:cNvPr descr="Screen Shot 2012-12-17 at 9.25.06 PM.png"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5351" y="1077913"/>
            <a:ext cx="5852583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609600" y="163513"/>
            <a:ext cx="109728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Marcellus"/>
              <a:buNone/>
            </a:pPr>
            <a:r>
              <a:rPr lang="en-US"/>
              <a:t>Linux Scheduling (Cont.)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1176867" y="1144589"/>
            <a:ext cx="1038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Real-time scheduling according to POSIX.1b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Real-time tasks have static priorities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Real-time plus normal map into global priority scheme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Nice value of -20 maps to global priority 100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Nice value of +19 maps to priority 139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creen Shot 2012-12-17 at 9.28.34 PM.png"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8634" y="3821114"/>
            <a:ext cx="8108951" cy="17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593439" y="27400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/>
              <a:t>Question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Fair Share Scheduling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UNIX Scheduling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/>
              <a:t>Fair-Share Scheduling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Scheduling decisions based on the process sets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Each user is assigned a share of the 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Objective is to </a:t>
            </a:r>
            <a:r>
              <a:rPr b="1" lang="en-US" sz="2800"/>
              <a:t>monitor usage to give fewer resources to users </a:t>
            </a:r>
            <a:r>
              <a:rPr lang="en-US" sz="2800"/>
              <a:t>who have had more than their fair share and more to those who have had less than their fair share</a:t>
            </a:r>
            <a:endParaRPr sz="2800"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000" y="4292194"/>
            <a:ext cx="2641600" cy="147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-689261" y="3006726"/>
            <a:ext cx="4130961" cy="574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Marcellus"/>
              <a:buNone/>
            </a:pPr>
            <a:r>
              <a:rPr lang="en-US" sz="4400"/>
              <a:t>Fair-Share Scheduler</a:t>
            </a:r>
            <a:endParaRPr sz="4400"/>
          </a:p>
        </p:txBody>
      </p:sp>
      <p:pic>
        <p:nvPicPr>
          <p:cNvPr descr="Fig09_16.gif" id="122" name="Google Shape;122;p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-11422" l="0" r="0" t="-11422"/>
          <a:stretch/>
        </p:blipFill>
        <p:spPr>
          <a:xfrm>
            <a:off x="3109913" y="0"/>
            <a:ext cx="8066087" cy="7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/>
              <a:t>Traditional UNIX Scheduling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in both </a:t>
            </a:r>
            <a:r>
              <a:rPr lang="en-US">
                <a:highlight>
                  <a:srgbClr val="FFFF00"/>
                </a:highlight>
              </a:rPr>
              <a:t>SVR3</a:t>
            </a:r>
            <a:r>
              <a:rPr lang="en-US"/>
              <a:t> and </a:t>
            </a:r>
            <a:r>
              <a:rPr lang="en-US">
                <a:highlight>
                  <a:srgbClr val="FFFF00"/>
                </a:highlight>
              </a:rPr>
              <a:t>4.3 BSD UNIX</a:t>
            </a:r>
            <a:endParaRPr>
              <a:highlight>
                <a:srgbClr val="FFFF00"/>
              </a:highlight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systems are </a:t>
            </a:r>
            <a:r>
              <a:rPr lang="en-US">
                <a:highlight>
                  <a:srgbClr val="FFFF00"/>
                </a:highlight>
              </a:rPr>
              <a:t>primarily targeted</a:t>
            </a:r>
            <a:r>
              <a:rPr lang="en-US"/>
              <a:t> at the </a:t>
            </a:r>
            <a:r>
              <a:rPr lang="en-US">
                <a:highlight>
                  <a:srgbClr val="FFFF00"/>
                </a:highlight>
              </a:rPr>
              <a:t>time-sharing interactive environment</a:t>
            </a:r>
            <a:endParaRPr>
              <a:highlight>
                <a:srgbClr val="FFFF00"/>
              </a:highlight>
            </a:endParaRPr>
          </a:p>
          <a:p>
            <a:pPr indent="-228600" lvl="2" marL="28257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Designed to </a:t>
            </a:r>
            <a:r>
              <a:rPr lang="en-US" sz="2800">
                <a:highlight>
                  <a:srgbClr val="FFFF00"/>
                </a:highlight>
              </a:rPr>
              <a:t>provide good response time</a:t>
            </a:r>
            <a:r>
              <a:rPr lang="en-US" sz="2800"/>
              <a:t> for </a:t>
            </a:r>
            <a:r>
              <a:rPr lang="en-US" sz="2800">
                <a:highlight>
                  <a:srgbClr val="FFFF00"/>
                </a:highlight>
              </a:rPr>
              <a:t>interactive users</a:t>
            </a:r>
            <a:r>
              <a:rPr lang="en-US" sz="2800"/>
              <a:t> while </a:t>
            </a:r>
            <a:r>
              <a:rPr lang="en-US" sz="2800">
                <a:highlight>
                  <a:srgbClr val="FFFF00"/>
                </a:highlight>
              </a:rPr>
              <a:t>ensuring</a:t>
            </a:r>
            <a:r>
              <a:rPr lang="en-US" sz="2800"/>
              <a:t> that </a:t>
            </a:r>
            <a:r>
              <a:rPr lang="en-US" sz="2800">
                <a:highlight>
                  <a:srgbClr val="FFFF00"/>
                </a:highlight>
              </a:rPr>
              <a:t>low-priority background jobs</a:t>
            </a:r>
            <a:r>
              <a:rPr lang="en-US" sz="2800"/>
              <a:t> do </a:t>
            </a:r>
            <a:r>
              <a:rPr lang="en-US" sz="2800">
                <a:highlight>
                  <a:srgbClr val="FFFF00"/>
                </a:highlight>
              </a:rPr>
              <a:t>not starve</a:t>
            </a:r>
            <a:endParaRPr>
              <a:highlight>
                <a:srgbClr val="FFFF00"/>
              </a:highlight>
            </a:endParaRPr>
          </a:p>
          <a:p>
            <a:pPr indent="-228600" lvl="2" marL="28257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Employs </a:t>
            </a:r>
            <a:r>
              <a:rPr lang="en-US" sz="2800">
                <a:highlight>
                  <a:srgbClr val="FFFF00"/>
                </a:highlight>
              </a:rPr>
              <a:t>multilevel feedback</a:t>
            </a:r>
            <a:r>
              <a:rPr lang="en-US" sz="2800"/>
              <a:t> using </a:t>
            </a:r>
            <a:r>
              <a:rPr lang="en-US" sz="2800">
                <a:highlight>
                  <a:srgbClr val="FFFF00"/>
                </a:highlight>
              </a:rPr>
              <a:t>round robin within each</a:t>
            </a:r>
            <a:r>
              <a:rPr lang="en-US" sz="2800"/>
              <a:t> of the priority queues</a:t>
            </a:r>
            <a:endParaRPr/>
          </a:p>
          <a:p>
            <a:pPr indent="-228600" lvl="2" marL="28257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Makes use of </a:t>
            </a:r>
            <a:r>
              <a:rPr lang="en-US" sz="2800">
                <a:highlight>
                  <a:srgbClr val="FFFF00"/>
                </a:highlight>
              </a:rPr>
              <a:t>one-second preemption</a:t>
            </a:r>
            <a:endParaRPr>
              <a:highlight>
                <a:srgbClr val="FFFF00"/>
              </a:highlight>
            </a:endParaRPr>
          </a:p>
          <a:p>
            <a:pPr indent="-228600" lvl="2" marL="282575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highlight>
                  <a:srgbClr val="FFFF00"/>
                </a:highlight>
              </a:rPr>
              <a:t>Priority</a:t>
            </a:r>
            <a:r>
              <a:rPr lang="en-US" sz="2800"/>
              <a:t> is </a:t>
            </a:r>
            <a:r>
              <a:rPr lang="en-US" sz="2800">
                <a:highlight>
                  <a:srgbClr val="FFFF00"/>
                </a:highlight>
              </a:rPr>
              <a:t>based</a:t>
            </a:r>
            <a:r>
              <a:rPr lang="en-US" sz="2800"/>
              <a:t> on </a:t>
            </a:r>
            <a:r>
              <a:rPr lang="en-US" sz="2800">
                <a:highlight>
                  <a:srgbClr val="FFFF00"/>
                </a:highlight>
              </a:rPr>
              <a:t>process type</a:t>
            </a:r>
            <a:r>
              <a:rPr lang="en-US" sz="2800"/>
              <a:t> and </a:t>
            </a:r>
            <a:r>
              <a:rPr lang="en-US" sz="2800">
                <a:highlight>
                  <a:srgbClr val="FFFF00"/>
                </a:highlight>
              </a:rPr>
              <a:t>execution history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/>
              <a:t>Scheduling Formula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1346200"/>
            <a:ext cx="99441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/>
              <a:t>Bands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 optimize access to block devices and to allow the operating system to respond quickly to system calls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decreasing order of priority, the bands are: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44" name="Google Shape;144;p7"/>
          <p:cNvGrpSpPr/>
          <p:nvPr/>
        </p:nvGrpSpPr>
        <p:grpSpPr>
          <a:xfrm>
            <a:off x="7808021" y="2134114"/>
            <a:ext cx="1249556" cy="4215370"/>
            <a:chOff x="3540821" y="514"/>
            <a:chExt cx="1249556" cy="4215370"/>
          </a:xfrm>
        </p:grpSpPr>
        <p:sp>
          <p:nvSpPr>
            <p:cNvPr id="145" name="Google Shape;145;p7"/>
            <p:cNvSpPr/>
            <p:nvPr/>
          </p:nvSpPr>
          <p:spPr>
            <a:xfrm>
              <a:off x="3540821" y="514"/>
              <a:ext cx="1249556" cy="6021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AA685"/>
                </a:gs>
                <a:gs pos="50000">
                  <a:srgbClr val="12A077"/>
                </a:gs>
                <a:gs pos="100000">
                  <a:srgbClr val="0A926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 txBox="1"/>
            <p:nvPr/>
          </p:nvSpPr>
          <p:spPr>
            <a:xfrm>
              <a:off x="3558459" y="18152"/>
              <a:ext cx="1214280" cy="5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Swapper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rot="5400000">
              <a:off x="4052688" y="617765"/>
              <a:ext cx="225823" cy="27098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 txBox="1"/>
            <p:nvPr/>
          </p:nvSpPr>
          <p:spPr>
            <a:xfrm>
              <a:off x="4084304" y="640348"/>
              <a:ext cx="162592" cy="158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3540821" y="903808"/>
              <a:ext cx="1249556" cy="6021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AA685"/>
                </a:gs>
                <a:gs pos="50000">
                  <a:srgbClr val="12A077"/>
                </a:gs>
                <a:gs pos="100000">
                  <a:srgbClr val="0A926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3558459" y="921446"/>
              <a:ext cx="1214280" cy="5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Block I/O device control</a:t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5400000">
              <a:off x="4052688" y="1521059"/>
              <a:ext cx="225823" cy="27098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4084304" y="1543642"/>
              <a:ext cx="162592" cy="158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3540821" y="1807102"/>
              <a:ext cx="1249556" cy="6021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AA685"/>
                </a:gs>
                <a:gs pos="50000">
                  <a:srgbClr val="12A077"/>
                </a:gs>
                <a:gs pos="100000">
                  <a:srgbClr val="0A926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3558459" y="1824740"/>
              <a:ext cx="1214280" cy="5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 manipulation</a:t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 rot="5400000">
              <a:off x="4052688" y="2424352"/>
              <a:ext cx="225823" cy="27098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4084304" y="2446935"/>
              <a:ext cx="162592" cy="158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3540821" y="2710395"/>
              <a:ext cx="1249556" cy="6021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AA685"/>
                </a:gs>
                <a:gs pos="50000">
                  <a:srgbClr val="12A077"/>
                </a:gs>
                <a:gs pos="100000">
                  <a:srgbClr val="0A926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3558459" y="2728033"/>
              <a:ext cx="1214280" cy="5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 I/O device control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rot="5400000">
              <a:off x="4052688" y="3327646"/>
              <a:ext cx="225823" cy="27098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4084304" y="3350229"/>
              <a:ext cx="162592" cy="158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3540821" y="3613689"/>
              <a:ext cx="1249556" cy="60219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AA685"/>
                </a:gs>
                <a:gs pos="50000">
                  <a:srgbClr val="12A077"/>
                </a:gs>
                <a:gs pos="100000">
                  <a:srgbClr val="0A926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3558459" y="3631327"/>
              <a:ext cx="1214280" cy="566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processes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508000" y="914400"/>
            <a:ext cx="2209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Marcellus"/>
              <a:buNone/>
            </a:pPr>
            <a:r>
              <a:rPr lang="en-US"/>
              <a:t>Example of Traditional </a:t>
            </a:r>
            <a:br>
              <a:rPr lang="en-US"/>
            </a:br>
            <a:r>
              <a:rPr lang="en-US"/>
              <a:t>UNIX Process Scheduling</a:t>
            </a:r>
            <a:endParaRPr/>
          </a:p>
        </p:txBody>
      </p:sp>
      <p:pic>
        <p:nvPicPr>
          <p:cNvPr descr="Fig09_17.gif" id="169" name="Google Shape;16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299" l="0" r="0" t="-5300"/>
          <a:stretch/>
        </p:blipFill>
        <p:spPr>
          <a:xfrm>
            <a:off x="2705100" y="177800"/>
            <a:ext cx="8534400" cy="6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Marcellus"/>
              <a:buNone/>
            </a:pPr>
            <a:r>
              <a:rPr lang="en-US" sz="2800"/>
              <a:t>Linux Scheduling Through Version 2.5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Prior to kernel version 2.5, ran variation of standard UNIX scheduling algorithm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Version 2.5 moved to constant order </a:t>
            </a:r>
            <a:r>
              <a:rPr i="1" lang="en-US"/>
              <a:t>O</a:t>
            </a:r>
            <a:r>
              <a:rPr lang="en-US"/>
              <a:t>(1) scheduling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Preemptive, priority based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Two priority ranges: time-sharing and real-time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Real-time </a:t>
            </a:r>
            <a:r>
              <a:rPr lang="en-US" sz="1600"/>
              <a:t>range from 0 to 99 and </a:t>
            </a:r>
            <a:r>
              <a:rPr b="1" lang="en-US" sz="1600"/>
              <a:t>nice </a:t>
            </a:r>
            <a:r>
              <a:rPr lang="en-US" sz="1600"/>
              <a:t>value from 100 to 140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Map into  global priority with numerically lower values indicating higher priority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Higher priority gets larger q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Task run-able as long as time left in time slice (</a:t>
            </a:r>
            <a:r>
              <a:rPr b="1" lang="en-US" sz="1600">
                <a:solidFill>
                  <a:srgbClr val="3366FF"/>
                </a:solidFill>
              </a:rPr>
              <a:t>active</a:t>
            </a:r>
            <a:r>
              <a:rPr lang="en-US" sz="1600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If no time left (</a:t>
            </a:r>
            <a:r>
              <a:rPr b="1" lang="en-US" sz="1600">
                <a:solidFill>
                  <a:srgbClr val="3366FF"/>
                </a:solidFill>
              </a:rPr>
              <a:t>expired</a:t>
            </a:r>
            <a:r>
              <a:rPr lang="en-US" sz="1600"/>
              <a:t>), not run-able until all other tasks use their slices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All run-able tasks tracked in per-CPU </a:t>
            </a:r>
            <a:r>
              <a:rPr b="1" lang="en-US" sz="1600">
                <a:solidFill>
                  <a:srgbClr val="3366FF"/>
                </a:solidFill>
              </a:rPr>
              <a:t>runqueue </a:t>
            </a:r>
            <a:r>
              <a:rPr lang="en-US" sz="1600"/>
              <a:t>data structure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Two priority arrays (active, expired)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Tasks indexed by priority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When no more active, arrays are exchanged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Worked well, but poor response times for interactive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2020-04-30T07:52:47Z</dcterms:created>
  <dc:creator>Aditi  Rajani</dc:creator>
</cp:coreProperties>
</file>