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5"/>
  </p:notesMasterIdLst>
  <p:handoutMasterIdLst>
    <p:handoutMasterId r:id="rId46"/>
  </p:handout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15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314" r:id="rId44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 snapToGrid="0">
      <p:cViewPr varScale="1">
        <p:scale>
          <a:sx n="49" d="100"/>
          <a:sy n="49" d="100"/>
        </p:scale>
        <p:origin x="-540" y="-90"/>
      </p:cViewPr>
      <p:guideLst>
        <p:guide orient="horz" pos="788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79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fld id="{B2776419-EAA1-4784-BCD0-A00DFB31FFC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51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9112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</a:defRPr>
            </a:lvl1pPr>
          </a:lstStyle>
          <a:p>
            <a:fld id="{AED80E42-9CF6-4FDD-8019-922CFBC5523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34569-382F-4D17-863D-ABA46C2EC31D}" type="slidenum">
              <a:rPr lang="en-US"/>
              <a:pPr/>
              <a:t>1</a:t>
            </a:fld>
            <a:endParaRPr lang="en-US"/>
          </a:p>
        </p:txBody>
      </p:sp>
      <p:sp>
        <p:nvSpPr>
          <p:cNvPr id="136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CBD55-D08C-4136-8CAF-0A91633BD2AB}" type="slidenum">
              <a:rPr lang="en-US"/>
              <a:pPr/>
              <a:t>10</a:t>
            </a:fld>
            <a:endParaRPr lang="en-US"/>
          </a:p>
        </p:txBody>
      </p:sp>
      <p:sp>
        <p:nvSpPr>
          <p:cNvPr id="145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DADA3-2748-4800-9ED4-1D9F49AD7728}" type="slidenum">
              <a:rPr lang="en-US"/>
              <a:pPr/>
              <a:t>11</a:t>
            </a:fld>
            <a:endParaRPr lang="en-US"/>
          </a:p>
        </p:txBody>
      </p:sp>
      <p:sp>
        <p:nvSpPr>
          <p:cNvPr id="146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18D35-85D5-41FB-879A-A8C4246D3A27}" type="slidenum">
              <a:rPr lang="en-US"/>
              <a:pPr/>
              <a:t>12</a:t>
            </a:fld>
            <a:endParaRPr lang="en-US"/>
          </a:p>
        </p:txBody>
      </p:sp>
      <p:sp>
        <p:nvSpPr>
          <p:cNvPr id="147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1700E-0E9A-4DDD-9E3D-95217C29F1C2}" type="slidenum">
              <a:rPr lang="en-US"/>
              <a:pPr/>
              <a:t>13</a:t>
            </a:fld>
            <a:endParaRPr lang="en-US"/>
          </a:p>
        </p:txBody>
      </p:sp>
      <p:sp>
        <p:nvSpPr>
          <p:cNvPr id="148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1F9D9-4CE7-41F7-993A-AA7D784FB8E7}" type="slidenum">
              <a:rPr lang="en-US"/>
              <a:pPr/>
              <a:t>14</a:t>
            </a:fld>
            <a:endParaRPr lang="en-US"/>
          </a:p>
        </p:txBody>
      </p:sp>
      <p:sp>
        <p:nvSpPr>
          <p:cNvPr id="149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BF34F1-2EF9-40A0-BD31-E598284983F1}" type="slidenum">
              <a:rPr lang="en-US"/>
              <a:pPr/>
              <a:t>15</a:t>
            </a:fld>
            <a:endParaRPr lang="en-US"/>
          </a:p>
        </p:txBody>
      </p:sp>
      <p:sp>
        <p:nvSpPr>
          <p:cNvPr id="150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13B67-D4F3-486B-87C6-50EEDF64298E}" type="slidenum">
              <a:rPr lang="en-US"/>
              <a:pPr/>
              <a:t>16</a:t>
            </a:fld>
            <a:endParaRPr lang="en-US"/>
          </a:p>
        </p:txBody>
      </p:sp>
      <p:sp>
        <p:nvSpPr>
          <p:cNvPr id="151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9AC84-DC61-4648-832F-6AC1AB6F2C67}" type="slidenum">
              <a:rPr lang="en-US"/>
              <a:pPr/>
              <a:t>17</a:t>
            </a:fld>
            <a:endParaRPr lang="en-US"/>
          </a:p>
        </p:txBody>
      </p:sp>
      <p:sp>
        <p:nvSpPr>
          <p:cNvPr id="152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CFFD2-22E2-466C-A6F1-DD948360DE98}" type="slidenum">
              <a:rPr lang="en-US"/>
              <a:pPr/>
              <a:t>18</a:t>
            </a:fld>
            <a:endParaRPr lang="en-US"/>
          </a:p>
        </p:txBody>
      </p:sp>
      <p:sp>
        <p:nvSpPr>
          <p:cNvPr id="182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C0369-E50D-4942-9907-E7D1B0F36B61}" type="slidenum">
              <a:rPr lang="en-US"/>
              <a:pPr/>
              <a:t>19</a:t>
            </a:fld>
            <a:endParaRPr lang="en-US"/>
          </a:p>
        </p:txBody>
      </p:sp>
      <p:sp>
        <p:nvSpPr>
          <p:cNvPr id="153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261C7-8D2F-4E96-990C-65C31C845476}" type="slidenum">
              <a:rPr lang="en-US"/>
              <a:pPr/>
              <a:t>2</a:t>
            </a:fld>
            <a:endParaRPr lang="en-US"/>
          </a:p>
        </p:txBody>
      </p:sp>
      <p:sp>
        <p:nvSpPr>
          <p:cNvPr id="137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452B39-44F5-40E3-939D-13032CCD86B0}" type="slidenum">
              <a:rPr lang="en-US"/>
              <a:pPr/>
              <a:t>20</a:t>
            </a:fld>
            <a:endParaRPr lang="en-US"/>
          </a:p>
        </p:txBody>
      </p:sp>
      <p:sp>
        <p:nvSpPr>
          <p:cNvPr id="154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6D3D33-93E5-4023-BF83-D9FE2B584319}" type="slidenum">
              <a:rPr lang="en-US"/>
              <a:pPr/>
              <a:t>21</a:t>
            </a:fld>
            <a:endParaRPr lang="en-US"/>
          </a:p>
        </p:txBody>
      </p:sp>
      <p:sp>
        <p:nvSpPr>
          <p:cNvPr id="155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2FF468-6A63-49BF-B1F4-32B0D65B0493}" type="slidenum">
              <a:rPr lang="en-US"/>
              <a:pPr/>
              <a:t>22</a:t>
            </a:fld>
            <a:endParaRPr lang="en-US"/>
          </a:p>
        </p:txBody>
      </p:sp>
      <p:sp>
        <p:nvSpPr>
          <p:cNvPr id="156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269AB-5EE1-4616-807A-CBBAC83094F1}" type="slidenum">
              <a:rPr lang="en-US"/>
              <a:pPr/>
              <a:t>23</a:t>
            </a:fld>
            <a:endParaRPr lang="en-US"/>
          </a:p>
        </p:txBody>
      </p:sp>
      <p:sp>
        <p:nvSpPr>
          <p:cNvPr id="157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E03FF-4744-4B4E-975F-323D272D8C8B}" type="slidenum">
              <a:rPr lang="en-US"/>
              <a:pPr/>
              <a:t>24</a:t>
            </a:fld>
            <a:endParaRPr lang="en-US"/>
          </a:p>
        </p:txBody>
      </p:sp>
      <p:sp>
        <p:nvSpPr>
          <p:cNvPr id="158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06C81-BFA1-4B2C-9DA4-0F597F0B8B94}" type="slidenum">
              <a:rPr lang="en-US"/>
              <a:pPr/>
              <a:t>25</a:t>
            </a:fld>
            <a:endParaRPr lang="en-US"/>
          </a:p>
        </p:txBody>
      </p:sp>
      <p:sp>
        <p:nvSpPr>
          <p:cNvPr id="159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1EF802-F4E1-43C1-8587-7D2646EA3E30}" type="slidenum">
              <a:rPr lang="en-US"/>
              <a:pPr/>
              <a:t>26</a:t>
            </a:fld>
            <a:endParaRPr lang="en-US"/>
          </a:p>
        </p:txBody>
      </p:sp>
      <p:sp>
        <p:nvSpPr>
          <p:cNvPr id="160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32E47-B7BF-4306-839A-0DBF5D4580DD}" type="slidenum">
              <a:rPr lang="en-US"/>
              <a:pPr/>
              <a:t>27</a:t>
            </a:fld>
            <a:endParaRPr lang="en-US"/>
          </a:p>
        </p:txBody>
      </p:sp>
      <p:sp>
        <p:nvSpPr>
          <p:cNvPr id="161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3EE9E-D093-43BF-8352-111C0A01F9F9}" type="slidenum">
              <a:rPr lang="en-US"/>
              <a:pPr/>
              <a:t>28</a:t>
            </a:fld>
            <a:endParaRPr lang="en-US"/>
          </a:p>
        </p:txBody>
      </p:sp>
      <p:sp>
        <p:nvSpPr>
          <p:cNvPr id="162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1F443E-1E00-42A2-B815-67B3CAF0442E}" type="slidenum">
              <a:rPr lang="en-US"/>
              <a:pPr/>
              <a:t>29</a:t>
            </a:fld>
            <a:endParaRPr lang="en-US"/>
          </a:p>
        </p:txBody>
      </p:sp>
      <p:sp>
        <p:nvSpPr>
          <p:cNvPr id="163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18CD09-07B8-40FB-8B6E-448F4EB08BEE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7A2DE-11AC-437F-A8DD-9B2F67E686A1}" type="slidenum">
              <a:rPr lang="en-US"/>
              <a:pPr/>
              <a:t>30</a:t>
            </a:fld>
            <a:endParaRPr lang="en-US"/>
          </a:p>
        </p:txBody>
      </p:sp>
      <p:sp>
        <p:nvSpPr>
          <p:cNvPr id="164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E87A5-843A-409A-87AC-BC472B941214}" type="slidenum">
              <a:rPr lang="en-US"/>
              <a:pPr/>
              <a:t>31</a:t>
            </a:fld>
            <a:endParaRPr lang="en-US"/>
          </a:p>
        </p:txBody>
      </p:sp>
      <p:sp>
        <p:nvSpPr>
          <p:cNvPr id="165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4A963-8CE2-477A-84A5-0D9F8954E23B}" type="slidenum">
              <a:rPr lang="en-US"/>
              <a:pPr/>
              <a:t>32</a:t>
            </a:fld>
            <a:endParaRPr lang="en-US"/>
          </a:p>
        </p:txBody>
      </p:sp>
      <p:sp>
        <p:nvSpPr>
          <p:cNvPr id="166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8C3652-80FE-42CD-B9D0-C2BB5C5FA565}" type="slidenum">
              <a:rPr lang="en-US"/>
              <a:pPr/>
              <a:t>33</a:t>
            </a:fld>
            <a:endParaRPr lang="en-US"/>
          </a:p>
        </p:txBody>
      </p:sp>
      <p:sp>
        <p:nvSpPr>
          <p:cNvPr id="167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21AC2D-E1BA-4C78-AA6E-24276FAD73F0}" type="slidenum">
              <a:rPr lang="en-US"/>
              <a:pPr/>
              <a:t>34</a:t>
            </a:fld>
            <a:endParaRPr lang="en-US"/>
          </a:p>
        </p:txBody>
      </p:sp>
      <p:sp>
        <p:nvSpPr>
          <p:cNvPr id="168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13C50-A855-48C1-BEE2-23D40B3718BC}" type="slidenum">
              <a:rPr lang="en-US"/>
              <a:pPr/>
              <a:t>35</a:t>
            </a:fld>
            <a:endParaRPr lang="en-US"/>
          </a:p>
        </p:txBody>
      </p:sp>
      <p:sp>
        <p:nvSpPr>
          <p:cNvPr id="169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74788-C458-45EC-B62A-E3991494A006}" type="slidenum">
              <a:rPr lang="en-US"/>
              <a:pPr/>
              <a:t>36</a:t>
            </a:fld>
            <a:endParaRPr lang="en-US"/>
          </a:p>
        </p:txBody>
      </p:sp>
      <p:sp>
        <p:nvSpPr>
          <p:cNvPr id="171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B3999-73C6-443B-BD04-0C9E983208A2}" type="slidenum">
              <a:rPr lang="en-US"/>
              <a:pPr/>
              <a:t>37</a:t>
            </a:fld>
            <a:endParaRPr lang="en-US"/>
          </a:p>
        </p:txBody>
      </p:sp>
      <p:sp>
        <p:nvSpPr>
          <p:cNvPr id="172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AEDF2-8592-4BF0-8892-74FC81A9BABF}" type="slidenum">
              <a:rPr lang="en-US"/>
              <a:pPr/>
              <a:t>38</a:t>
            </a:fld>
            <a:endParaRPr lang="en-US"/>
          </a:p>
        </p:txBody>
      </p:sp>
      <p:sp>
        <p:nvSpPr>
          <p:cNvPr id="173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EDD8F-88E4-4C97-9394-19B380A87395}" type="slidenum">
              <a:rPr lang="en-US"/>
              <a:pPr/>
              <a:t>39</a:t>
            </a:fld>
            <a:endParaRPr lang="en-US"/>
          </a:p>
        </p:txBody>
      </p:sp>
      <p:sp>
        <p:nvSpPr>
          <p:cNvPr id="174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4F9C7C-D04E-410D-BF08-D7862D893D41}" type="slidenum">
              <a:rPr lang="en-US"/>
              <a:pPr/>
              <a:t>4</a:t>
            </a:fld>
            <a:endParaRPr lang="en-US"/>
          </a:p>
        </p:txBody>
      </p:sp>
      <p:sp>
        <p:nvSpPr>
          <p:cNvPr id="139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6670F1-EA80-4962-AEAE-CDF64D1FFE88}" type="slidenum">
              <a:rPr lang="en-US"/>
              <a:pPr/>
              <a:t>40</a:t>
            </a:fld>
            <a:endParaRPr lang="en-US"/>
          </a:p>
        </p:txBody>
      </p:sp>
      <p:sp>
        <p:nvSpPr>
          <p:cNvPr id="175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F50BF2-CFD1-4220-B1F9-CB8E4A9E6158}" type="slidenum">
              <a:rPr lang="en-US"/>
              <a:pPr/>
              <a:t>41</a:t>
            </a:fld>
            <a:endParaRPr lang="en-US"/>
          </a:p>
        </p:txBody>
      </p:sp>
      <p:sp>
        <p:nvSpPr>
          <p:cNvPr id="176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C613B-6E6C-472E-A566-664E30E77D19}" type="slidenum">
              <a:rPr lang="en-US"/>
              <a:pPr/>
              <a:t>42</a:t>
            </a:fld>
            <a:endParaRPr lang="en-US"/>
          </a:p>
        </p:txBody>
      </p:sp>
      <p:sp>
        <p:nvSpPr>
          <p:cNvPr id="177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7A8772-9D31-4E38-9369-E66764644E46}" type="slidenum">
              <a:rPr lang="en-US"/>
              <a:pPr/>
              <a:t>43</a:t>
            </a:fld>
            <a:endParaRPr lang="en-US"/>
          </a:p>
        </p:txBody>
      </p:sp>
      <p:sp>
        <p:nvSpPr>
          <p:cNvPr id="178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707D95-6BD0-40E3-9B21-4BE5AFA20A1A}" type="slidenum">
              <a:rPr lang="en-US"/>
              <a:pPr/>
              <a:t>5</a:t>
            </a:fld>
            <a:endParaRPr lang="en-US"/>
          </a:p>
        </p:txBody>
      </p:sp>
      <p:sp>
        <p:nvSpPr>
          <p:cNvPr id="140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4F5CE-12DB-4A77-AC75-F56F82007D60}" type="slidenum">
              <a:rPr lang="en-US"/>
              <a:pPr/>
              <a:t>6</a:t>
            </a:fld>
            <a:endParaRPr lang="en-US"/>
          </a:p>
        </p:txBody>
      </p:sp>
      <p:sp>
        <p:nvSpPr>
          <p:cNvPr id="141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0072F-5D5E-4FF3-A641-A2DF11B37C85}" type="slidenum">
              <a:rPr lang="en-US"/>
              <a:pPr/>
              <a:t>7</a:t>
            </a:fld>
            <a:endParaRPr lang="en-US"/>
          </a:p>
        </p:txBody>
      </p:sp>
      <p:sp>
        <p:nvSpPr>
          <p:cNvPr id="142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102C3-3FF2-4FD7-8A98-3A8431357B57}" type="slidenum">
              <a:rPr lang="en-US"/>
              <a:pPr/>
              <a:t>8</a:t>
            </a:fld>
            <a:endParaRPr lang="en-US"/>
          </a:p>
        </p:txBody>
      </p:sp>
      <p:sp>
        <p:nvSpPr>
          <p:cNvPr id="143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16012-FA3A-490A-94BB-E09B7D5B5724}" type="slidenum">
              <a:rPr lang="en-US"/>
              <a:pPr/>
              <a:t>9</a:t>
            </a:fld>
            <a:endParaRPr lang="en-US"/>
          </a:p>
        </p:txBody>
      </p:sp>
      <p:sp>
        <p:nvSpPr>
          <p:cNvPr id="144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312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13312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2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2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Silberschatz, Galvin and Gagne ©2009</a:t>
            </a: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Operating System Concepts – 8</a:t>
            </a:r>
            <a:r>
              <a:rPr lang="en-US" sz="1000" b="1" baseline="30000">
                <a:solidFill>
                  <a:srgbClr val="336699"/>
                </a:solidFill>
                <a:latin typeface="Helvetica" pitchFamily="3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34" charset="0"/>
              </a:rPr>
              <a:t> Edition</a:t>
            </a:r>
          </a:p>
        </p:txBody>
      </p:sp>
      <p:pic>
        <p:nvPicPr>
          <p:cNvPr id="133129" name="Picture 9" descr="dino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 descr="dino_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</p:spPr>
      </p:pic>
      <p:sp>
        <p:nvSpPr>
          <p:cNvPr id="132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222750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10.</a:t>
            </a:r>
            <a:fld id="{8806C968-9327-4ADA-B372-862853E14D4E}" type="slidenum">
              <a:rPr lang="en-US" sz="1000" b="1">
                <a:solidFill>
                  <a:srgbClr val="0066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6699"/>
              </a:solidFill>
              <a:latin typeface="Helvetica" pitchFamily="34" charset="0"/>
            </a:endParaRP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Silberschatz, Galvin and Gagne ©2009</a:t>
            </a: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Operating System Concepts – 8</a:t>
            </a:r>
            <a:r>
              <a:rPr lang="en-US" sz="1000" b="1" baseline="30000">
                <a:solidFill>
                  <a:srgbClr val="006699"/>
                </a:solidFill>
                <a:latin typeface="Helvetica" pitchFamily="34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pitchFamily="34" charset="0"/>
              </a:rPr>
              <a:t> Edition</a:t>
            </a:r>
          </a:p>
        </p:txBody>
      </p:sp>
      <p:pic>
        <p:nvPicPr>
          <p:cNvPr id="132108" name="Picture 12" descr="dino_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10:  </a:t>
            </a:r>
            <a:br>
              <a:rPr lang="en-US"/>
            </a:br>
            <a:r>
              <a:rPr lang="en-US"/>
              <a:t>File-System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277813"/>
            <a:ext cx="7605712" cy="576262"/>
          </a:xfrm>
        </p:spPr>
        <p:txBody>
          <a:bodyPr/>
          <a:lstStyle/>
          <a:p>
            <a:r>
              <a:rPr lang="en-US"/>
              <a:t>File Locking Example – Java API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import java.io.*;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import java.nio.channels.*;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public class LockingExample </a:t>
            </a:r>
            <a:r>
              <a:rPr lang="en-US" sz="1400" i="1">
                <a:solidFill>
                  <a:srgbClr val="0033CC"/>
                </a:solidFill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 i="1">
                <a:solidFill>
                  <a:srgbClr val="0033CC"/>
                </a:solidFill>
              </a:rPr>
              <a:t>	</a:t>
            </a:r>
            <a:r>
              <a:rPr lang="en-US" sz="1400">
                <a:solidFill>
                  <a:srgbClr val="0033CC"/>
                </a:solidFill>
              </a:rPr>
              <a:t>public static final boolean EXCLUSIVE = false;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public static final boolean SHARED = true;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public static void main(String arsg[]) throws IOException </a:t>
            </a:r>
            <a:r>
              <a:rPr lang="en-US" sz="1400" i="1">
                <a:solidFill>
                  <a:srgbClr val="0033CC"/>
                </a:solidFill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	FileLock sharedLock = null;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	FileLock exclusiveLock = null;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	try </a:t>
            </a:r>
            <a:r>
              <a:rPr lang="en-US" sz="1400" i="1">
                <a:solidFill>
                  <a:srgbClr val="0033CC"/>
                </a:solidFill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		RandomAccessFile raf = new RandomAccessFile("file.txt", "rw");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		// get the channel for the file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		FileChannel ch = raf.getChannel();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		// this locks the first half of the file - exclusive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		exclusiveLock = ch.lock(0, raf.length()/2, EXCLUSIVE);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		/** Now modify the data . . .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400">
                <a:solidFill>
                  <a:srgbClr val="0033CC"/>
                </a:solidFill>
              </a:rPr>
              <a:t>			exclusiveLock.release();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sz="140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315913"/>
            <a:ext cx="8229600" cy="576262"/>
          </a:xfrm>
        </p:spPr>
        <p:txBody>
          <a:bodyPr/>
          <a:lstStyle/>
          <a:p>
            <a:r>
              <a:rPr lang="en-US" sz="2800"/>
              <a:t>File Locking Example – </a:t>
            </a:r>
            <a:br>
              <a:rPr lang="en-US" sz="2800"/>
            </a:br>
            <a:r>
              <a:rPr lang="en-US" sz="2800"/>
              <a:t>Java API 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50950"/>
            <a:ext cx="7243762" cy="52673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</a:rPr>
              <a:t>			// this locks the second half of the file - shared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</a:rPr>
              <a:t>			sharedLock = ch.lock(raf.length()/2+1, raf.length(), 				SHARED);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</a:rPr>
              <a:t>			/** Now read the data . . . */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</a:rPr>
              <a:t>			// release the lock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</a:rPr>
              <a:t>			sharedLock.release();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i="1">
                <a:solidFill>
                  <a:srgbClr val="0033CC"/>
                </a:solidFill>
              </a:rPr>
              <a:t>		</a:t>
            </a:r>
            <a:r>
              <a:rPr lang="en-US" sz="1600">
                <a:solidFill>
                  <a:srgbClr val="0033CC"/>
                </a:solidFill>
              </a:rPr>
              <a:t>}</a:t>
            </a:r>
            <a:r>
              <a:rPr lang="en-US" sz="1600" i="1">
                <a:solidFill>
                  <a:srgbClr val="0033CC"/>
                </a:solidFill>
              </a:rPr>
              <a:t> </a:t>
            </a:r>
            <a:r>
              <a:rPr lang="en-US" sz="1600">
                <a:solidFill>
                  <a:srgbClr val="0033CC"/>
                </a:solidFill>
              </a:rPr>
              <a:t>catch (java.io.IOException ioe) {</a:t>
            </a:r>
            <a:r>
              <a:rPr lang="en-US" sz="1600" i="1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i="1">
                <a:solidFill>
                  <a:srgbClr val="0033CC"/>
                </a:solidFill>
              </a:rPr>
              <a:t>			</a:t>
            </a:r>
            <a:r>
              <a:rPr lang="en-US" sz="1600">
                <a:solidFill>
                  <a:srgbClr val="0033CC"/>
                </a:solidFill>
              </a:rPr>
              <a:t>System.err.println(ioe);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i="1">
                <a:solidFill>
                  <a:srgbClr val="0033CC"/>
                </a:solidFill>
              </a:rPr>
              <a:t>		</a:t>
            </a:r>
            <a:r>
              <a:rPr lang="en-US" sz="1600">
                <a:solidFill>
                  <a:srgbClr val="0033CC"/>
                </a:solidFill>
              </a:rPr>
              <a:t>}finally {</a:t>
            </a:r>
            <a:r>
              <a:rPr lang="en-US" sz="1600" i="1">
                <a:solidFill>
                  <a:srgbClr val="0033CC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</a:rPr>
              <a:t>			if (exclusiveLock != null)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</a:rPr>
              <a:t>			exclusiveLock.release();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</a:rPr>
              <a:t>			if (sharedLock != null)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</a:rPr>
              <a:t>			sharedLock.release();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i="1">
                <a:solidFill>
                  <a:srgbClr val="0033CC"/>
                </a:solidFill>
              </a:rPr>
              <a:t>		</a:t>
            </a:r>
            <a:r>
              <a:rPr lang="en-US" sz="160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 i="1">
                <a:solidFill>
                  <a:srgbClr val="0033CC"/>
                </a:solidFill>
              </a:rPr>
              <a:t>	</a:t>
            </a:r>
            <a:r>
              <a:rPr lang="en-US" sz="160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1600">
                <a:solidFill>
                  <a:srgbClr val="0033CC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endParaRPr lang="en-US" sz="160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8363" y="277813"/>
            <a:ext cx="7818437" cy="576262"/>
          </a:xfrm>
        </p:spPr>
        <p:txBody>
          <a:bodyPr/>
          <a:lstStyle/>
          <a:p>
            <a:r>
              <a:rPr lang="en-US"/>
              <a:t>File Types – Name, Extension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/>
          <a:srcRect l="15715" t="1186" r="15715" b="1186"/>
          <a:stretch>
            <a:fillRect/>
          </a:stretch>
        </p:blipFill>
        <p:spPr bwMode="auto">
          <a:xfrm>
            <a:off x="2209800" y="1250950"/>
            <a:ext cx="4654550" cy="497046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Methods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365250"/>
            <a:ext cx="7370763" cy="38227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sz="1600" b="1"/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no read after last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	(rewrite)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sz="1600" b="1"/>
              <a:t>Direct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read </a:t>
            </a:r>
            <a:r>
              <a:rPr lang="en-US" sz="1600" i="1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write </a:t>
            </a:r>
            <a:r>
              <a:rPr lang="en-US" sz="1600" i="1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position to </a:t>
            </a:r>
            <a:r>
              <a:rPr lang="en-US" sz="1600" i="1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>
                <a:solidFill>
                  <a:srgbClr val="0033CC"/>
                </a:solidFill>
              </a:rPr>
              <a:t>		rewrite </a:t>
            </a:r>
            <a:r>
              <a:rPr lang="en-US" sz="1600" i="1">
                <a:solidFill>
                  <a:srgbClr val="0033CC"/>
                </a:solidFill>
              </a:rPr>
              <a:t>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203575" algn="l"/>
                <a:tab pos="4056063" algn="l"/>
              </a:tabLst>
            </a:pPr>
            <a:r>
              <a:rPr lang="en-US" sz="1600"/>
              <a:t>	</a:t>
            </a:r>
            <a:r>
              <a:rPr lang="en-US" sz="1600" i="1"/>
              <a:t>n</a:t>
            </a:r>
            <a:r>
              <a:rPr lang="en-US" sz="1600"/>
              <a:t> = relative block number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Sequential-access File</a:t>
            </a: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3313" y="1962150"/>
            <a:ext cx="7010400" cy="2241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54038" y="85725"/>
            <a:ext cx="8469312" cy="844550"/>
          </a:xfrm>
        </p:spPr>
        <p:txBody>
          <a:bodyPr/>
          <a:lstStyle/>
          <a:p>
            <a:r>
              <a:rPr lang="en-US" sz="2800"/>
              <a:t>Simulation of Sequential Access on </a:t>
            </a:r>
            <a:br>
              <a:rPr lang="en-US" sz="2800"/>
            </a:br>
            <a:r>
              <a:rPr lang="en-US" sz="2800"/>
              <a:t>Direct-access File</a:t>
            </a:r>
          </a:p>
        </p:txBody>
      </p:sp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475" y="1933575"/>
            <a:ext cx="7091363" cy="26146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3"/>
            <a:ext cx="8229600" cy="576262"/>
          </a:xfrm>
        </p:spPr>
        <p:txBody>
          <a:bodyPr/>
          <a:lstStyle/>
          <a:p>
            <a:r>
              <a:rPr lang="en-US"/>
              <a:t>Example of Index and Relative Files</a:t>
            </a: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9563" y="1531938"/>
            <a:ext cx="5902325" cy="39782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Structure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788" y="1374775"/>
            <a:ext cx="7370762" cy="354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collection of nodes containing information about all files</a:t>
            </a:r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5867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1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2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3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4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F n</a:t>
            </a: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7" name="Freeform 19"/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/>
            <a:ahLst/>
            <a:cxnLst>
              <a:cxn ang="0">
                <a:pos x="10" y="328"/>
              </a:cxn>
              <a:cxn ang="0">
                <a:pos x="28" y="219"/>
              </a:cxn>
              <a:cxn ang="0">
                <a:pos x="410" y="37"/>
              </a:cxn>
              <a:cxn ang="0">
                <a:pos x="583" y="10"/>
              </a:cxn>
              <a:cxn ang="0">
                <a:pos x="1019" y="0"/>
              </a:cxn>
              <a:cxn ang="0">
                <a:pos x="1401" y="10"/>
              </a:cxn>
              <a:cxn ang="0">
                <a:pos x="1655" y="55"/>
              </a:cxn>
              <a:cxn ang="0">
                <a:pos x="1901" y="128"/>
              </a:cxn>
              <a:cxn ang="0">
                <a:pos x="2019" y="164"/>
              </a:cxn>
              <a:cxn ang="0">
                <a:pos x="2246" y="210"/>
              </a:cxn>
              <a:cxn ang="0">
                <a:pos x="2382" y="255"/>
              </a:cxn>
              <a:cxn ang="0">
                <a:pos x="2519" y="391"/>
              </a:cxn>
              <a:cxn ang="0">
                <a:pos x="2573" y="446"/>
              </a:cxn>
              <a:cxn ang="0">
                <a:pos x="2619" y="573"/>
              </a:cxn>
              <a:cxn ang="0">
                <a:pos x="2637" y="628"/>
              </a:cxn>
              <a:cxn ang="0">
                <a:pos x="2619" y="737"/>
              </a:cxn>
              <a:cxn ang="0">
                <a:pos x="2401" y="873"/>
              </a:cxn>
              <a:cxn ang="0">
                <a:pos x="2201" y="919"/>
              </a:cxn>
              <a:cxn ang="0">
                <a:pos x="1146" y="873"/>
              </a:cxn>
              <a:cxn ang="0">
                <a:pos x="474" y="700"/>
              </a:cxn>
              <a:cxn ang="0">
                <a:pos x="446" y="691"/>
              </a:cxn>
              <a:cxn ang="0">
                <a:pos x="410" y="673"/>
              </a:cxn>
              <a:cxn ang="0">
                <a:pos x="83" y="564"/>
              </a:cxn>
              <a:cxn ang="0">
                <a:pos x="28" y="400"/>
              </a:cxn>
              <a:cxn ang="0">
                <a:pos x="1" y="319"/>
              </a:cxn>
              <a:cxn ang="0">
                <a:pos x="10" y="328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Freeform 20"/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/>
            <a:ahLst/>
            <a:cxnLst>
              <a:cxn ang="0">
                <a:pos x="10" y="328"/>
              </a:cxn>
              <a:cxn ang="0">
                <a:pos x="28" y="219"/>
              </a:cxn>
              <a:cxn ang="0">
                <a:pos x="410" y="37"/>
              </a:cxn>
              <a:cxn ang="0">
                <a:pos x="583" y="10"/>
              </a:cxn>
              <a:cxn ang="0">
                <a:pos x="1019" y="0"/>
              </a:cxn>
              <a:cxn ang="0">
                <a:pos x="1401" y="10"/>
              </a:cxn>
              <a:cxn ang="0">
                <a:pos x="1655" y="55"/>
              </a:cxn>
              <a:cxn ang="0">
                <a:pos x="1901" y="128"/>
              </a:cxn>
              <a:cxn ang="0">
                <a:pos x="2019" y="164"/>
              </a:cxn>
              <a:cxn ang="0">
                <a:pos x="2246" y="210"/>
              </a:cxn>
              <a:cxn ang="0">
                <a:pos x="2382" y="255"/>
              </a:cxn>
              <a:cxn ang="0">
                <a:pos x="2519" y="391"/>
              </a:cxn>
              <a:cxn ang="0">
                <a:pos x="2573" y="446"/>
              </a:cxn>
              <a:cxn ang="0">
                <a:pos x="2619" y="573"/>
              </a:cxn>
              <a:cxn ang="0">
                <a:pos x="2637" y="628"/>
              </a:cxn>
              <a:cxn ang="0">
                <a:pos x="2619" y="737"/>
              </a:cxn>
              <a:cxn ang="0">
                <a:pos x="2401" y="873"/>
              </a:cxn>
              <a:cxn ang="0">
                <a:pos x="2201" y="919"/>
              </a:cxn>
              <a:cxn ang="0">
                <a:pos x="1146" y="873"/>
              </a:cxn>
              <a:cxn ang="0">
                <a:pos x="474" y="700"/>
              </a:cxn>
              <a:cxn ang="0">
                <a:pos x="446" y="691"/>
              </a:cxn>
              <a:cxn ang="0">
                <a:pos x="410" y="673"/>
              </a:cxn>
              <a:cxn ang="0">
                <a:pos x="83" y="564"/>
              </a:cxn>
              <a:cxn ang="0">
                <a:pos x="28" y="400"/>
              </a:cxn>
              <a:cxn ang="0">
                <a:pos x="1" y="319"/>
              </a:cxn>
              <a:cxn ang="0">
                <a:pos x="10" y="328"/>
              </a:cxn>
            </a:cxnLst>
            <a:rect l="0" t="0" r="r" b="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1295400" y="2286000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Directory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1435100" y="41910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pitchFamily="34" charset="0"/>
              </a:rPr>
              <a:t>Files</a:t>
            </a: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990600" y="5638800"/>
            <a:ext cx="76025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latin typeface="Helvetica" pitchFamily="34" charset="0"/>
              </a:rPr>
              <a:t>Both the directory structure and the files reside on disk</a:t>
            </a:r>
          </a:p>
          <a:p>
            <a:r>
              <a:rPr lang="en-US">
                <a:latin typeface="Helvetica" pitchFamily="34" charset="0"/>
              </a:rPr>
              <a:t>Backups of these two structures are kept on tapes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Disk Structure</a:t>
            </a:r>
          </a:p>
        </p:txBody>
      </p:sp>
      <p:sp>
        <p:nvSpPr>
          <p:cNvPr id="181251" name="Content Placeholder 3"/>
          <p:cNvSpPr>
            <a:spLocks noGrp="1"/>
          </p:cNvSpPr>
          <p:nvPr>
            <p:ph idx="4294967295"/>
          </p:nvPr>
        </p:nvSpPr>
        <p:spPr>
          <a:xfrm>
            <a:off x="806450" y="1233488"/>
            <a:ext cx="7697788" cy="4530725"/>
          </a:xfrm>
        </p:spPr>
        <p:txBody>
          <a:bodyPr/>
          <a:lstStyle/>
          <a:p>
            <a:r>
              <a:rPr lang="en-US"/>
              <a:t>Disk can be subdivided into </a:t>
            </a:r>
            <a:r>
              <a:rPr lang="en-US" b="1">
                <a:solidFill>
                  <a:srgbClr val="3366FF"/>
                </a:solidFill>
              </a:rPr>
              <a:t>partitions</a:t>
            </a:r>
          </a:p>
          <a:p>
            <a:r>
              <a:rPr lang="en-US"/>
              <a:t>Disks or partitions can be </a:t>
            </a:r>
            <a:r>
              <a:rPr lang="en-US" b="1">
                <a:solidFill>
                  <a:srgbClr val="3366FF"/>
                </a:solidFill>
              </a:rPr>
              <a:t>RAID </a:t>
            </a:r>
            <a:r>
              <a:rPr lang="en-US"/>
              <a:t>protected against failure</a:t>
            </a:r>
          </a:p>
          <a:p>
            <a:r>
              <a:rPr lang="en-US"/>
              <a:t>Disk or partition can be used </a:t>
            </a:r>
            <a:r>
              <a:rPr lang="en-US" b="1">
                <a:solidFill>
                  <a:srgbClr val="3366FF"/>
                </a:solidFill>
              </a:rPr>
              <a:t>raw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without a file system, or </a:t>
            </a:r>
            <a:r>
              <a:rPr lang="en-US" b="1">
                <a:solidFill>
                  <a:srgbClr val="3366FF"/>
                </a:solidFill>
              </a:rPr>
              <a:t>formatted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with a file system</a:t>
            </a:r>
          </a:p>
          <a:p>
            <a:r>
              <a:rPr lang="en-US"/>
              <a:t>Partitions also known as minidisks, slices</a:t>
            </a:r>
          </a:p>
          <a:p>
            <a:r>
              <a:rPr lang="en-US"/>
              <a:t>Entity containing file system known as a </a:t>
            </a:r>
            <a:r>
              <a:rPr lang="en-US" b="1">
                <a:solidFill>
                  <a:srgbClr val="3366FF"/>
                </a:solidFill>
              </a:rPr>
              <a:t>volume</a:t>
            </a:r>
          </a:p>
          <a:p>
            <a:r>
              <a:rPr lang="en-US"/>
              <a:t>Each volume containing file system also tracks that file system’s info in </a:t>
            </a:r>
            <a:r>
              <a:rPr lang="en-US" b="1">
                <a:solidFill>
                  <a:srgbClr val="3366FF"/>
                </a:solidFill>
              </a:rPr>
              <a:t>device directory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or </a:t>
            </a:r>
            <a:r>
              <a:rPr lang="en-US" b="1">
                <a:solidFill>
                  <a:srgbClr val="3366FF"/>
                </a:solidFill>
              </a:rPr>
              <a:t>volume table of contents</a:t>
            </a:r>
          </a:p>
          <a:p>
            <a:r>
              <a:rPr lang="en-US"/>
              <a:t>As well as </a:t>
            </a:r>
            <a:r>
              <a:rPr lang="en-US" b="1">
                <a:solidFill>
                  <a:srgbClr val="3366FF"/>
                </a:solidFill>
              </a:rPr>
              <a:t>general-purpose file systems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there are many </a:t>
            </a:r>
            <a:r>
              <a:rPr lang="en-US" b="1">
                <a:solidFill>
                  <a:srgbClr val="3366FF"/>
                </a:solidFill>
              </a:rPr>
              <a:t>special-purpose file systems</a:t>
            </a:r>
            <a:r>
              <a:rPr lang="en-US"/>
              <a:t>, frequently all within the same operating system or computer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277813"/>
            <a:ext cx="8229600" cy="576262"/>
          </a:xfrm>
        </p:spPr>
        <p:txBody>
          <a:bodyPr/>
          <a:lstStyle/>
          <a:p>
            <a:r>
              <a:rPr lang="en-US"/>
              <a:t>A Typical File-system Organization</a:t>
            </a:r>
          </a:p>
        </p:txBody>
      </p:sp>
      <p:pic>
        <p:nvPicPr>
          <p:cNvPr id="64518" name="Picture 6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225" y="1457325"/>
            <a:ext cx="7434263" cy="3952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277813"/>
            <a:ext cx="7929562" cy="576262"/>
          </a:xfrm>
        </p:spPr>
        <p:txBody>
          <a:bodyPr/>
          <a:lstStyle/>
          <a:p>
            <a:r>
              <a:rPr lang="en-US"/>
              <a:t>Chapter 10:  File-System Interface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5705475" cy="3494087"/>
          </a:xfrm>
        </p:spPr>
        <p:txBody>
          <a:bodyPr/>
          <a:lstStyle/>
          <a:p>
            <a:r>
              <a:rPr lang="en-US"/>
              <a:t>File Concept</a:t>
            </a:r>
          </a:p>
          <a:p>
            <a:r>
              <a:rPr lang="en-US"/>
              <a:t>Access Methods</a:t>
            </a:r>
          </a:p>
          <a:p>
            <a:r>
              <a:rPr lang="en-US"/>
              <a:t>Directory Structure</a:t>
            </a:r>
          </a:p>
          <a:p>
            <a:r>
              <a:rPr lang="en-US"/>
              <a:t>File-System Mounting</a:t>
            </a:r>
          </a:p>
          <a:p>
            <a:r>
              <a:rPr lang="en-US"/>
              <a:t>File Sharing</a:t>
            </a:r>
          </a:p>
          <a:p>
            <a:r>
              <a:rPr lang="en-US"/>
              <a:t>Protection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4075" y="277813"/>
            <a:ext cx="8229600" cy="576262"/>
          </a:xfrm>
        </p:spPr>
        <p:txBody>
          <a:bodyPr/>
          <a:lstStyle/>
          <a:p>
            <a:r>
              <a:rPr lang="en-US"/>
              <a:t>Operations Performed on Directory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Search for a file</a:t>
            </a:r>
          </a:p>
          <a:p>
            <a:endParaRPr lang="en-US" sz="800"/>
          </a:p>
          <a:p>
            <a:r>
              <a:rPr lang="en-US"/>
              <a:t>Create a file</a:t>
            </a:r>
          </a:p>
          <a:p>
            <a:endParaRPr lang="en-US" sz="800"/>
          </a:p>
          <a:p>
            <a:r>
              <a:rPr lang="en-US"/>
              <a:t>Delete a file</a:t>
            </a:r>
          </a:p>
          <a:p>
            <a:endParaRPr lang="en-US" sz="800"/>
          </a:p>
          <a:p>
            <a:r>
              <a:rPr lang="en-US"/>
              <a:t>List a directory</a:t>
            </a:r>
          </a:p>
          <a:p>
            <a:endParaRPr lang="en-US" sz="800"/>
          </a:p>
          <a:p>
            <a:r>
              <a:rPr lang="en-US"/>
              <a:t>Rename a file</a:t>
            </a:r>
          </a:p>
          <a:p>
            <a:endParaRPr lang="en-US" sz="800"/>
          </a:p>
          <a:p>
            <a:r>
              <a:rPr lang="en-US"/>
              <a:t>Traverse the file system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2513" y="409575"/>
            <a:ext cx="7743825" cy="457200"/>
          </a:xfrm>
        </p:spPr>
        <p:txBody>
          <a:bodyPr/>
          <a:lstStyle/>
          <a:p>
            <a:r>
              <a:rPr lang="en-US" sz="2800"/>
              <a:t>Organize the Directory </a:t>
            </a:r>
            <a:br>
              <a:rPr lang="en-US" sz="2800"/>
            </a:br>
            <a:r>
              <a:rPr lang="en-US" sz="2800"/>
              <a:t>(Logically) to Obtain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303338"/>
            <a:ext cx="7270750" cy="4460875"/>
          </a:xfrm>
        </p:spPr>
        <p:txBody>
          <a:bodyPr/>
          <a:lstStyle/>
          <a:p>
            <a:r>
              <a:rPr lang="en-US"/>
              <a:t>Efficiency – locating a file quickly</a:t>
            </a:r>
          </a:p>
          <a:p>
            <a:endParaRPr lang="en-US"/>
          </a:p>
          <a:p>
            <a:r>
              <a:rPr lang="en-US"/>
              <a:t>Naming – convenient to users</a:t>
            </a:r>
          </a:p>
          <a:p>
            <a:pPr lvl="1"/>
            <a:r>
              <a:rPr lang="en-US"/>
              <a:t>Two users can have same name for different files</a:t>
            </a:r>
          </a:p>
          <a:p>
            <a:pPr lvl="1"/>
            <a:r>
              <a:rPr lang="en-US"/>
              <a:t>The same file can have several different names</a:t>
            </a:r>
          </a:p>
          <a:p>
            <a:pPr lvl="1"/>
            <a:endParaRPr lang="en-US"/>
          </a:p>
          <a:p>
            <a:r>
              <a:rPr lang="en-US"/>
              <a:t>Grouping – logical grouping of files by properties, (e.g., all Java programs, all games, …)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Single-Level Directory</a:t>
            </a:r>
            <a:endParaRPr lang="en-US" sz="24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482725"/>
            <a:ext cx="7029450" cy="561975"/>
          </a:xfrm>
        </p:spPr>
        <p:txBody>
          <a:bodyPr/>
          <a:lstStyle/>
          <a:p>
            <a:r>
              <a:rPr lang="en-US"/>
              <a:t>A single directory for all users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050925" y="4238625"/>
            <a:ext cx="7123113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>
                <a:latin typeface="Helvetica" pitchFamily="34" charset="0"/>
              </a:rPr>
              <a:t>Naming problem</a:t>
            </a:r>
            <a:br>
              <a:rPr lang="en-US" sz="2000">
                <a:latin typeface="Helvetica" pitchFamily="34" charset="0"/>
              </a:rPr>
            </a:br>
            <a:endParaRPr lang="en-US" sz="2000">
              <a:latin typeface="Helvetica" pitchFamily="34" charset="0"/>
            </a:endParaRPr>
          </a:p>
          <a:p>
            <a:r>
              <a:rPr lang="en-US" sz="2000">
                <a:latin typeface="Helvetica" pitchFamily="34" charset="0"/>
              </a:rPr>
              <a:t>Grouping problem</a:t>
            </a:r>
          </a:p>
        </p:txBody>
      </p:sp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100263"/>
            <a:ext cx="7077075" cy="1722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Two-Level Directory</a:t>
            </a:r>
            <a:endParaRPr lang="en-US" sz="240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869238" cy="555625"/>
          </a:xfrm>
        </p:spPr>
        <p:txBody>
          <a:bodyPr/>
          <a:lstStyle/>
          <a:p>
            <a:r>
              <a:rPr lang="en-US"/>
              <a:t>Separate directory for each user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798513" y="4575175"/>
            <a:ext cx="7002462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Path name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Can have the same file name for different user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Efficient searching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latin typeface="Helvetica" pitchFamily="34" charset="0"/>
              </a:rPr>
              <a:t>No grouping capability</a:t>
            </a:r>
          </a:p>
        </p:txBody>
      </p:sp>
      <p:pic>
        <p:nvPicPr>
          <p:cNvPr id="6964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2688" y="1887538"/>
            <a:ext cx="7102475" cy="2422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Tree-Structured Directories</a:t>
            </a:r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0000" y="1385888"/>
            <a:ext cx="7305675" cy="4651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74700" y="277813"/>
            <a:ext cx="8229600" cy="576262"/>
          </a:xfrm>
        </p:spPr>
        <p:txBody>
          <a:bodyPr/>
          <a:lstStyle/>
          <a:p>
            <a:r>
              <a:rPr lang="en-US"/>
              <a:t>Tree-Structured Directories (Cont.)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Efficient searching</a:t>
            </a:r>
            <a:br>
              <a:rPr lang="en-US"/>
            </a:br>
            <a:endParaRPr lang="en-US"/>
          </a:p>
          <a:p>
            <a:r>
              <a:rPr lang="en-US"/>
              <a:t>Grouping Capability</a:t>
            </a:r>
            <a:br>
              <a:rPr lang="en-US"/>
            </a:br>
            <a:endParaRPr lang="en-US"/>
          </a:p>
          <a:p>
            <a:r>
              <a:rPr lang="en-US"/>
              <a:t>Current directory (working directory)</a:t>
            </a:r>
          </a:p>
          <a:p>
            <a:pPr lvl="1"/>
            <a:r>
              <a:rPr lang="en-US" b="1">
                <a:solidFill>
                  <a:srgbClr val="3366FF"/>
                </a:solidFill>
              </a:rPr>
              <a:t>cd /spell/mail/prog</a:t>
            </a:r>
          </a:p>
          <a:p>
            <a:pPr lvl="1"/>
            <a:r>
              <a:rPr lang="en-US" b="1">
                <a:solidFill>
                  <a:srgbClr val="3366FF"/>
                </a:solidFill>
              </a:rPr>
              <a:t>type list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77813"/>
            <a:ext cx="8229600" cy="576262"/>
          </a:xfrm>
        </p:spPr>
        <p:txBody>
          <a:bodyPr/>
          <a:lstStyle/>
          <a:p>
            <a:r>
              <a:rPr lang="en-US"/>
              <a:t>Tree-Structured Directories (Cont)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1290638"/>
            <a:ext cx="7370762" cy="29924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b="1"/>
              <a:t>Absolute</a:t>
            </a:r>
            <a:r>
              <a:rPr lang="en-US"/>
              <a:t> or </a:t>
            </a:r>
            <a:r>
              <a:rPr lang="en-US" b="1"/>
              <a:t>relative</a:t>
            </a:r>
            <a:r>
              <a:rPr lang="en-US"/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/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/>
              <a:t>Delete a file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/>
              <a:t>		</a:t>
            </a:r>
            <a:r>
              <a:rPr lang="en-US" b="1">
                <a:solidFill>
                  <a:srgbClr val="3366FF"/>
                </a:solidFill>
              </a:rPr>
              <a:t>rm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/>
              <a:t>Creating a new subdirectory is done in current directory</a:t>
            </a:r>
          </a:p>
          <a:p>
            <a:pPr marL="628650" lvl="1"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/>
              <a:t>		</a:t>
            </a:r>
            <a:r>
              <a:rPr lang="en-US" b="1">
                <a:solidFill>
                  <a:srgbClr val="3366FF"/>
                </a:solidFill>
              </a:rPr>
              <a:t>mkdir &lt;dir-name&gt;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/>
              <a:t>	Example:  if in current directory   </a:t>
            </a:r>
            <a:r>
              <a:rPr lang="en-US" b="1">
                <a:solidFill>
                  <a:srgbClr val="3366FF"/>
                </a:solidFill>
              </a:rPr>
              <a:t>/mail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57500" algn="ctr"/>
              </a:tabLst>
            </a:pPr>
            <a:r>
              <a:rPr lang="en-US"/>
              <a:t>		</a:t>
            </a:r>
            <a:r>
              <a:rPr lang="en-US" b="1">
                <a:solidFill>
                  <a:srgbClr val="3366FF"/>
                </a:solidFill>
              </a:rPr>
              <a:t>mkdir count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724275" y="4589463"/>
            <a:ext cx="879475" cy="331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mail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2533650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prog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254375" y="5232400"/>
            <a:ext cx="720725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copy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3975100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prt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4416425" y="5232400"/>
            <a:ext cx="446088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exp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4862513" y="5232400"/>
            <a:ext cx="706437" cy="331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Helvetica" pitchFamily="34" charset="0"/>
              </a:rPr>
              <a:t>count</a:t>
            </a:r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3881438" y="4921250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852488" y="5902325"/>
            <a:ext cx="74231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tabLst>
                <a:tab pos="2857500" algn="ctr"/>
              </a:tabLst>
            </a:pPr>
            <a:r>
              <a:rPr lang="en-US" sz="2000">
                <a:latin typeface="Helvetica" pitchFamily="34" charset="0"/>
              </a:rPr>
              <a:t>Deleting “mail” </a:t>
            </a:r>
            <a:r>
              <a:rPr lang="en-US" sz="2000">
                <a:latin typeface="Helvetica" pitchFamily="34" charset="0"/>
                <a:sym typeface="Symbol" pitchFamily="18" charset="2"/>
              </a:rPr>
              <a:t> deleting the entire subtree rooted by “mail”</a:t>
            </a:r>
            <a:endParaRPr lang="en-US" sz="2000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Acyclic-Graph Directories</a:t>
            </a:r>
            <a:endParaRPr lang="en-US" sz="240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62063"/>
            <a:ext cx="7029450" cy="522287"/>
          </a:xfrm>
        </p:spPr>
        <p:txBody>
          <a:bodyPr/>
          <a:lstStyle/>
          <a:p>
            <a:r>
              <a:rPr lang="en-US"/>
              <a:t>Have shared subdirectories and files</a:t>
            </a:r>
          </a:p>
        </p:txBody>
      </p:sp>
      <p:pic>
        <p:nvPicPr>
          <p:cNvPr id="73735" name="Picture 7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2963" y="1825625"/>
            <a:ext cx="5351462" cy="4324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277813"/>
            <a:ext cx="7718425" cy="576262"/>
          </a:xfrm>
        </p:spPr>
        <p:txBody>
          <a:bodyPr/>
          <a:lstStyle/>
          <a:p>
            <a:r>
              <a:rPr lang="en-US"/>
              <a:t>Acyclic-Graph Directories (Cont.)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different names (aliasing)</a:t>
            </a:r>
            <a:br>
              <a:rPr lang="en-US"/>
            </a:br>
            <a:endParaRPr lang="en-US"/>
          </a:p>
          <a:p>
            <a:r>
              <a:rPr lang="en-US"/>
              <a:t>If </a:t>
            </a:r>
            <a:r>
              <a:rPr lang="en-US" i="1"/>
              <a:t>dict</a:t>
            </a:r>
            <a:r>
              <a:rPr lang="en-US"/>
              <a:t> deletes </a:t>
            </a:r>
            <a:r>
              <a:rPr lang="en-US" i="1"/>
              <a:t>list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 dangling pointer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Solutions:</a:t>
            </a:r>
          </a:p>
          <a:p>
            <a:pPr lvl="1"/>
            <a:r>
              <a:rPr lang="en-US"/>
              <a:t>Backpointers, so we can delete all pointers</a:t>
            </a:r>
            <a:br>
              <a:rPr lang="en-US"/>
            </a:br>
            <a:r>
              <a:rPr lang="en-US"/>
              <a:t>Variable size records a problem</a:t>
            </a:r>
          </a:p>
          <a:p>
            <a:pPr lvl="1"/>
            <a:r>
              <a:rPr lang="en-US"/>
              <a:t>Backpointers using a daisy chain organization</a:t>
            </a:r>
          </a:p>
          <a:p>
            <a:pPr lvl="1"/>
            <a:r>
              <a:rPr lang="en-US"/>
              <a:t>Entry-hold-count solution</a:t>
            </a:r>
          </a:p>
          <a:p>
            <a:pPr lvl="1"/>
            <a:endParaRPr lang="en-US"/>
          </a:p>
          <a:p>
            <a:r>
              <a:rPr lang="en-US"/>
              <a:t>New directory entry type</a:t>
            </a:r>
          </a:p>
          <a:p>
            <a:pPr lvl="1"/>
            <a:r>
              <a:rPr lang="en-US" b="1"/>
              <a:t>Link</a:t>
            </a:r>
            <a:r>
              <a:rPr lang="en-US"/>
              <a:t> – another name (pointer) to an existing file</a:t>
            </a:r>
          </a:p>
          <a:p>
            <a:pPr lvl="1"/>
            <a:r>
              <a:rPr lang="en-US" b="1"/>
              <a:t>Resolve the link</a:t>
            </a:r>
            <a:r>
              <a:rPr lang="en-US"/>
              <a:t> – follow pointer to locate the file</a:t>
            </a:r>
            <a:endParaRPr lang="en-US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0288" y="277813"/>
            <a:ext cx="7656512" cy="576262"/>
          </a:xfrm>
        </p:spPr>
        <p:txBody>
          <a:bodyPr/>
          <a:lstStyle/>
          <a:p>
            <a:r>
              <a:rPr lang="en-US"/>
              <a:t>General Graph Directory</a:t>
            </a:r>
            <a:endParaRPr lang="en-US" sz="2400"/>
          </a:p>
        </p:txBody>
      </p:sp>
      <p:pic>
        <p:nvPicPr>
          <p:cNvPr id="75782" name="Picture 6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975" y="1260475"/>
            <a:ext cx="7235825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explain the function of file systems</a:t>
            </a:r>
          </a:p>
          <a:p>
            <a:endParaRPr lang="en-US"/>
          </a:p>
          <a:p>
            <a:r>
              <a:rPr lang="en-US"/>
              <a:t>To describe the interfaces to file systems</a:t>
            </a:r>
          </a:p>
          <a:p>
            <a:endParaRPr lang="en-US"/>
          </a:p>
          <a:p>
            <a:r>
              <a:rPr lang="en-US"/>
              <a:t>To discuss file-system design tradeoffs, including access methods, file sharing, file locking, and directory structures</a:t>
            </a:r>
          </a:p>
          <a:p>
            <a:endParaRPr lang="en-US"/>
          </a:p>
          <a:p>
            <a:r>
              <a:rPr lang="en-US"/>
              <a:t>To explore file-system protection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9488" y="277813"/>
            <a:ext cx="7707312" cy="576262"/>
          </a:xfrm>
        </p:spPr>
        <p:txBody>
          <a:bodyPr/>
          <a:lstStyle/>
          <a:p>
            <a:r>
              <a:rPr lang="en-US"/>
              <a:t>General Graph Directory (Cont.)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do we guarantee no cycles?</a:t>
            </a:r>
          </a:p>
          <a:p>
            <a:pPr lvl="1"/>
            <a:r>
              <a:rPr lang="en-US"/>
              <a:t>Allow only links to file not subdirectories</a:t>
            </a:r>
          </a:p>
          <a:p>
            <a:pPr lvl="1"/>
            <a:r>
              <a:rPr lang="en-US"/>
              <a:t>Garbage collection</a:t>
            </a:r>
          </a:p>
          <a:p>
            <a:pPr lvl="1"/>
            <a:r>
              <a:rPr lang="en-US"/>
              <a:t>Every time a new link is added use a cycle detection algorithm to determine whether it is OK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277813"/>
            <a:ext cx="7718425" cy="576262"/>
          </a:xfrm>
        </p:spPr>
        <p:txBody>
          <a:bodyPr/>
          <a:lstStyle/>
          <a:p>
            <a:r>
              <a:rPr lang="en-US"/>
              <a:t>File System Mounting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6821488" cy="3067050"/>
          </a:xfrm>
        </p:spPr>
        <p:txBody>
          <a:bodyPr/>
          <a:lstStyle/>
          <a:p>
            <a:r>
              <a:rPr lang="en-US"/>
              <a:t>A file system must be </a:t>
            </a:r>
            <a:r>
              <a:rPr lang="en-US" b="1"/>
              <a:t>mounted</a:t>
            </a:r>
            <a:r>
              <a:rPr lang="en-US"/>
              <a:t> before it can be accessed</a:t>
            </a:r>
          </a:p>
          <a:p>
            <a:endParaRPr lang="en-US"/>
          </a:p>
          <a:p>
            <a:r>
              <a:rPr lang="en-US"/>
              <a:t>A unmounted file system (i.e., Fig. 11-11(b)) is mounted at a </a:t>
            </a:r>
            <a:r>
              <a:rPr lang="en-US" b="1"/>
              <a:t>mount point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7813"/>
            <a:ext cx="8582025" cy="576262"/>
          </a:xfrm>
        </p:spPr>
        <p:txBody>
          <a:bodyPr/>
          <a:lstStyle/>
          <a:p>
            <a:r>
              <a:rPr lang="en-US"/>
              <a:t>(a) Existing   (b) Unmounted Partition</a:t>
            </a:r>
          </a:p>
        </p:txBody>
      </p:sp>
      <p:pic>
        <p:nvPicPr>
          <p:cNvPr id="78853" name="Picture 5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3613" y="1263650"/>
            <a:ext cx="7502525" cy="43449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 Point</a:t>
            </a:r>
            <a:endParaRPr lang="en-US" sz="2400"/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8725" y="1323975"/>
            <a:ext cx="4095750" cy="4697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Sharing of files on multi-user systems is desirable</a:t>
            </a:r>
            <a:br>
              <a:rPr lang="en-US"/>
            </a:br>
            <a:endParaRPr lang="en-US"/>
          </a:p>
          <a:p>
            <a:r>
              <a:rPr lang="en-US"/>
              <a:t>Sharing may be done through a </a:t>
            </a:r>
            <a:r>
              <a:rPr lang="en-US" b="1"/>
              <a:t>protection</a:t>
            </a:r>
            <a:r>
              <a:rPr lang="en-US"/>
              <a:t> scheme</a:t>
            </a:r>
            <a:br>
              <a:rPr lang="en-US"/>
            </a:br>
            <a:endParaRPr lang="en-US"/>
          </a:p>
          <a:p>
            <a:r>
              <a:rPr lang="en-US"/>
              <a:t>On distributed systems, files may be shared across a network</a:t>
            </a:r>
            <a:br>
              <a:rPr lang="en-US"/>
            </a:br>
            <a:endParaRPr lang="en-US"/>
          </a:p>
          <a:p>
            <a:r>
              <a:rPr lang="en-US"/>
              <a:t>Network File System (NFS) is a common distributed file-sharing method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277813"/>
            <a:ext cx="8651875" cy="576262"/>
          </a:xfrm>
        </p:spPr>
        <p:txBody>
          <a:bodyPr/>
          <a:lstStyle/>
          <a:p>
            <a:r>
              <a:rPr lang="en-US"/>
              <a:t>File Sharing – Multiple Users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340600" cy="3516312"/>
          </a:xfrm>
        </p:spPr>
        <p:txBody>
          <a:bodyPr/>
          <a:lstStyle/>
          <a:p>
            <a:r>
              <a:rPr lang="en-US" b="1"/>
              <a:t>User IDs</a:t>
            </a:r>
            <a:r>
              <a:rPr lang="en-US"/>
              <a:t> identify users, allowing permissions and protections to be per-user</a:t>
            </a:r>
            <a:br>
              <a:rPr lang="en-US"/>
            </a:br>
            <a:endParaRPr lang="en-US"/>
          </a:p>
          <a:p>
            <a:r>
              <a:rPr lang="en-US" b="1"/>
              <a:t>Group IDs</a:t>
            </a:r>
            <a:r>
              <a:rPr lang="en-US"/>
              <a:t> allow users to be in groups, permitting group access rights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277813"/>
            <a:ext cx="8531225" cy="576262"/>
          </a:xfrm>
        </p:spPr>
        <p:txBody>
          <a:bodyPr/>
          <a:lstStyle/>
          <a:p>
            <a:r>
              <a:rPr lang="en-US"/>
              <a:t>File Sharing – Remote File Systems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222375"/>
            <a:ext cx="7732712" cy="5275263"/>
          </a:xfrm>
        </p:spPr>
        <p:txBody>
          <a:bodyPr/>
          <a:lstStyle/>
          <a:p>
            <a:r>
              <a:rPr lang="en-US"/>
              <a:t>Uses networking to allow file system access between systems</a:t>
            </a:r>
          </a:p>
          <a:p>
            <a:pPr lvl="1"/>
            <a:r>
              <a:rPr lang="en-US"/>
              <a:t>Manually via programs like FTP</a:t>
            </a:r>
          </a:p>
          <a:p>
            <a:pPr lvl="1"/>
            <a:r>
              <a:rPr lang="en-US"/>
              <a:t>Automatically, seamlessly using </a:t>
            </a:r>
            <a:r>
              <a:rPr lang="en-US" b="1"/>
              <a:t>distributed file systems</a:t>
            </a:r>
          </a:p>
          <a:p>
            <a:pPr lvl="1"/>
            <a:r>
              <a:rPr lang="en-US"/>
              <a:t>Semi automatically via the</a:t>
            </a:r>
            <a:r>
              <a:rPr lang="en-US" b="1">
                <a:solidFill>
                  <a:schemeClr val="tx2"/>
                </a:solidFill>
              </a:rPr>
              <a:t> </a:t>
            </a:r>
            <a:r>
              <a:rPr lang="en-US" b="1"/>
              <a:t>world wide web</a:t>
            </a:r>
          </a:p>
          <a:p>
            <a:r>
              <a:rPr lang="en-US" b="1"/>
              <a:t>Client-server</a:t>
            </a:r>
            <a:r>
              <a:rPr lang="en-US"/>
              <a:t> model allows clients to mount remote file systems from servers</a:t>
            </a:r>
          </a:p>
          <a:p>
            <a:pPr lvl="1"/>
            <a:r>
              <a:rPr lang="en-US"/>
              <a:t>Server can serve multiple clients</a:t>
            </a:r>
          </a:p>
          <a:p>
            <a:pPr lvl="1"/>
            <a:r>
              <a:rPr lang="en-US"/>
              <a:t>Client and user-on-client identification is insecure or complicated</a:t>
            </a:r>
          </a:p>
          <a:p>
            <a:pPr lvl="1"/>
            <a:r>
              <a:rPr lang="en-US" b="1"/>
              <a:t>NFS</a:t>
            </a:r>
            <a:r>
              <a:rPr lang="en-US"/>
              <a:t> is standard UNIX client-server file sharing protocol</a:t>
            </a:r>
          </a:p>
          <a:p>
            <a:pPr lvl="1"/>
            <a:r>
              <a:rPr lang="en-US" b="1"/>
              <a:t>CIFS</a:t>
            </a:r>
            <a:r>
              <a:rPr lang="en-US"/>
              <a:t> is standard Windows protocol</a:t>
            </a:r>
          </a:p>
          <a:p>
            <a:pPr lvl="1"/>
            <a:r>
              <a:rPr lang="en-US"/>
              <a:t>Standard operating system file calls are translated into remote calls</a:t>
            </a:r>
          </a:p>
          <a:p>
            <a:r>
              <a:rPr lang="en-US"/>
              <a:t>Distributed Information Systems </a:t>
            </a:r>
            <a:r>
              <a:rPr lang="en-US" b="1"/>
              <a:t>(distributed naming services)</a:t>
            </a:r>
            <a:r>
              <a:rPr lang="en-US"/>
              <a:t> such as LDAP, DNS, NIS, Active Directory implement unified access to information needed for remote computing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98513" y="277813"/>
            <a:ext cx="7888287" cy="576262"/>
          </a:xfrm>
        </p:spPr>
        <p:txBody>
          <a:bodyPr/>
          <a:lstStyle/>
          <a:p>
            <a:r>
              <a:rPr lang="en-US"/>
              <a:t>File Sharing – Failure Modes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99375" cy="4429125"/>
          </a:xfrm>
        </p:spPr>
        <p:txBody>
          <a:bodyPr/>
          <a:lstStyle/>
          <a:p>
            <a:r>
              <a:rPr lang="en-US"/>
              <a:t>Remote file systems add new failure modes, due to network failure, server failure</a:t>
            </a:r>
          </a:p>
          <a:p>
            <a:endParaRPr lang="en-US"/>
          </a:p>
          <a:p>
            <a:r>
              <a:rPr lang="en-US"/>
              <a:t>Recovery from failure can involve state information about status of each remote request</a:t>
            </a:r>
          </a:p>
          <a:p>
            <a:endParaRPr lang="en-US"/>
          </a:p>
          <a:p>
            <a:r>
              <a:rPr lang="en-US"/>
              <a:t>Stateless protocols such as NFS include all information in each request, allowing easy recovery but less security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285750"/>
            <a:ext cx="8501062" cy="576263"/>
          </a:xfrm>
        </p:spPr>
        <p:txBody>
          <a:bodyPr/>
          <a:lstStyle/>
          <a:p>
            <a:r>
              <a:rPr lang="en-US"/>
              <a:t>File Sharing – Consistency Semantics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363663"/>
            <a:ext cx="7737475" cy="5003800"/>
          </a:xfrm>
        </p:spPr>
        <p:txBody>
          <a:bodyPr/>
          <a:lstStyle/>
          <a:p>
            <a:r>
              <a:rPr lang="en-US" b="1"/>
              <a:t>Consistency semantics</a:t>
            </a:r>
            <a:r>
              <a:rPr lang="en-US"/>
              <a:t> specify how multiple users are to access a shared file simultaneously</a:t>
            </a:r>
          </a:p>
          <a:p>
            <a:pPr lvl="1"/>
            <a:r>
              <a:rPr lang="en-US"/>
              <a:t>Similar to Ch 7 process synchronization algorithms</a:t>
            </a:r>
          </a:p>
          <a:p>
            <a:pPr lvl="2"/>
            <a:r>
              <a:rPr lang="en-US"/>
              <a:t>Tend to be less complex due to disk I/O and network latency (for remote file systems</a:t>
            </a:r>
          </a:p>
          <a:p>
            <a:pPr lvl="1"/>
            <a:r>
              <a:rPr lang="en-US"/>
              <a:t>Andrew File System (AFS) implemented complex remote file sharing semantics</a:t>
            </a:r>
          </a:p>
          <a:p>
            <a:pPr lvl="1"/>
            <a:r>
              <a:rPr lang="en-US"/>
              <a:t>Unix file system (UFS) implements:</a:t>
            </a:r>
          </a:p>
          <a:p>
            <a:pPr lvl="2"/>
            <a:r>
              <a:rPr lang="en-US"/>
              <a:t>Writes to an open file visible immediately to other users of the same open file</a:t>
            </a:r>
          </a:p>
          <a:p>
            <a:pPr lvl="2"/>
            <a:r>
              <a:rPr lang="en-US"/>
              <a:t>Sharing file pointer to allow multiple users to read and write concurrently</a:t>
            </a:r>
          </a:p>
          <a:p>
            <a:pPr lvl="1"/>
            <a:r>
              <a:rPr lang="en-US"/>
              <a:t>AFS has session semantics</a:t>
            </a:r>
          </a:p>
          <a:p>
            <a:pPr lvl="2"/>
            <a:r>
              <a:rPr lang="en-US"/>
              <a:t>Writes only visible to sessions starting after the file is closed</a:t>
            </a:r>
          </a:p>
          <a:p>
            <a:pPr lvl="2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File owner/creator should be able to control:</a:t>
            </a:r>
          </a:p>
          <a:p>
            <a:pPr lvl="1"/>
            <a:r>
              <a:rPr lang="en-US"/>
              <a:t>what can be done</a:t>
            </a:r>
          </a:p>
          <a:p>
            <a:pPr lvl="1"/>
            <a:r>
              <a:rPr lang="en-US"/>
              <a:t>by whom</a:t>
            </a:r>
            <a:br>
              <a:rPr lang="en-US"/>
            </a:br>
            <a:endParaRPr lang="en-US"/>
          </a:p>
          <a:p>
            <a:r>
              <a:rPr lang="en-US"/>
              <a:t>Types of access</a:t>
            </a:r>
          </a:p>
          <a:p>
            <a:pPr lvl="1"/>
            <a:r>
              <a:rPr lang="en-US" b="1"/>
              <a:t>Read</a:t>
            </a:r>
          </a:p>
          <a:p>
            <a:pPr lvl="1"/>
            <a:r>
              <a:rPr lang="en-US" b="1"/>
              <a:t>Write</a:t>
            </a:r>
          </a:p>
          <a:p>
            <a:pPr lvl="1"/>
            <a:r>
              <a:rPr lang="en-US" b="1"/>
              <a:t>Execute</a:t>
            </a:r>
          </a:p>
          <a:p>
            <a:pPr lvl="1"/>
            <a:r>
              <a:rPr lang="en-US" b="1"/>
              <a:t>Append</a:t>
            </a:r>
          </a:p>
          <a:p>
            <a:pPr lvl="1"/>
            <a:r>
              <a:rPr lang="en-US" b="1"/>
              <a:t>Delete</a:t>
            </a:r>
          </a:p>
          <a:p>
            <a:pPr lvl="1"/>
            <a:r>
              <a:rPr lang="en-US" b="1"/>
              <a:t>List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Concept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Contiguous logical address space</a:t>
            </a:r>
            <a:br>
              <a:rPr lang="en-US"/>
            </a:br>
            <a:endParaRPr lang="en-US"/>
          </a:p>
          <a:p>
            <a:r>
              <a:rPr lang="en-US"/>
              <a:t>Types: </a:t>
            </a:r>
          </a:p>
          <a:p>
            <a:pPr lvl="1"/>
            <a:r>
              <a:rPr lang="en-US"/>
              <a:t>Data</a:t>
            </a:r>
          </a:p>
          <a:p>
            <a:pPr lvl="2"/>
            <a:r>
              <a:rPr lang="en-US"/>
              <a:t>numeric</a:t>
            </a:r>
          </a:p>
          <a:p>
            <a:pPr lvl="2"/>
            <a:r>
              <a:rPr lang="en-US"/>
              <a:t>character</a:t>
            </a:r>
          </a:p>
          <a:p>
            <a:pPr lvl="2"/>
            <a:r>
              <a:rPr lang="en-US"/>
              <a:t>binary</a:t>
            </a:r>
          </a:p>
          <a:p>
            <a:pPr lvl="1"/>
            <a:r>
              <a:rPr lang="en-US"/>
              <a:t>Program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Lists and Groups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342188" cy="35750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/>
              <a:t>Three classes of users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/>
              <a:t>	</a:t>
            </a:r>
            <a:r>
              <a:rPr lang="en-US" sz="800"/>
              <a:t>	</a:t>
            </a:r>
            <a:r>
              <a:rPr lang="en-US" sz="1600"/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/>
              <a:t>		a) </a:t>
            </a:r>
            <a:r>
              <a:rPr lang="en-US" sz="1600" b="1"/>
              <a:t>owner access</a:t>
            </a:r>
            <a:r>
              <a:rPr lang="en-US" sz="1600"/>
              <a:t> 	7	</a:t>
            </a:r>
            <a:r>
              <a:rPr lang="en-US" sz="1600">
                <a:sym typeface="Symbol" pitchFamily="18" charset="2"/>
              </a:rPr>
              <a:t>	1 1 1</a:t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>
                <a:sym typeface="Symbol" pitchFamily="18" charset="2"/>
              </a:rPr>
              <a:t>		b) </a:t>
            </a:r>
            <a:r>
              <a:rPr lang="en-US" sz="1600" b="1">
                <a:sym typeface="Symbol" pitchFamily="18" charset="2"/>
              </a:rPr>
              <a:t>group access</a:t>
            </a:r>
            <a:r>
              <a:rPr lang="en-US" sz="1600">
                <a:sym typeface="Symbol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>
                <a:sym typeface="Symbol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sz="1600">
                <a:sym typeface="Symbol" pitchFamily="18" charset="2"/>
              </a:rPr>
              <a:t>		c) </a:t>
            </a:r>
            <a:r>
              <a:rPr lang="en-US" sz="1600" b="1">
                <a:sym typeface="Symbol" pitchFamily="18" charset="2"/>
              </a:rPr>
              <a:t>public access</a:t>
            </a:r>
            <a:r>
              <a:rPr lang="en-US" sz="1600">
                <a:sym typeface="Symbol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>
                <a:sym typeface="Symbol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>
                <a:sym typeface="Symbol" pitchFamily="18" charset="2"/>
              </a:rPr>
              <a:t>For a particular file (say </a:t>
            </a:r>
            <a:r>
              <a:rPr lang="en-US" i="1">
                <a:sym typeface="Symbol" pitchFamily="18" charset="2"/>
              </a:rPr>
              <a:t>game</a:t>
            </a:r>
            <a:r>
              <a:rPr lang="en-US">
                <a:sym typeface="Symbol" pitchFamily="18" charset="2"/>
              </a:rPr>
              <a:t>) or subdirectory, define an appropriate access.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3397250" y="4884738"/>
            <a:ext cx="63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owner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4049713" y="4884738"/>
            <a:ext cx="617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group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4787900" y="4884738"/>
            <a:ext cx="635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public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3452813" y="5399088"/>
            <a:ext cx="6842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chmod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4108450" y="5399088"/>
            <a:ext cx="4365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761</a:t>
            </a: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4583113" y="5399088"/>
            <a:ext cx="5810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>
                <a:latin typeface="Helvetica" pitchFamily="34" charset="0"/>
              </a:rPr>
              <a:t>game</a:t>
            </a:r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3736975" y="5065713"/>
            <a:ext cx="461963" cy="331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4343400" y="5108575"/>
            <a:ext cx="0" cy="274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 flipH="1">
            <a:off x="4494213" y="5080000"/>
            <a:ext cx="600075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798513" y="5643563"/>
            <a:ext cx="7029450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kumimoji="1" lang="en-US">
                <a:latin typeface="Arial" charset="0"/>
                <a:sym typeface="Symbol" pitchFamily="18" charset="2"/>
              </a:rPr>
              <a:t>Attach a group to a file</a:t>
            </a:r>
            <a:br>
              <a:rPr kumimoji="1" lang="en-US">
                <a:latin typeface="Arial" charset="0"/>
                <a:sym typeface="Symbol" pitchFamily="18" charset="2"/>
              </a:rPr>
            </a:br>
            <a:r>
              <a:rPr kumimoji="1" lang="en-US">
                <a:latin typeface="Arial" charset="0"/>
                <a:sym typeface="Symbol" pitchFamily="18" charset="2"/>
              </a:rPr>
              <a:t>	         chgrp     G    game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258763"/>
            <a:ext cx="8077200" cy="609600"/>
          </a:xfrm>
        </p:spPr>
        <p:txBody>
          <a:bodyPr/>
          <a:lstStyle/>
          <a:p>
            <a:r>
              <a:rPr lang="en-US" sz="2800"/>
              <a:t>Windows XP Access-Control </a:t>
            </a:r>
            <a:br>
              <a:rPr lang="en-US" sz="2800"/>
            </a:br>
            <a:r>
              <a:rPr lang="en-US" sz="2800"/>
              <a:t>List Management</a:t>
            </a:r>
          </a:p>
        </p:txBody>
      </p:sp>
      <p:pic>
        <p:nvPicPr>
          <p:cNvPr id="110596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3" cstate="print"/>
          <a:srcRect l="21805" t="1199" r="22041" b="1831"/>
          <a:stretch>
            <a:fillRect/>
          </a:stretch>
        </p:blipFill>
        <p:spPr>
          <a:xfrm>
            <a:off x="1674813" y="1003300"/>
            <a:ext cx="6107112" cy="5381625"/>
          </a:xfrm>
          <a:noFill/>
          <a:ln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9325" y="277813"/>
            <a:ext cx="7737475" cy="576262"/>
          </a:xfrm>
        </p:spPr>
        <p:txBody>
          <a:bodyPr/>
          <a:lstStyle/>
          <a:p>
            <a:r>
              <a:rPr lang="en-US"/>
              <a:t>A Sample UNIX Directory Listing</a:t>
            </a:r>
          </a:p>
        </p:txBody>
      </p:sp>
      <p:pic>
        <p:nvPicPr>
          <p:cNvPr id="111620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3" cstate="print"/>
          <a:srcRect l="722" t="27065" r="722" b="27065"/>
          <a:stretch>
            <a:fillRect/>
          </a:stretch>
        </p:blipFill>
        <p:spPr>
          <a:xfrm>
            <a:off x="511175" y="1647825"/>
            <a:ext cx="8140700" cy="3716338"/>
          </a:xfrm>
          <a:noFill/>
          <a:ln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Chapter 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277813"/>
            <a:ext cx="7777162" cy="576262"/>
          </a:xfrm>
        </p:spPr>
        <p:txBody>
          <a:bodyPr/>
          <a:lstStyle/>
          <a:p>
            <a:r>
              <a:rPr lang="en-US"/>
              <a:t>File Structure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86675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None - sequence of words, bytes</a:t>
            </a:r>
          </a:p>
          <a:p>
            <a:pPr>
              <a:lnSpc>
                <a:spcPct val="90000"/>
              </a:lnSpc>
            </a:pPr>
            <a:r>
              <a:rPr lang="en-US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/>
              <a:t>Lines </a:t>
            </a:r>
          </a:p>
          <a:p>
            <a:pPr lvl="1">
              <a:lnSpc>
                <a:spcPct val="90000"/>
              </a:lnSpc>
            </a:pPr>
            <a:r>
              <a:rPr lang="en-US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/>
              <a:t>Variable length</a:t>
            </a:r>
          </a:p>
          <a:p>
            <a:pPr>
              <a:lnSpc>
                <a:spcPct val="90000"/>
              </a:lnSpc>
            </a:pPr>
            <a:r>
              <a:rPr lang="en-US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/>
              <a:t>Relocatable load file	</a:t>
            </a:r>
          </a:p>
          <a:p>
            <a:pPr>
              <a:lnSpc>
                <a:spcPct val="90000"/>
              </a:lnSpc>
            </a:pPr>
            <a:r>
              <a:rPr lang="en-US"/>
              <a:t>Can simulate last two with first method by inserting appropriate control characters</a:t>
            </a:r>
          </a:p>
          <a:p>
            <a:pPr>
              <a:lnSpc>
                <a:spcPct val="90000"/>
              </a:lnSpc>
            </a:pPr>
            <a:r>
              <a:rPr lang="en-US"/>
              <a:t>Who decides:</a:t>
            </a:r>
          </a:p>
          <a:p>
            <a:pPr lvl="1">
              <a:lnSpc>
                <a:spcPct val="90000"/>
              </a:lnSpc>
            </a:pPr>
            <a:r>
              <a:rPr lang="en-US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/>
              <a:t>Program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Name</a:t>
            </a:r>
            <a:r>
              <a:rPr lang="en-US"/>
              <a:t> – only information kept in human-readable form</a:t>
            </a:r>
          </a:p>
          <a:p>
            <a:r>
              <a:rPr lang="en-US" b="1"/>
              <a:t>Identifier</a:t>
            </a:r>
            <a:r>
              <a:rPr lang="en-US"/>
              <a:t> – unique tag (number) identifies file within file system</a:t>
            </a:r>
          </a:p>
          <a:p>
            <a:r>
              <a:rPr lang="en-US" b="1"/>
              <a:t>Type</a:t>
            </a:r>
            <a:r>
              <a:rPr lang="en-US"/>
              <a:t> – needed for systems that support different types</a:t>
            </a:r>
          </a:p>
          <a:p>
            <a:r>
              <a:rPr lang="en-US" b="1"/>
              <a:t>Location</a:t>
            </a:r>
            <a:r>
              <a:rPr lang="en-US"/>
              <a:t> – pointer to file location on device</a:t>
            </a:r>
          </a:p>
          <a:p>
            <a:r>
              <a:rPr lang="en-US" b="1"/>
              <a:t>Size</a:t>
            </a:r>
            <a:r>
              <a:rPr lang="en-US"/>
              <a:t> – current file size</a:t>
            </a:r>
          </a:p>
          <a:p>
            <a:r>
              <a:rPr lang="en-US" b="1"/>
              <a:t>Protection</a:t>
            </a:r>
            <a:r>
              <a:rPr lang="en-US"/>
              <a:t> – controls who can do reading, writing, executing</a:t>
            </a:r>
          </a:p>
          <a:p>
            <a:r>
              <a:rPr lang="en-US" b="1"/>
              <a:t>Time, date, and user identification</a:t>
            </a:r>
            <a:r>
              <a:rPr lang="en-US"/>
              <a:t> – data for protection, security, and usage monitoring</a:t>
            </a:r>
          </a:p>
          <a:p>
            <a:r>
              <a:rPr lang="en-US"/>
              <a:t>Information about files are kept in the directory structure, which is maintained on the disk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Operations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7950" cy="4530725"/>
          </a:xfrm>
        </p:spPr>
        <p:txBody>
          <a:bodyPr/>
          <a:lstStyle/>
          <a:p>
            <a:r>
              <a:rPr lang="en-US"/>
              <a:t>File is an </a:t>
            </a:r>
            <a:r>
              <a:rPr lang="en-US" b="1"/>
              <a:t>abstract data type</a:t>
            </a:r>
          </a:p>
          <a:p>
            <a:r>
              <a:rPr lang="en-US" b="1"/>
              <a:t>Create</a:t>
            </a:r>
          </a:p>
          <a:p>
            <a:r>
              <a:rPr lang="en-US" b="1"/>
              <a:t>Write</a:t>
            </a:r>
          </a:p>
          <a:p>
            <a:r>
              <a:rPr lang="en-US" b="1"/>
              <a:t>Read</a:t>
            </a:r>
          </a:p>
          <a:p>
            <a:r>
              <a:rPr lang="en-US" b="1"/>
              <a:t>Reposition within file</a:t>
            </a:r>
          </a:p>
          <a:p>
            <a:r>
              <a:rPr lang="en-US" b="1"/>
              <a:t>Delete</a:t>
            </a:r>
          </a:p>
          <a:p>
            <a:r>
              <a:rPr lang="en-US" b="1"/>
              <a:t>Truncate</a:t>
            </a:r>
          </a:p>
          <a:p>
            <a:r>
              <a:rPr lang="en-US" i="1"/>
              <a:t>Open(F</a:t>
            </a:r>
            <a:r>
              <a:rPr lang="en-US" i="1" baseline="-25000"/>
              <a:t>i</a:t>
            </a:r>
            <a:r>
              <a:rPr lang="en-US" i="1"/>
              <a:t>)</a:t>
            </a:r>
            <a:r>
              <a:rPr lang="en-US"/>
              <a:t> – search the directory structure on disk for entry </a:t>
            </a:r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/>
              <a:t>, and move the content of entry to memory</a:t>
            </a:r>
          </a:p>
          <a:p>
            <a:r>
              <a:rPr lang="en-US" i="1"/>
              <a:t>Close (F</a:t>
            </a:r>
            <a:r>
              <a:rPr lang="en-US" i="1" baseline="-25000"/>
              <a:t>i</a:t>
            </a:r>
            <a:r>
              <a:rPr lang="en-US" i="1"/>
              <a:t>)</a:t>
            </a:r>
            <a:r>
              <a:rPr lang="en-US"/>
              <a:t> – move the content of entry </a:t>
            </a:r>
            <a:r>
              <a:rPr lang="en-US" i="1"/>
              <a:t>F</a:t>
            </a:r>
            <a:r>
              <a:rPr lang="en-US" i="1" baseline="-25000"/>
              <a:t>i</a:t>
            </a:r>
            <a:r>
              <a:rPr lang="en-US"/>
              <a:t> in memory to directory structure on disk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Files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7950" cy="4530725"/>
          </a:xfrm>
        </p:spPr>
        <p:txBody>
          <a:bodyPr/>
          <a:lstStyle/>
          <a:p>
            <a:r>
              <a:rPr lang="en-US"/>
              <a:t>Several pieces of data are needed to manage open files:</a:t>
            </a:r>
          </a:p>
          <a:p>
            <a:pPr lvl="1"/>
            <a:r>
              <a:rPr lang="en-US"/>
              <a:t>File pointer:  pointer to last read/write location, per process that has the file open</a:t>
            </a:r>
          </a:p>
          <a:p>
            <a:pPr lvl="1"/>
            <a:r>
              <a:rPr lang="en-US"/>
              <a:t>File-open count: counter of number of times a file is open – to allow removal of data from open-file table when last processes closes it</a:t>
            </a:r>
          </a:p>
          <a:p>
            <a:pPr lvl="1"/>
            <a:r>
              <a:rPr lang="en-US"/>
              <a:t>Disk location of the file: cache of data access information</a:t>
            </a:r>
          </a:p>
          <a:p>
            <a:pPr lvl="1"/>
            <a:r>
              <a:rPr lang="en-US"/>
              <a:t>Access rights: per-process access mode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File Locking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97800" cy="4530725"/>
          </a:xfrm>
        </p:spPr>
        <p:txBody>
          <a:bodyPr/>
          <a:lstStyle/>
          <a:p>
            <a:r>
              <a:rPr lang="en-US"/>
              <a:t>Provided by some operating systems and file systems</a:t>
            </a:r>
          </a:p>
          <a:p>
            <a:endParaRPr lang="en-US"/>
          </a:p>
          <a:p>
            <a:r>
              <a:rPr lang="en-US"/>
              <a:t>Mediates access to a file</a:t>
            </a:r>
          </a:p>
          <a:p>
            <a:endParaRPr lang="en-US"/>
          </a:p>
          <a:p>
            <a:r>
              <a:rPr lang="en-US"/>
              <a:t>Mandatory or advisory:</a:t>
            </a:r>
          </a:p>
          <a:p>
            <a:pPr lvl="1"/>
            <a:r>
              <a:rPr lang="en-US" b="1"/>
              <a:t>Mandatory</a:t>
            </a:r>
            <a:r>
              <a:rPr lang="en-US"/>
              <a:t> – access is denied depending on locks held and requested</a:t>
            </a:r>
          </a:p>
          <a:p>
            <a:pPr lvl="1"/>
            <a:r>
              <a:rPr lang="en-US" b="1"/>
              <a:t>Advisory</a:t>
            </a:r>
            <a:r>
              <a:rPr lang="en-US"/>
              <a:t> – processes can find status of locks and decide what to 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1622</TotalTime>
  <Words>1179</Words>
  <Application>Microsoft Office PowerPoint</Application>
  <PresentationFormat>On-screen Show (4:3)</PresentationFormat>
  <Paragraphs>331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Times New Roman</vt:lpstr>
      <vt:lpstr>Arial</vt:lpstr>
      <vt:lpstr>Helvetica</vt:lpstr>
      <vt:lpstr>Monotype Sorts</vt:lpstr>
      <vt:lpstr>Webdings</vt:lpstr>
      <vt:lpstr>Symbol</vt:lpstr>
      <vt:lpstr>Verdana</vt:lpstr>
      <vt:lpstr>os-8</vt:lpstr>
      <vt:lpstr>Chapter 10:   File-System Interface</vt:lpstr>
      <vt:lpstr>Chapter 10:  File-System Interface</vt:lpstr>
      <vt:lpstr>Objectives</vt:lpstr>
      <vt:lpstr>File Concept</vt:lpstr>
      <vt:lpstr>File Structure</vt:lpstr>
      <vt:lpstr>File Attributes</vt:lpstr>
      <vt:lpstr>File Operations</vt:lpstr>
      <vt:lpstr>Open Files</vt:lpstr>
      <vt:lpstr>Open File Locking</vt:lpstr>
      <vt:lpstr>File Locking Example – Java API</vt:lpstr>
      <vt:lpstr>File Locking Example –  Java API (Cont.)</vt:lpstr>
      <vt:lpstr>File Types – Name, Extension</vt:lpstr>
      <vt:lpstr>Access Methods</vt:lpstr>
      <vt:lpstr>Sequential-access File</vt:lpstr>
      <vt:lpstr>Simulation of Sequential Access on  Direct-access File</vt:lpstr>
      <vt:lpstr>Example of Index and Relative Files</vt:lpstr>
      <vt:lpstr>Directory Structure</vt:lpstr>
      <vt:lpstr>Disk Structure</vt:lpstr>
      <vt:lpstr>A Typical File-system Organization</vt:lpstr>
      <vt:lpstr>Operations Performed on Directory</vt:lpstr>
      <vt:lpstr>Organize the Directory  (Logically) to Obtain</vt:lpstr>
      <vt:lpstr>Single-Level Directory</vt:lpstr>
      <vt:lpstr>Two-Level Directory</vt:lpstr>
      <vt:lpstr>Tree-Structured Directories</vt:lpstr>
      <vt:lpstr>Tree-Structured Directories (Cont.)</vt:lpstr>
      <vt:lpstr>Tree-Structured Directories (Cont)</vt:lpstr>
      <vt:lpstr>Acyclic-Graph Directories</vt:lpstr>
      <vt:lpstr>Acyclic-Graph Directories (Cont.)</vt:lpstr>
      <vt:lpstr>General Graph Directory</vt:lpstr>
      <vt:lpstr>General Graph Directory (Cont.)</vt:lpstr>
      <vt:lpstr>File System Mounting</vt:lpstr>
      <vt:lpstr>(a) Existing   (b) Unmounted Partition</vt:lpstr>
      <vt:lpstr>Mount Point</vt:lpstr>
      <vt:lpstr>File Sharing</vt:lpstr>
      <vt:lpstr>File Sharing – Multiple Users</vt:lpstr>
      <vt:lpstr>File Sharing – Remote File Systems</vt:lpstr>
      <vt:lpstr>File Sharing – Failure Modes</vt:lpstr>
      <vt:lpstr>File Sharing – Consistency Semantics</vt:lpstr>
      <vt:lpstr>Protection</vt:lpstr>
      <vt:lpstr>Access Lists and Groups</vt:lpstr>
      <vt:lpstr>Windows XP Access-Control  List Management</vt:lpstr>
      <vt:lpstr>A Sample UNIX Directory Listing</vt:lpstr>
      <vt:lpstr>End of Chapter 10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Silberschatz, Avi</cp:lastModifiedBy>
  <cp:revision>82</cp:revision>
  <dcterms:created xsi:type="dcterms:W3CDTF">2004-10-07T18:29:30Z</dcterms:created>
  <dcterms:modified xsi:type="dcterms:W3CDTF">2012-04-05T13:52:19Z</dcterms:modified>
</cp:coreProperties>
</file>