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6858000" cx="9144000"/>
  <p:notesSz cx="6858000" cy="9144000"/>
  <p:embeddedFontLst>
    <p:embeddedFont>
      <p:font typeface="Tahoma"/>
      <p:regular r:id="rId75"/>
      <p:bold r:id="rId76"/>
    </p:embeddedFont>
    <p:embeddedFont>
      <p:font typeface="Century Schoolbook"/>
      <p:regular r:id="rId77"/>
      <p:bold r:id="rId78"/>
      <p:italic r:id="rId79"/>
      <p:boldItalic r:id="rId80"/>
    </p:embeddedFont>
    <p:embeddedFont>
      <p:font typeface="Noto Sans Symbols"/>
      <p:regular r:id="rId81"/>
      <p:bold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CenturySchoolbook-boldItalic.fntdata"/><Relationship Id="rId82" Type="http://schemas.openxmlformats.org/officeDocument/2006/relationships/font" Target="fonts/NotoSansSymbols-bold.fntdata"/><Relationship Id="rId81" Type="http://schemas.openxmlformats.org/officeDocument/2006/relationships/font" Target="fonts/NotoSansSymbol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Tahoma-regular.fntdata"/><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CenturySchoolbook-regular.fntdata"/><Relationship Id="rId32" Type="http://schemas.openxmlformats.org/officeDocument/2006/relationships/slide" Target="slides/slide27.xml"/><Relationship Id="rId76" Type="http://schemas.openxmlformats.org/officeDocument/2006/relationships/font" Target="fonts/Tahoma-bold.fntdata"/><Relationship Id="rId35" Type="http://schemas.openxmlformats.org/officeDocument/2006/relationships/slide" Target="slides/slide30.xml"/><Relationship Id="rId79" Type="http://schemas.openxmlformats.org/officeDocument/2006/relationships/font" Target="fonts/CenturySchoolbook-italic.fntdata"/><Relationship Id="rId34" Type="http://schemas.openxmlformats.org/officeDocument/2006/relationships/slide" Target="slides/slide29.xml"/><Relationship Id="rId78" Type="http://schemas.openxmlformats.org/officeDocument/2006/relationships/font" Target="fonts/CenturySchoolbook-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1" name="Shape 21"/>
        <p:cNvGrpSpPr/>
        <p:nvPr/>
      </p:nvGrpSpPr>
      <p:grpSpPr>
        <a:xfrm>
          <a:off x="0" y="0"/>
          <a:ext cx="0" cy="0"/>
          <a:chOff x="0" y="0"/>
          <a:chExt cx="0" cy="0"/>
        </a:xfrm>
      </p:grpSpPr>
      <p:sp>
        <p:nvSpPr>
          <p:cNvPr id="22" name="Google Shape;22;p2"/>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4" name="Google Shape;24;p2"/>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7" name="Google Shape;27;p2"/>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8" name="Google Shape;28;p2"/>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9" name="Google Shape;29;p2"/>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30" name="Google Shape;30;p2"/>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31" name="Google Shape;31;p2"/>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32" name="Google Shape;32;p2"/>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33" name="Google Shape;33;p2"/>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34" name="Google Shape;34;p2"/>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35" name="Google Shape;35;p2"/>
          <p:cNvCxnSpPr/>
          <p:nvPr/>
        </p:nvCxnSpPr>
        <p:spPr>
          <a:xfrm>
            <a:off x="9113856"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36" name="Google Shape;36;p2"/>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 name="Google Shape;37;p2"/>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8" name="Google Shape;38;p2"/>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9" name="Google Shape;39;p2"/>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0" name="Google Shape;40;p2"/>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1" name="Google Shape;41;p2"/>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2" name="Google Shape;42;p2"/>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1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1"/>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1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12"/>
          <p:cNvSpPr txBox="1"/>
          <p:nvPr>
            <p:ph type="title"/>
          </p:nvPr>
        </p:nvSpPr>
        <p:spPr>
          <a:xfrm rot="5400000">
            <a:off x="4541838" y="2362202"/>
            <a:ext cx="5851525"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3" name="Google Shape;133;p1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3" name="Google Shape;53;p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58" name="Shape 58"/>
        <p:cNvGrpSpPr/>
        <p:nvPr/>
      </p:nvGrpSpPr>
      <p:grpSpPr>
        <a:xfrm>
          <a:off x="0" y="0"/>
          <a:ext cx="0" cy="0"/>
          <a:chOff x="0" y="0"/>
          <a:chExt cx="0" cy="0"/>
        </a:xfrm>
      </p:grpSpPr>
      <p:sp>
        <p:nvSpPr>
          <p:cNvPr id="59" name="Google Shape;59;p6"/>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6"/>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4" name="Google Shape;64;p6"/>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5" name="Google Shape;65;p6"/>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6" name="Google Shape;66;p6"/>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67" name="Google Shape;67;p6"/>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68" name="Google Shape;68;p6"/>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69" name="Google Shape;69;p6"/>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70" name="Google Shape;70;p6"/>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71" name="Google Shape;71;p6"/>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72" name="Google Shape;72;p6"/>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3" name="Google Shape;73;p6"/>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4" name="Google Shape;74;p6"/>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5" name="Google Shape;75;p6"/>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6" name="Google Shape;76;p6"/>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7" name="Google Shape;77;p6"/>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78" name="Google Shape;78;p6"/>
          <p:cNvCxnSpPr/>
          <p:nvPr/>
        </p:nvCxnSpPr>
        <p:spPr>
          <a:xfrm>
            <a:off x="9097944"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79" name="Google Shape;79;p6"/>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7"/>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7"/>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8"/>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2" name="Google Shape;92;p8"/>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3" name="Google Shape;93;p8"/>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4" name="Google Shape;94;p8"/>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8"/>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6"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98" name="Google Shape;98;p9"/>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9"/>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00" name="Google Shape;100;p9"/>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01" name="Google Shape;101;p9"/>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102" name="Google Shape;102;p9"/>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03" name="Google Shape;103;p9"/>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04" name="Google Shape;104;p9"/>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5" name="Google Shape;105;p9"/>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6" name="Google Shape;106;p9"/>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9"/>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9" name="Google Shape;109;p9"/>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0"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12" name="Google Shape;112;p10"/>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3" name="Google Shape;113;p10"/>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0"/>
          <p:cNvSpPr/>
          <p:nvPr>
            <p:ph idx="2" type="pic"/>
          </p:nvPr>
        </p:nvSpPr>
        <p:spPr>
          <a:xfrm>
            <a:off x="0" y="0"/>
            <a:ext cx="6172200" cy="6858000"/>
          </a:xfrm>
          <a:prstGeom prst="rect">
            <a:avLst/>
          </a:prstGeom>
          <a:solidFill>
            <a:schemeClr val="lt2"/>
          </a:solidFill>
          <a:ln>
            <a:noFill/>
          </a:ln>
        </p:spPr>
      </p:sp>
      <p:sp>
        <p:nvSpPr>
          <p:cNvPr id="115" name="Google Shape;115;p10"/>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6" name="Google Shape;116;p10"/>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7" name="Google Shape;117;p10"/>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18" name="Google Shape;118;p10"/>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9" name="Google Shape;119;p10"/>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20" name="Google Shape;120;p10"/>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21" name="Google Shape;121;p1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3" name="Google Shape;123;p1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11" name="Google Shape;11;p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 name="Google Shape;13;p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4" name="Google Shape;14;p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5" name="Google Shape;15;p1"/>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6" name="Google Shape;16;p1"/>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7" name="Google Shape;17;p1"/>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8" name="Google Shape;18;p1"/>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9" name="Google Shape;19;p1"/>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0" name="Google Shape;20;p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33.png"/><Relationship Id="rId6"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1.png"/><Relationship Id="rId4" Type="http://schemas.openxmlformats.org/officeDocument/2006/relationships/image" Target="../media/image37.png"/><Relationship Id="rId5"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6.png"/><Relationship Id="rId4" Type="http://schemas.openxmlformats.org/officeDocument/2006/relationships/image" Target="../media/image73.png"/><Relationship Id="rId5" Type="http://schemas.openxmlformats.org/officeDocument/2006/relationships/image" Target="../media/image71.png"/><Relationship Id="rId6" Type="http://schemas.openxmlformats.org/officeDocument/2006/relationships/image" Target="../media/image64.png"/><Relationship Id="rId7"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1.png"/><Relationship Id="rId4" Type="http://schemas.openxmlformats.org/officeDocument/2006/relationships/image" Target="../media/image39.png"/><Relationship Id="rId5" Type="http://schemas.openxmlformats.org/officeDocument/2006/relationships/image" Target="../media/image76.png"/><Relationship Id="rId6" Type="http://schemas.openxmlformats.org/officeDocument/2006/relationships/image" Target="../media/image42.png"/><Relationship Id="rId7" Type="http://schemas.openxmlformats.org/officeDocument/2006/relationships/image" Target="../media/image40.png"/><Relationship Id="rId8"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9.png"/><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1.png"/><Relationship Id="rId4" Type="http://schemas.openxmlformats.org/officeDocument/2006/relationships/image" Target="../media/image56.png"/><Relationship Id="rId11" Type="http://schemas.openxmlformats.org/officeDocument/2006/relationships/image" Target="../media/image59.png"/><Relationship Id="rId10" Type="http://schemas.openxmlformats.org/officeDocument/2006/relationships/image" Target="../media/image60.png"/><Relationship Id="rId9" Type="http://schemas.openxmlformats.org/officeDocument/2006/relationships/image" Target="../media/image75.png"/><Relationship Id="rId5" Type="http://schemas.openxmlformats.org/officeDocument/2006/relationships/image" Target="../media/image57.png"/><Relationship Id="rId6" Type="http://schemas.openxmlformats.org/officeDocument/2006/relationships/image" Target="../media/image55.png"/><Relationship Id="rId7" Type="http://schemas.openxmlformats.org/officeDocument/2006/relationships/image" Target="../media/image52.png"/><Relationship Id="rId8" Type="http://schemas.openxmlformats.org/officeDocument/2006/relationships/image" Target="../media/image5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6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6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62.png"/><Relationship Id="rId4" Type="http://schemas.openxmlformats.org/officeDocument/2006/relationships/image" Target="../media/image6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65.png"/><Relationship Id="rId4" Type="http://schemas.openxmlformats.org/officeDocument/2006/relationships/image" Target="../media/image7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74.png"/><Relationship Id="rId4" Type="http://schemas.openxmlformats.org/officeDocument/2006/relationships/image" Target="../media/image7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Module 3 (upto ISE)</a:t>
            </a:r>
            <a:endParaRPr/>
          </a:p>
        </p:txBody>
      </p:sp>
      <p:sp>
        <p:nvSpPr>
          <p:cNvPr id="141" name="Google Shape;141;p13"/>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260"/>
              <a:buNone/>
            </a:pPr>
            <a:r>
              <a:rPr lang="en-US"/>
              <a:t>Different Neural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Auto associative memory network Architecture</a:t>
            </a:r>
            <a:endParaRPr/>
          </a:p>
        </p:txBody>
      </p:sp>
      <p:sp>
        <p:nvSpPr>
          <p:cNvPr id="208" name="Google Shape;208;p22"/>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a:p>
        </p:txBody>
      </p:sp>
      <p:sp>
        <p:nvSpPr>
          <p:cNvPr id="209" name="Google Shape;209;p2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10" name="Google Shape;210;p22"/>
          <p:cNvPicPr preferRelativeResize="0"/>
          <p:nvPr/>
        </p:nvPicPr>
        <p:blipFill rotWithShape="1">
          <a:blip r:embed="rId3">
            <a:alphaModFix/>
          </a:blip>
          <a:srcRect b="0" l="0" r="0" t="0"/>
          <a:stretch/>
        </p:blipFill>
        <p:spPr>
          <a:xfrm>
            <a:off x="533400" y="1371600"/>
            <a:ext cx="7161028" cy="4114800"/>
          </a:xfrm>
          <a:prstGeom prst="rect">
            <a:avLst/>
          </a:prstGeom>
          <a:noFill/>
          <a:ln>
            <a:noFill/>
          </a:ln>
        </p:spPr>
      </p:pic>
      <p:sp>
        <p:nvSpPr>
          <p:cNvPr id="211" name="Google Shape;211;p22"/>
          <p:cNvSpPr/>
          <p:nvPr/>
        </p:nvSpPr>
        <p:spPr>
          <a:xfrm>
            <a:off x="838200" y="5486400"/>
            <a:ext cx="7086600" cy="92333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800" u="none" cap="none" strike="noStrike">
                <a:solidFill>
                  <a:schemeClr val="dk1"/>
                </a:solidFill>
                <a:latin typeface="Century Schoolbook"/>
                <a:ea typeface="Century Schoolbook"/>
                <a:cs typeface="Century Schoolbook"/>
                <a:sym typeface="Century Schoolbook"/>
              </a:rPr>
              <a:t>The input vector has n inputs and output vector has n outputs.</a:t>
            </a:r>
            <a:endParaRPr/>
          </a:p>
          <a:p>
            <a:pPr indent="0" lvl="0" marL="0" marR="0" rtl="0" algn="just">
              <a:spcBef>
                <a:spcPts val="0"/>
              </a:spcBef>
              <a:spcAft>
                <a:spcPts val="0"/>
              </a:spcAft>
              <a:buNone/>
            </a:pPr>
            <a:r>
              <a:rPr b="0" i="0" lang="en-US" sz="1800" u="none" cap="none" strike="noStrike">
                <a:solidFill>
                  <a:schemeClr val="dk1"/>
                </a:solidFill>
                <a:latin typeface="Century Schoolbook"/>
                <a:ea typeface="Century Schoolbook"/>
                <a:cs typeface="Century Schoolbook"/>
                <a:sym typeface="Century Schoolbook"/>
              </a:rPr>
              <a:t>The input and output are connected through weighted connections.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idx="1" type="body"/>
          </p:nvPr>
        </p:nvSpPr>
        <p:spPr>
          <a:xfrm>
            <a:off x="457200" y="476672"/>
            <a:ext cx="8229600" cy="6090592"/>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Clr>
                <a:schemeClr val="accent1"/>
              </a:buClr>
              <a:buSzPts val="2240"/>
              <a:buFont typeface="Arial"/>
              <a:buNone/>
            </a:pPr>
            <a:r>
              <a:rPr b="0" i="1" lang="en-US" sz="3200" u="none" cap="none" strike="noStrike">
                <a:solidFill>
                  <a:srgbClr val="0070C0"/>
                </a:solidFill>
                <a:latin typeface="Century Schoolbook"/>
                <a:ea typeface="Century Schoolbook"/>
                <a:cs typeface="Century Schoolbook"/>
                <a:sym typeface="Century Schoolbook"/>
              </a:rPr>
              <a:t>Training Algorithm</a:t>
            </a:r>
            <a:endParaRPr/>
          </a:p>
          <a:p>
            <a:pPr indent="-285750" lvl="1" marL="742950" marR="0" rtl="0" algn="just">
              <a:spcBef>
                <a:spcPts val="480"/>
              </a:spcBef>
              <a:spcAft>
                <a:spcPts val="0"/>
              </a:spcAft>
              <a:buClr>
                <a:schemeClr val="accent1"/>
              </a:buClr>
              <a:buSzPts val="1920"/>
              <a:buFont typeface="Arial"/>
              <a:buChar char="–"/>
            </a:pPr>
            <a:r>
              <a:rPr b="0" i="0" lang="en-US" sz="2400" u="none" cap="none" strike="noStrike">
                <a:solidFill>
                  <a:schemeClr val="dk1"/>
                </a:solidFill>
                <a:latin typeface="Century Schoolbook"/>
                <a:ea typeface="Century Schoolbook"/>
                <a:cs typeface="Century Schoolbook"/>
                <a:sym typeface="Century Schoolbook"/>
              </a:rPr>
              <a:t>Initialize weights to 0</a:t>
            </a:r>
            <a:endParaRPr/>
          </a:p>
          <a:p>
            <a:pPr indent="-228600" lvl="2" marL="1143000" marR="0" rtl="0" algn="just">
              <a:spcBef>
                <a:spcPts val="480"/>
              </a:spcBef>
              <a:spcAft>
                <a:spcPts val="0"/>
              </a:spcAft>
              <a:buClr>
                <a:srgbClr val="DE7530"/>
              </a:buClr>
              <a:buSzPts val="1440"/>
              <a:buFont typeface="Arial"/>
              <a:buChar char="•"/>
            </a:pPr>
            <a:r>
              <a:rPr b="0" i="1" lang="en-US" sz="2400" u="none" cap="none" strike="noStrike">
                <a:solidFill>
                  <a:schemeClr val="dk1"/>
                </a:solidFill>
                <a:latin typeface="Century Schoolbook"/>
                <a:ea typeface="Century Schoolbook"/>
                <a:cs typeface="Century Schoolbook"/>
                <a:sym typeface="Century Schoolbook"/>
              </a:rPr>
              <a:t>w</a:t>
            </a:r>
            <a:r>
              <a:rPr b="0" baseline="-25000" i="1" lang="en-US" sz="2400" u="none" cap="none" strike="noStrike">
                <a:solidFill>
                  <a:schemeClr val="dk1"/>
                </a:solidFill>
                <a:latin typeface="Century Schoolbook"/>
                <a:ea typeface="Century Schoolbook"/>
                <a:cs typeface="Century Schoolbook"/>
                <a:sym typeface="Century Schoolbook"/>
              </a:rPr>
              <a:t>ij</a:t>
            </a:r>
            <a:r>
              <a:rPr b="0" i="0" lang="en-US" sz="2400" u="none" cap="none" strike="noStrike">
                <a:solidFill>
                  <a:schemeClr val="dk1"/>
                </a:solidFill>
                <a:latin typeface="Century Schoolbook"/>
                <a:ea typeface="Century Schoolbook"/>
                <a:cs typeface="Century Schoolbook"/>
                <a:sym typeface="Century Schoolbook"/>
              </a:rPr>
              <a:t>=0 (</a:t>
            </a:r>
            <a:r>
              <a:rPr b="0" i="1" lang="en-US" sz="2400" u="none" cap="none" strike="noStrike">
                <a:solidFill>
                  <a:schemeClr val="dk1"/>
                </a:solidFill>
                <a:latin typeface="Century Schoolbook"/>
                <a:ea typeface="Century Schoolbook"/>
                <a:cs typeface="Century Schoolbook"/>
                <a:sym typeface="Century Schoolbook"/>
              </a:rPr>
              <a:t>i= 1 to n, j=1 to n)</a:t>
            </a:r>
            <a:endParaRPr b="0" i="0" sz="2400" u="none" cap="none" strike="noStrike">
              <a:solidFill>
                <a:schemeClr val="dk1"/>
              </a:solidFill>
              <a:latin typeface="Century Schoolbook"/>
              <a:ea typeface="Century Schoolbook"/>
              <a:cs typeface="Century Schoolbook"/>
              <a:sym typeface="Century Schoolbook"/>
            </a:endParaRPr>
          </a:p>
          <a:p>
            <a:pPr indent="-285750" lvl="1" marL="742950" marR="0" rtl="0" algn="just">
              <a:spcBef>
                <a:spcPts val="480"/>
              </a:spcBef>
              <a:spcAft>
                <a:spcPts val="0"/>
              </a:spcAft>
              <a:buClr>
                <a:schemeClr val="accent1"/>
              </a:buClr>
              <a:buSzPts val="1920"/>
              <a:buFont typeface="Arial"/>
              <a:buChar char="–"/>
            </a:pPr>
            <a:r>
              <a:rPr b="0" i="0" lang="en-US" sz="2400" u="none" cap="none" strike="noStrike">
                <a:solidFill>
                  <a:schemeClr val="dk1"/>
                </a:solidFill>
                <a:latin typeface="Century Schoolbook"/>
                <a:ea typeface="Century Schoolbook"/>
                <a:cs typeface="Century Schoolbook"/>
                <a:sym typeface="Century Schoolbook"/>
              </a:rPr>
              <a:t>For each of the vector that has to be stored</a:t>
            </a:r>
            <a:endParaRPr/>
          </a:p>
          <a:p>
            <a:pPr indent="-285750" lvl="1" marL="742950" marR="0" rtl="0" algn="just">
              <a:spcBef>
                <a:spcPts val="480"/>
              </a:spcBef>
              <a:spcAft>
                <a:spcPts val="0"/>
              </a:spcAft>
              <a:buClr>
                <a:schemeClr val="accent1"/>
              </a:buClr>
              <a:buSzPts val="1920"/>
              <a:buFont typeface="Arial"/>
              <a:buChar char="–"/>
            </a:pPr>
            <a:r>
              <a:rPr b="0" i="0" lang="en-US" sz="2400" u="none" cap="none" strike="noStrike">
                <a:solidFill>
                  <a:schemeClr val="dk1"/>
                </a:solidFill>
                <a:latin typeface="Century Schoolbook"/>
                <a:ea typeface="Century Schoolbook"/>
                <a:cs typeface="Century Schoolbook"/>
                <a:sym typeface="Century Schoolbook"/>
              </a:rPr>
              <a:t>Activate the input layers for training input.</a:t>
            </a:r>
            <a:endParaRPr/>
          </a:p>
          <a:p>
            <a:pPr indent="-228600" lvl="2" marL="1143000" marR="0" rtl="0" algn="just">
              <a:spcBef>
                <a:spcPts val="480"/>
              </a:spcBef>
              <a:spcAft>
                <a:spcPts val="0"/>
              </a:spcAft>
              <a:buClr>
                <a:srgbClr val="DE7530"/>
              </a:buClr>
              <a:buSzPts val="1440"/>
              <a:buFont typeface="Arial"/>
              <a:buChar char="•"/>
            </a:pPr>
            <a:r>
              <a:rPr b="0" i="1" lang="en-US" sz="2400" u="none" cap="none" strike="noStrike">
                <a:solidFill>
                  <a:schemeClr val="dk1"/>
                </a:solidFill>
                <a:latin typeface="Century Schoolbook"/>
                <a:ea typeface="Century Schoolbook"/>
                <a:cs typeface="Century Schoolbook"/>
                <a:sym typeface="Century Schoolbook"/>
              </a:rPr>
              <a:t>x</a:t>
            </a:r>
            <a:r>
              <a:rPr b="0" baseline="-25000" i="1" lang="en-US" sz="2400" u="none" cap="none" strike="noStrike">
                <a:solidFill>
                  <a:schemeClr val="dk1"/>
                </a:solidFill>
                <a:latin typeface="Century Schoolbook"/>
                <a:ea typeface="Century Schoolbook"/>
                <a:cs typeface="Century Schoolbook"/>
                <a:sym typeface="Century Schoolbook"/>
              </a:rPr>
              <a:t>i</a:t>
            </a:r>
            <a:r>
              <a:rPr b="0" i="1" lang="en-US" sz="2400" u="none" cap="none" strike="noStrike">
                <a:solidFill>
                  <a:schemeClr val="dk1"/>
                </a:solidFill>
                <a:latin typeface="Century Schoolbook"/>
                <a:ea typeface="Century Schoolbook"/>
                <a:cs typeface="Century Schoolbook"/>
                <a:sym typeface="Century Schoolbook"/>
              </a:rPr>
              <a:t>=s</a:t>
            </a:r>
            <a:r>
              <a:rPr b="0" baseline="-25000" i="1" lang="en-US" sz="2400" u="none" cap="none" strike="noStrike">
                <a:solidFill>
                  <a:schemeClr val="dk1"/>
                </a:solidFill>
                <a:latin typeface="Century Schoolbook"/>
                <a:ea typeface="Century Schoolbook"/>
                <a:cs typeface="Century Schoolbook"/>
                <a:sym typeface="Century Schoolbook"/>
              </a:rPr>
              <a:t>i</a:t>
            </a:r>
            <a:r>
              <a:rPr b="0" i="1" lang="en-US" sz="2400" u="none" cap="none" strike="noStrike">
                <a:solidFill>
                  <a:schemeClr val="dk1"/>
                </a:solidFill>
                <a:latin typeface="Century Schoolbook"/>
                <a:ea typeface="Century Schoolbook"/>
                <a:cs typeface="Century Schoolbook"/>
                <a:sym typeface="Century Schoolbook"/>
              </a:rPr>
              <a:t>(for i=1 to n)</a:t>
            </a:r>
            <a:endParaRPr b="0" i="0" sz="2400" u="none" cap="none" strike="noStrike">
              <a:solidFill>
                <a:schemeClr val="dk1"/>
              </a:solidFill>
              <a:latin typeface="Century Schoolbook"/>
              <a:ea typeface="Century Schoolbook"/>
              <a:cs typeface="Century Schoolbook"/>
              <a:sym typeface="Century Schoolbook"/>
            </a:endParaRPr>
          </a:p>
          <a:p>
            <a:pPr indent="-285750" lvl="1" marL="742950" marR="0" rtl="0" algn="just">
              <a:spcBef>
                <a:spcPts val="480"/>
              </a:spcBef>
              <a:spcAft>
                <a:spcPts val="0"/>
              </a:spcAft>
              <a:buClr>
                <a:schemeClr val="accent1"/>
              </a:buClr>
              <a:buSzPts val="1920"/>
              <a:buFont typeface="Arial"/>
              <a:buChar char="–"/>
            </a:pPr>
            <a:r>
              <a:rPr b="0" i="0" lang="en-US" sz="2400" u="none" cap="none" strike="noStrike">
                <a:solidFill>
                  <a:schemeClr val="dk1"/>
                </a:solidFill>
                <a:latin typeface="Century Schoolbook"/>
                <a:ea typeface="Century Schoolbook"/>
                <a:cs typeface="Century Schoolbook"/>
                <a:sym typeface="Century Schoolbook"/>
              </a:rPr>
              <a:t>Activate the output layers for target output.</a:t>
            </a:r>
            <a:r>
              <a:rPr b="0" i="1" lang="en-US" sz="2400" u="none" cap="none" strike="noStrike">
                <a:solidFill>
                  <a:schemeClr val="dk1"/>
                </a:solidFill>
                <a:latin typeface="Century Schoolbook"/>
                <a:ea typeface="Century Schoolbook"/>
                <a:cs typeface="Century Schoolbook"/>
                <a:sym typeface="Century Schoolbook"/>
              </a:rPr>
              <a:t> </a:t>
            </a:r>
            <a:endParaRPr b="0" i="0" sz="2400" u="none" cap="none" strike="noStrike">
              <a:solidFill>
                <a:schemeClr val="dk1"/>
              </a:solidFill>
              <a:latin typeface="Century Schoolbook"/>
              <a:ea typeface="Century Schoolbook"/>
              <a:cs typeface="Century Schoolbook"/>
              <a:sym typeface="Century Schoolbook"/>
            </a:endParaRPr>
          </a:p>
          <a:p>
            <a:pPr indent="-228600" lvl="2" marL="1143000" marR="0" rtl="0" algn="l">
              <a:spcBef>
                <a:spcPts val="480"/>
              </a:spcBef>
              <a:spcAft>
                <a:spcPts val="0"/>
              </a:spcAft>
              <a:buClr>
                <a:srgbClr val="DE7530"/>
              </a:buClr>
              <a:buSzPts val="1440"/>
              <a:buFont typeface="Arial"/>
              <a:buChar char="•"/>
            </a:pPr>
            <a:r>
              <a:rPr b="0" i="1" lang="en-US" sz="2400" u="none" cap="none" strike="noStrike">
                <a:solidFill>
                  <a:schemeClr val="dk1"/>
                </a:solidFill>
                <a:latin typeface="Century Schoolbook"/>
                <a:ea typeface="Century Schoolbook"/>
                <a:cs typeface="Century Schoolbook"/>
                <a:sym typeface="Century Schoolbook"/>
              </a:rPr>
              <a:t>y</a:t>
            </a:r>
            <a:r>
              <a:rPr b="0" baseline="-25000" i="1" lang="en-US" sz="2400" u="none" cap="none" strike="noStrike">
                <a:solidFill>
                  <a:schemeClr val="dk1"/>
                </a:solidFill>
                <a:latin typeface="Century Schoolbook"/>
                <a:ea typeface="Century Schoolbook"/>
                <a:cs typeface="Century Schoolbook"/>
                <a:sym typeface="Century Schoolbook"/>
              </a:rPr>
              <a:t>i</a:t>
            </a:r>
            <a:r>
              <a:rPr b="0" i="1" lang="en-US" sz="2400" u="none" cap="none" strike="noStrike">
                <a:solidFill>
                  <a:schemeClr val="dk1"/>
                </a:solidFill>
                <a:latin typeface="Century Schoolbook"/>
                <a:ea typeface="Century Schoolbook"/>
                <a:cs typeface="Century Schoolbook"/>
                <a:sym typeface="Century Schoolbook"/>
              </a:rPr>
              <a:t>=s</a:t>
            </a:r>
            <a:r>
              <a:rPr b="0" baseline="-25000" i="1" lang="en-US" sz="2400" u="none" cap="none" strike="noStrike">
                <a:solidFill>
                  <a:schemeClr val="dk1"/>
                </a:solidFill>
                <a:latin typeface="Century Schoolbook"/>
                <a:ea typeface="Century Schoolbook"/>
                <a:cs typeface="Century Schoolbook"/>
                <a:sym typeface="Century Schoolbook"/>
              </a:rPr>
              <a:t>i</a:t>
            </a:r>
            <a:r>
              <a:rPr b="0" i="1" lang="en-US" sz="2400" u="none" cap="none" strike="noStrike">
                <a:solidFill>
                  <a:schemeClr val="dk1"/>
                </a:solidFill>
                <a:latin typeface="Century Schoolbook"/>
                <a:ea typeface="Century Schoolbook"/>
                <a:cs typeface="Century Schoolbook"/>
                <a:sym typeface="Century Schoolbook"/>
              </a:rPr>
              <a:t>(for j=1 to n)</a:t>
            </a:r>
            <a:endParaRPr b="0" i="0" sz="2400" u="none" cap="none" strike="noStrike">
              <a:solidFill>
                <a:schemeClr val="dk1"/>
              </a:solidFill>
              <a:latin typeface="Century Schoolbook"/>
              <a:ea typeface="Century Schoolbook"/>
              <a:cs typeface="Century Schoolbook"/>
              <a:sym typeface="Century Schoolbook"/>
            </a:endParaRPr>
          </a:p>
          <a:p>
            <a:pPr indent="-285750" lvl="1" marL="742950" marR="0" rtl="0" algn="just">
              <a:spcBef>
                <a:spcPts val="480"/>
              </a:spcBef>
              <a:spcAft>
                <a:spcPts val="0"/>
              </a:spcAft>
              <a:buClr>
                <a:schemeClr val="accent1"/>
              </a:buClr>
              <a:buSzPts val="1920"/>
              <a:buFont typeface="Arial"/>
              <a:buChar char="–"/>
            </a:pPr>
            <a:r>
              <a:rPr b="0" i="0" lang="en-US" sz="2400" u="none" cap="none" strike="noStrike">
                <a:solidFill>
                  <a:schemeClr val="dk1"/>
                </a:solidFill>
                <a:latin typeface="Century Schoolbook"/>
                <a:ea typeface="Century Schoolbook"/>
                <a:cs typeface="Century Schoolbook"/>
                <a:sym typeface="Century Schoolbook"/>
              </a:rPr>
              <a:t>Adjust  weight .</a:t>
            </a:r>
            <a:endParaRPr/>
          </a:p>
          <a:p>
            <a:pPr indent="-228600" lvl="2" marL="1143000" marR="0" rtl="0" algn="just">
              <a:spcBef>
                <a:spcPts val="480"/>
              </a:spcBef>
              <a:spcAft>
                <a:spcPts val="0"/>
              </a:spcAft>
              <a:buClr>
                <a:srgbClr val="DE7530"/>
              </a:buClr>
              <a:buSzPts val="1440"/>
              <a:buFont typeface="Arial"/>
              <a:buChar char="–"/>
            </a:pPr>
            <a:r>
              <a:rPr b="0" i="1" lang="en-US" sz="2400" u="none" cap="none" strike="noStrike">
                <a:solidFill>
                  <a:schemeClr val="dk1"/>
                </a:solidFill>
                <a:latin typeface="Century Schoolbook"/>
                <a:ea typeface="Century Schoolbook"/>
                <a:cs typeface="Century Schoolbook"/>
                <a:sym typeface="Century Schoolbook"/>
              </a:rPr>
              <a:t>w</a:t>
            </a:r>
            <a:r>
              <a:rPr b="0" baseline="-25000" i="1" lang="en-US" sz="2400" u="none" cap="none" strike="noStrike">
                <a:solidFill>
                  <a:schemeClr val="dk1"/>
                </a:solidFill>
                <a:latin typeface="Century Schoolbook"/>
                <a:ea typeface="Century Schoolbook"/>
                <a:cs typeface="Century Schoolbook"/>
                <a:sym typeface="Century Schoolbook"/>
              </a:rPr>
              <a:t>ij</a:t>
            </a:r>
            <a:r>
              <a:rPr b="0" i="1" lang="en-US" sz="2400" u="none" cap="none" strike="noStrike">
                <a:solidFill>
                  <a:schemeClr val="dk1"/>
                </a:solidFill>
                <a:latin typeface="Century Schoolbook"/>
                <a:ea typeface="Century Schoolbook"/>
                <a:cs typeface="Century Schoolbook"/>
                <a:sym typeface="Century Schoolbook"/>
              </a:rPr>
              <a:t>(new)=w</a:t>
            </a:r>
            <a:r>
              <a:rPr b="0" baseline="-25000" i="1" lang="en-US" sz="2400" u="none" cap="none" strike="noStrike">
                <a:solidFill>
                  <a:schemeClr val="dk1"/>
                </a:solidFill>
                <a:latin typeface="Century Schoolbook"/>
                <a:ea typeface="Century Schoolbook"/>
                <a:cs typeface="Century Schoolbook"/>
                <a:sym typeface="Century Schoolbook"/>
              </a:rPr>
              <a:t>ij</a:t>
            </a:r>
            <a:r>
              <a:rPr b="0" i="1" lang="en-US" sz="2400" u="none" cap="none" strike="noStrike">
                <a:solidFill>
                  <a:schemeClr val="dk1"/>
                </a:solidFill>
                <a:latin typeface="Century Schoolbook"/>
                <a:ea typeface="Century Schoolbook"/>
                <a:cs typeface="Century Schoolbook"/>
                <a:sym typeface="Century Schoolbook"/>
              </a:rPr>
              <a:t>(old)+x </a:t>
            </a:r>
            <a:r>
              <a:rPr b="0" baseline="-25000" i="1" lang="en-US" sz="2400" u="none" cap="none" strike="noStrike">
                <a:solidFill>
                  <a:schemeClr val="dk1"/>
                </a:solidFill>
                <a:latin typeface="Century Schoolbook"/>
                <a:ea typeface="Century Schoolbook"/>
                <a:cs typeface="Century Schoolbook"/>
                <a:sym typeface="Century Schoolbook"/>
              </a:rPr>
              <a:t>i</a:t>
            </a:r>
            <a:r>
              <a:rPr b="0" i="1" lang="en-US" sz="2400" u="none" cap="none" strike="noStrike">
                <a:solidFill>
                  <a:schemeClr val="dk1"/>
                </a:solidFill>
                <a:latin typeface="Century Schoolbook"/>
                <a:ea typeface="Century Schoolbook"/>
                <a:cs typeface="Century Schoolbook"/>
                <a:sym typeface="Century Schoolbook"/>
              </a:rPr>
              <a:t>y</a:t>
            </a:r>
            <a:r>
              <a:rPr b="0" baseline="-25000" i="1" lang="en-US" sz="2400" u="none" cap="none" strike="noStrike">
                <a:solidFill>
                  <a:schemeClr val="dk1"/>
                </a:solidFill>
                <a:latin typeface="Century Schoolbook"/>
                <a:ea typeface="Century Schoolbook"/>
                <a:cs typeface="Century Schoolbook"/>
                <a:sym typeface="Century Schoolbook"/>
              </a:rPr>
              <a:t>j</a:t>
            </a:r>
            <a:endParaRPr/>
          </a:p>
          <a:p>
            <a:pPr indent="-228600" lvl="2" marL="1143000" marR="0" rtl="0" algn="just">
              <a:spcBef>
                <a:spcPts val="480"/>
              </a:spcBef>
              <a:spcAft>
                <a:spcPts val="0"/>
              </a:spcAft>
              <a:buClr>
                <a:srgbClr val="DE7530"/>
              </a:buClr>
              <a:buSzPts val="1440"/>
              <a:buFont typeface="Arial"/>
              <a:buChar char="–"/>
            </a:pPr>
            <a:r>
              <a:rPr b="0" i="0" lang="en-US" sz="2400" u="none" cap="none" strike="noStrike">
                <a:solidFill>
                  <a:schemeClr val="dk1"/>
                </a:solidFill>
                <a:latin typeface="Times New Roman"/>
                <a:ea typeface="Times New Roman"/>
                <a:cs typeface="Times New Roman"/>
                <a:sym typeface="Times New Roman"/>
              </a:rPr>
              <a:t>Weight can also be found by</a:t>
            </a:r>
            <a:endParaRPr/>
          </a:p>
          <a:p>
            <a:pPr indent="0" lvl="2" marL="914400" marR="0" rtl="0" algn="just">
              <a:spcBef>
                <a:spcPts val="480"/>
              </a:spcBef>
              <a:spcAft>
                <a:spcPts val="0"/>
              </a:spcAft>
              <a:buClr>
                <a:srgbClr val="DE7530"/>
              </a:buClr>
              <a:buSzPts val="1440"/>
              <a:buFont typeface="Arial"/>
              <a:buNone/>
            </a:pPr>
            <a:r>
              <a:t/>
            </a:r>
            <a:endParaRPr b="0" i="1" sz="2400" u="none" cap="none" strike="noStrike">
              <a:solidFill>
                <a:schemeClr val="dk1"/>
              </a:solidFill>
              <a:latin typeface="Century Schoolbook"/>
              <a:ea typeface="Century Schoolbook"/>
              <a:cs typeface="Century Schoolbook"/>
              <a:sym typeface="Century Schoolbook"/>
            </a:endParaRPr>
          </a:p>
          <a:p>
            <a:pPr indent="-137160" lvl="2" marL="1143000" marR="0" rtl="0" algn="just">
              <a:spcBef>
                <a:spcPts val="480"/>
              </a:spcBef>
              <a:spcAft>
                <a:spcPts val="0"/>
              </a:spcAft>
              <a:buClr>
                <a:srgbClr val="DE7530"/>
              </a:buClr>
              <a:buSzPts val="1440"/>
              <a:buFont typeface="Arial"/>
              <a:buNone/>
            </a:pPr>
            <a:r>
              <a:t/>
            </a:r>
            <a:endParaRPr b="0" i="0" sz="2400" u="none" cap="none" strike="noStrike">
              <a:solidFill>
                <a:schemeClr val="dk1"/>
              </a:solidFill>
              <a:latin typeface="Century Schoolbook"/>
              <a:ea typeface="Century Schoolbook"/>
              <a:cs typeface="Century Schoolbook"/>
              <a:sym typeface="Century Schoolbook"/>
            </a:endParaRPr>
          </a:p>
          <a:p>
            <a:pPr indent="-200660" lvl="0" marL="342900" marR="0" rtl="0" algn="just">
              <a:spcBef>
                <a:spcPts val="640"/>
              </a:spcBef>
              <a:spcAft>
                <a:spcPts val="0"/>
              </a:spcAft>
              <a:buClr>
                <a:schemeClr val="accent1"/>
              </a:buClr>
              <a:buSzPts val="2240"/>
              <a:buFont typeface="Arial"/>
              <a:buNone/>
            </a:pPr>
            <a:r>
              <a:t/>
            </a:r>
            <a:endParaRPr b="0" i="0" sz="3200" u="none" cap="none" strike="noStrike">
              <a:solidFill>
                <a:schemeClr val="dk1"/>
              </a:solidFill>
              <a:latin typeface="Century Schoolbook"/>
              <a:ea typeface="Century Schoolbook"/>
              <a:cs typeface="Century Schoolbook"/>
              <a:sym typeface="Century Schoolbook"/>
            </a:endParaRPr>
          </a:p>
          <a:p>
            <a:pPr indent="-200660" lvl="0" marL="342900" marR="0" rtl="0" algn="just">
              <a:spcBef>
                <a:spcPts val="640"/>
              </a:spcBef>
              <a:spcAft>
                <a:spcPts val="0"/>
              </a:spcAft>
              <a:buClr>
                <a:schemeClr val="accent1"/>
              </a:buClr>
              <a:buSzPts val="2240"/>
              <a:buFont typeface="Arial"/>
              <a:buNone/>
            </a:pPr>
            <a:r>
              <a:t/>
            </a:r>
            <a:endParaRPr b="0" i="0" sz="3200" u="none" cap="none" strike="noStrike">
              <a:solidFill>
                <a:schemeClr val="dk1"/>
              </a:solidFill>
              <a:latin typeface="Century Schoolbook"/>
              <a:ea typeface="Century Schoolbook"/>
              <a:cs typeface="Century Schoolbook"/>
              <a:sym typeface="Century Schoolbook"/>
            </a:endParaRPr>
          </a:p>
        </p:txBody>
      </p:sp>
      <p:sp>
        <p:nvSpPr>
          <p:cNvPr id="217" name="Google Shape;217;p2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18" name="Google Shape;218;p23"/>
          <p:cNvPicPr preferRelativeResize="0"/>
          <p:nvPr/>
        </p:nvPicPr>
        <p:blipFill rotWithShape="1">
          <a:blip r:embed="rId3">
            <a:alphaModFix/>
          </a:blip>
          <a:srcRect b="0" l="0" r="0" t="0"/>
          <a:stretch/>
        </p:blipFill>
        <p:spPr>
          <a:xfrm>
            <a:off x="2915816" y="5661248"/>
            <a:ext cx="2010544" cy="9060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idx="1" type="body"/>
          </p:nvPr>
        </p:nvSpPr>
        <p:spPr>
          <a:xfrm>
            <a:off x="457200" y="333374"/>
            <a:ext cx="8229600" cy="611996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i="1" lang="en-US">
                <a:solidFill>
                  <a:srgbClr val="0070C0"/>
                </a:solidFill>
              </a:rPr>
              <a:t>Testing Algorithm</a:t>
            </a:r>
            <a:endParaRPr/>
          </a:p>
          <a:p>
            <a:pPr indent="-274320" lvl="0" marL="274320" rtl="0" algn="just">
              <a:spcBef>
                <a:spcPts val="600"/>
              </a:spcBef>
              <a:spcAft>
                <a:spcPts val="0"/>
              </a:spcAft>
              <a:buSzPts val="1400"/>
              <a:buChar char="🞆"/>
            </a:pPr>
            <a:r>
              <a:rPr lang="en-US" sz="2000"/>
              <a:t>An auto associative network can be used to determine whether the given vector is a ‘known’ or ‘unknown vector’.</a:t>
            </a:r>
            <a:endParaRPr/>
          </a:p>
          <a:p>
            <a:pPr indent="-274320" lvl="0" marL="274320" rtl="0" algn="just">
              <a:spcBef>
                <a:spcPts val="600"/>
              </a:spcBef>
              <a:spcAft>
                <a:spcPts val="0"/>
              </a:spcAft>
              <a:buSzPts val="1400"/>
              <a:buChar char="🞆"/>
            </a:pPr>
            <a:r>
              <a:rPr lang="en-US" sz="2000"/>
              <a:t>A net is said to recognize a “known” vector if the net produces a pattern of activation on the output which is same as one stored.</a:t>
            </a:r>
            <a:endParaRPr/>
          </a:p>
          <a:p>
            <a:pPr indent="0" lvl="0" marL="0" rtl="0" algn="just">
              <a:spcBef>
                <a:spcPts val="600"/>
              </a:spcBef>
              <a:spcAft>
                <a:spcPts val="0"/>
              </a:spcAft>
              <a:buSzPts val="1400"/>
              <a:buNone/>
            </a:pPr>
            <a:r>
              <a:rPr i="1" lang="en-US" sz="2000">
                <a:solidFill>
                  <a:srgbClr val="C00000"/>
                </a:solidFill>
              </a:rPr>
              <a:t>Testing procedure is as follows:</a:t>
            </a:r>
            <a:endParaRPr/>
          </a:p>
          <a:p>
            <a:pPr indent="-274320" lvl="0" marL="274320" rtl="0" algn="just">
              <a:spcBef>
                <a:spcPts val="600"/>
              </a:spcBef>
              <a:spcAft>
                <a:spcPts val="0"/>
              </a:spcAft>
              <a:buSzPts val="1400"/>
              <a:buChar char="🞆"/>
            </a:pPr>
            <a:r>
              <a:rPr lang="en-US" sz="2000"/>
              <a:t>Step 0: Set weights obtained from Hebb’s rule</a:t>
            </a:r>
            <a:endParaRPr/>
          </a:p>
          <a:p>
            <a:pPr indent="-274320" lvl="0" marL="274320" rtl="0" algn="just">
              <a:spcBef>
                <a:spcPts val="600"/>
              </a:spcBef>
              <a:spcAft>
                <a:spcPts val="0"/>
              </a:spcAft>
              <a:buSzPts val="1400"/>
              <a:buChar char="🞆"/>
            </a:pPr>
            <a:r>
              <a:rPr lang="en-US" sz="2000"/>
              <a:t>Step 1: For each testing input vector perform steps 2 to 4</a:t>
            </a:r>
            <a:endParaRPr/>
          </a:p>
          <a:p>
            <a:pPr indent="-274320" lvl="0" marL="274320" rtl="0" algn="just">
              <a:spcBef>
                <a:spcPts val="600"/>
              </a:spcBef>
              <a:spcAft>
                <a:spcPts val="0"/>
              </a:spcAft>
              <a:buSzPts val="1400"/>
              <a:buChar char="🞆"/>
            </a:pPr>
            <a:r>
              <a:rPr lang="en-US" sz="2000"/>
              <a:t>Step 2: Activation of inputs is equal to input vector.</a:t>
            </a:r>
            <a:endParaRPr/>
          </a:p>
          <a:p>
            <a:pPr indent="-274320" lvl="0" marL="274320" rtl="0" algn="just">
              <a:spcBef>
                <a:spcPts val="600"/>
              </a:spcBef>
              <a:spcAft>
                <a:spcPts val="0"/>
              </a:spcAft>
              <a:buSzPts val="1400"/>
              <a:buChar char="🞆"/>
            </a:pPr>
            <a:r>
              <a:rPr lang="en-US" sz="2000"/>
              <a:t>Step 3: calculate the net input for each output unit j=1 to n:</a:t>
            </a:r>
            <a:endParaRPr/>
          </a:p>
          <a:p>
            <a:pPr indent="-167640" lvl="0" marL="274320" rtl="0" algn="just">
              <a:spcBef>
                <a:spcPts val="600"/>
              </a:spcBef>
              <a:spcAft>
                <a:spcPts val="0"/>
              </a:spcAft>
              <a:buSzPts val="1680"/>
              <a:buNone/>
            </a:pPr>
            <a:r>
              <a:t/>
            </a:r>
            <a:endParaRPr sz="2400"/>
          </a:p>
          <a:p>
            <a:pPr indent="-185420" lvl="0" marL="274320" rtl="0" algn="just">
              <a:spcBef>
                <a:spcPts val="600"/>
              </a:spcBef>
              <a:spcAft>
                <a:spcPts val="0"/>
              </a:spcAft>
              <a:buSzPts val="1400"/>
              <a:buNone/>
            </a:pPr>
            <a:r>
              <a:t/>
            </a:r>
            <a:endParaRPr sz="2000"/>
          </a:p>
          <a:p>
            <a:pPr indent="-274320" lvl="0" marL="274320" rtl="0" algn="just">
              <a:spcBef>
                <a:spcPts val="600"/>
              </a:spcBef>
              <a:spcAft>
                <a:spcPts val="0"/>
              </a:spcAft>
              <a:buSzPts val="1400"/>
              <a:buChar char="🞆"/>
            </a:pPr>
            <a:r>
              <a:rPr lang="en-US" sz="2000"/>
              <a:t>Step 4: Calculate the output by applying the activation vector over the net input</a:t>
            </a:r>
            <a:endParaRPr/>
          </a:p>
          <a:p>
            <a:pPr indent="0" lvl="0" marL="0" rtl="0" algn="just">
              <a:spcBef>
                <a:spcPts val="600"/>
              </a:spcBef>
              <a:spcAft>
                <a:spcPts val="0"/>
              </a:spcAft>
              <a:buSzPts val="1680"/>
              <a:buNone/>
            </a:pPr>
            <a:r>
              <a:t/>
            </a:r>
            <a:endParaRPr>
              <a:latin typeface="Times New Roman"/>
              <a:ea typeface="Times New Roman"/>
              <a:cs typeface="Times New Roman"/>
              <a:sym typeface="Times New Roman"/>
            </a:endParaRPr>
          </a:p>
          <a:p>
            <a:pPr indent="0" lvl="0" marL="0" rtl="0" algn="just">
              <a:spcBef>
                <a:spcPts val="600"/>
              </a:spcBef>
              <a:spcAft>
                <a:spcPts val="0"/>
              </a:spcAft>
              <a:buSzPts val="1680"/>
              <a:buNone/>
            </a:pPr>
            <a:r>
              <a:t/>
            </a:r>
            <a:endParaRPr>
              <a:latin typeface="Times New Roman"/>
              <a:ea typeface="Times New Roman"/>
              <a:cs typeface="Times New Roman"/>
              <a:sym typeface="Times New Roman"/>
            </a:endParaRPr>
          </a:p>
        </p:txBody>
      </p:sp>
      <p:sp>
        <p:nvSpPr>
          <p:cNvPr id="224" name="Google Shape;224;p2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25" name="Google Shape;225;p24"/>
          <p:cNvPicPr preferRelativeResize="0"/>
          <p:nvPr/>
        </p:nvPicPr>
        <p:blipFill rotWithShape="1">
          <a:blip r:embed="rId3">
            <a:alphaModFix/>
          </a:blip>
          <a:srcRect b="0" l="0" r="0" t="0"/>
          <a:stretch/>
        </p:blipFill>
        <p:spPr>
          <a:xfrm>
            <a:off x="3131840" y="4149080"/>
            <a:ext cx="1816899" cy="720080"/>
          </a:xfrm>
          <a:prstGeom prst="rect">
            <a:avLst/>
          </a:prstGeom>
          <a:noFill/>
          <a:ln>
            <a:noFill/>
          </a:ln>
        </p:spPr>
      </p:pic>
      <p:pic>
        <p:nvPicPr>
          <p:cNvPr id="226" name="Google Shape;226;p24"/>
          <p:cNvPicPr preferRelativeResize="0"/>
          <p:nvPr/>
        </p:nvPicPr>
        <p:blipFill rotWithShape="1">
          <a:blip r:embed="rId4">
            <a:alphaModFix/>
          </a:blip>
          <a:srcRect b="0" l="0" r="0" t="0"/>
          <a:stretch/>
        </p:blipFill>
        <p:spPr>
          <a:xfrm>
            <a:off x="2699792" y="5373216"/>
            <a:ext cx="2664296" cy="8640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Hetero associative memory network</a:t>
            </a:r>
            <a:endParaRPr/>
          </a:p>
        </p:txBody>
      </p:sp>
      <p:pic>
        <p:nvPicPr>
          <p:cNvPr id="232" name="Google Shape;232;p25"/>
          <p:cNvPicPr preferRelativeResize="0"/>
          <p:nvPr>
            <p:ph idx="1" type="body"/>
          </p:nvPr>
        </p:nvPicPr>
        <p:blipFill rotWithShape="1">
          <a:blip r:embed="rId3">
            <a:alphaModFix/>
          </a:blip>
          <a:srcRect b="0" l="0" r="0" t="0"/>
          <a:stretch/>
        </p:blipFill>
        <p:spPr>
          <a:xfrm>
            <a:off x="2909103" y="1600200"/>
            <a:ext cx="2563793" cy="4873625"/>
          </a:xfrm>
          <a:prstGeom prst="rect">
            <a:avLst/>
          </a:prstGeom>
          <a:noFill/>
          <a:ln>
            <a:noFill/>
          </a:ln>
        </p:spPr>
      </p:pic>
      <p:sp>
        <p:nvSpPr>
          <p:cNvPr id="233" name="Google Shape;233;p2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Hetero associative memory network</a:t>
            </a:r>
            <a:endParaRPr/>
          </a:p>
        </p:txBody>
      </p:sp>
      <p:sp>
        <p:nvSpPr>
          <p:cNvPr id="239" name="Google Shape;239;p26"/>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400"/>
              <a:buChar char="🞆"/>
            </a:pPr>
            <a:r>
              <a:rPr lang="en-US" sz="2000"/>
              <a:t>The training input and target output vectors are different.</a:t>
            </a:r>
            <a:endParaRPr/>
          </a:p>
          <a:p>
            <a:pPr indent="-274320" lvl="0" marL="274320" rtl="0" algn="just">
              <a:spcBef>
                <a:spcPts val="600"/>
              </a:spcBef>
              <a:spcAft>
                <a:spcPts val="0"/>
              </a:spcAft>
              <a:buSzPts val="1400"/>
              <a:buChar char="🞆"/>
            </a:pPr>
            <a:r>
              <a:rPr lang="en-US" sz="2000"/>
              <a:t>Input has ‘n’ units and output has ‘m’ units and there is a weighted interconnection between input and output.</a:t>
            </a:r>
            <a:endParaRPr/>
          </a:p>
          <a:p>
            <a:pPr indent="0" lvl="0" marL="0" rtl="0" algn="l">
              <a:spcBef>
                <a:spcPts val="600"/>
              </a:spcBef>
              <a:spcAft>
                <a:spcPts val="0"/>
              </a:spcAft>
              <a:buSzPts val="1680"/>
              <a:buNone/>
            </a:pPr>
            <a:r>
              <a:rPr i="1" lang="en-US" sz="2400">
                <a:solidFill>
                  <a:srgbClr val="0070C0"/>
                </a:solidFill>
              </a:rPr>
              <a:t>Testing Algorithm</a:t>
            </a:r>
            <a:endParaRPr/>
          </a:p>
          <a:p>
            <a:pPr indent="-274320" lvl="0" marL="274320" rtl="0" algn="just">
              <a:spcBef>
                <a:spcPts val="600"/>
              </a:spcBef>
              <a:spcAft>
                <a:spcPts val="0"/>
              </a:spcAft>
              <a:buSzPts val="1400"/>
              <a:buChar char="🞆"/>
            </a:pPr>
            <a:r>
              <a:rPr lang="en-US" sz="2000"/>
              <a:t>Initialize the weights from the training algorithm.</a:t>
            </a:r>
            <a:endParaRPr/>
          </a:p>
          <a:p>
            <a:pPr indent="-274320" lvl="0" marL="274320" rtl="0" algn="just">
              <a:spcBef>
                <a:spcPts val="600"/>
              </a:spcBef>
              <a:spcAft>
                <a:spcPts val="0"/>
              </a:spcAft>
              <a:buSzPts val="1400"/>
              <a:buChar char="🞆"/>
            </a:pPr>
            <a:r>
              <a:rPr lang="en-US" sz="2000"/>
              <a:t>for each input vector presented.</a:t>
            </a:r>
            <a:endParaRPr/>
          </a:p>
          <a:p>
            <a:pPr indent="-274320" lvl="0" marL="274320" rtl="0" algn="just">
              <a:spcBef>
                <a:spcPts val="600"/>
              </a:spcBef>
              <a:spcAft>
                <a:spcPts val="0"/>
              </a:spcAft>
              <a:buSzPts val="1400"/>
              <a:buChar char="🞆"/>
            </a:pPr>
            <a:r>
              <a:rPr lang="en-US" sz="2000"/>
              <a:t>Set the activation inputs equal to current input vector</a:t>
            </a:r>
            <a:endParaRPr/>
          </a:p>
          <a:p>
            <a:pPr indent="0" lvl="0" marL="0" rtl="0" algn="l">
              <a:spcBef>
                <a:spcPts val="600"/>
              </a:spcBef>
              <a:spcAft>
                <a:spcPts val="0"/>
              </a:spcAft>
              <a:buSzPts val="1680"/>
              <a:buNone/>
            </a:pPr>
            <a:r>
              <a:t/>
            </a:r>
            <a:endParaRPr/>
          </a:p>
          <a:p>
            <a:pPr indent="-185420" lvl="0" marL="274320" rtl="0" algn="l">
              <a:spcBef>
                <a:spcPts val="600"/>
              </a:spcBef>
              <a:spcAft>
                <a:spcPts val="0"/>
              </a:spcAft>
              <a:buSzPts val="1400"/>
              <a:buNone/>
            </a:pPr>
            <a:r>
              <a:t/>
            </a:r>
            <a:endParaRPr sz="2000"/>
          </a:p>
          <a:p>
            <a:pPr indent="-274320" lvl="0" marL="274320" rtl="0" algn="l">
              <a:spcBef>
                <a:spcPts val="600"/>
              </a:spcBef>
              <a:spcAft>
                <a:spcPts val="0"/>
              </a:spcAft>
              <a:buSzPts val="1400"/>
              <a:buChar char="🞆"/>
            </a:pPr>
            <a:r>
              <a:rPr lang="en-US" sz="2000"/>
              <a:t>Determine the activation of the output units </a:t>
            </a:r>
            <a:endParaRPr/>
          </a:p>
          <a:p>
            <a:pPr indent="0" lvl="0" marL="0" rtl="0" algn="l">
              <a:spcBef>
                <a:spcPts val="600"/>
              </a:spcBef>
              <a:spcAft>
                <a:spcPts val="0"/>
              </a:spcAft>
              <a:buSzPts val="1680"/>
              <a:buNone/>
            </a:pPr>
            <a:r>
              <a:t/>
            </a:r>
            <a:endParaRPr/>
          </a:p>
        </p:txBody>
      </p:sp>
      <p:sp>
        <p:nvSpPr>
          <p:cNvPr id="240" name="Google Shape;240;p2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41" name="Google Shape;241;p26"/>
          <p:cNvPicPr preferRelativeResize="0"/>
          <p:nvPr/>
        </p:nvPicPr>
        <p:blipFill rotWithShape="1">
          <a:blip r:embed="rId3">
            <a:alphaModFix/>
          </a:blip>
          <a:srcRect b="0" l="0" r="0" t="0"/>
          <a:stretch/>
        </p:blipFill>
        <p:spPr>
          <a:xfrm>
            <a:off x="2209800" y="4114800"/>
            <a:ext cx="1552575" cy="631304"/>
          </a:xfrm>
          <a:prstGeom prst="rect">
            <a:avLst/>
          </a:prstGeom>
          <a:noFill/>
          <a:ln>
            <a:noFill/>
          </a:ln>
        </p:spPr>
      </p:pic>
      <p:pic>
        <p:nvPicPr>
          <p:cNvPr id="242" name="Google Shape;242;p26"/>
          <p:cNvPicPr preferRelativeResize="0"/>
          <p:nvPr/>
        </p:nvPicPr>
        <p:blipFill rotWithShape="1">
          <a:blip r:embed="rId4">
            <a:alphaModFix/>
          </a:blip>
          <a:srcRect b="0" l="0" r="0" t="0"/>
          <a:stretch/>
        </p:blipFill>
        <p:spPr>
          <a:xfrm>
            <a:off x="2438400" y="5486400"/>
            <a:ext cx="2088232" cy="93610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Hetero associative memory network</a:t>
            </a:r>
            <a:endParaRPr/>
          </a:p>
        </p:txBody>
      </p:sp>
      <p:sp>
        <p:nvSpPr>
          <p:cNvPr id="248" name="Google Shape;248;p27"/>
          <p:cNvSpPr txBox="1"/>
          <p:nvPr>
            <p:ph idx="1" type="body"/>
          </p:nvPr>
        </p:nvSpPr>
        <p:spPr>
          <a:xfrm>
            <a:off x="457200" y="1905000"/>
            <a:ext cx="8229600" cy="4221163"/>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lang="en-US" sz="2400"/>
              <a:t>The output vector y is obtained gives the pattern associated with the input vector x. </a:t>
            </a:r>
            <a:endParaRPr/>
          </a:p>
          <a:p>
            <a:pPr indent="-274320" lvl="0" marL="274320" rtl="0" algn="just">
              <a:spcBef>
                <a:spcPts val="600"/>
              </a:spcBef>
              <a:spcAft>
                <a:spcPts val="0"/>
              </a:spcAft>
              <a:buSzPts val="1680"/>
              <a:buChar char="🞆"/>
            </a:pPr>
            <a:r>
              <a:rPr lang="en-US" sz="2400"/>
              <a:t>If the responses are binary then the activation function will be as </a:t>
            </a:r>
            <a:endParaRPr/>
          </a:p>
          <a:p>
            <a:pPr indent="0" lvl="0" marL="0" rtl="0" algn="l">
              <a:spcBef>
                <a:spcPts val="600"/>
              </a:spcBef>
              <a:spcAft>
                <a:spcPts val="0"/>
              </a:spcAft>
              <a:buSzPts val="1680"/>
              <a:buNone/>
            </a:pPr>
            <a:r>
              <a:t/>
            </a:r>
            <a:endParaRPr sz="2400"/>
          </a:p>
        </p:txBody>
      </p:sp>
      <p:sp>
        <p:nvSpPr>
          <p:cNvPr id="249" name="Google Shape;249;p2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50" name="Google Shape;250;p27"/>
          <p:cNvPicPr preferRelativeResize="0"/>
          <p:nvPr/>
        </p:nvPicPr>
        <p:blipFill rotWithShape="1">
          <a:blip r:embed="rId3">
            <a:alphaModFix/>
          </a:blip>
          <a:srcRect b="0" l="0" r="0" t="0"/>
          <a:stretch/>
        </p:blipFill>
        <p:spPr>
          <a:xfrm>
            <a:off x="2584351" y="3962400"/>
            <a:ext cx="2088232" cy="731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Bidirectional associative memory(BAM)</a:t>
            </a:r>
            <a:endParaRPr/>
          </a:p>
        </p:txBody>
      </p:sp>
      <p:pic>
        <p:nvPicPr>
          <p:cNvPr id="256" name="Google Shape;256;p28"/>
          <p:cNvPicPr preferRelativeResize="0"/>
          <p:nvPr>
            <p:ph idx="1" type="body"/>
          </p:nvPr>
        </p:nvPicPr>
        <p:blipFill rotWithShape="1">
          <a:blip r:embed="rId3">
            <a:alphaModFix/>
          </a:blip>
          <a:srcRect b="0" l="0" r="0" t="0"/>
          <a:stretch/>
        </p:blipFill>
        <p:spPr>
          <a:xfrm>
            <a:off x="381000" y="1747837"/>
            <a:ext cx="5263608" cy="3581400"/>
          </a:xfrm>
          <a:prstGeom prst="rect">
            <a:avLst/>
          </a:prstGeom>
          <a:noFill/>
          <a:ln>
            <a:noFill/>
          </a:ln>
        </p:spPr>
      </p:pic>
      <p:sp>
        <p:nvSpPr>
          <p:cNvPr id="257" name="Google Shape;257;p2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58" name="Google Shape;258;p28"/>
          <p:cNvSpPr/>
          <p:nvPr/>
        </p:nvSpPr>
        <p:spPr>
          <a:xfrm>
            <a:off x="5867400" y="1752600"/>
            <a:ext cx="2667000" cy="258532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800" u="none" cap="none" strike="noStrike">
                <a:solidFill>
                  <a:schemeClr val="dk1"/>
                </a:solidFill>
                <a:latin typeface="Century Schoolbook"/>
                <a:ea typeface="Century Schoolbook"/>
                <a:cs typeface="Century Schoolbook"/>
                <a:sym typeface="Century Schoolbook"/>
              </a:rPr>
              <a:t>Weights are bidirectional</a:t>
            </a:r>
            <a:endParaRPr/>
          </a:p>
          <a:p>
            <a:pPr indent="0" lvl="0" marL="0" marR="0" rtl="0" algn="just">
              <a:spcBef>
                <a:spcPts val="0"/>
              </a:spcBef>
              <a:spcAft>
                <a:spcPts val="0"/>
              </a:spcAft>
              <a:buNone/>
            </a:pPr>
            <a:r>
              <a:rPr b="0" i="0" lang="en-US" sz="1800" u="none" cap="none" strike="noStrike">
                <a:solidFill>
                  <a:schemeClr val="dk1"/>
                </a:solidFill>
                <a:latin typeface="Century Schoolbook"/>
                <a:ea typeface="Century Schoolbook"/>
                <a:cs typeface="Century Schoolbook"/>
                <a:sym typeface="Century Schoolbook"/>
              </a:rPr>
              <a:t>X layer has ‘n’ input units</a:t>
            </a:r>
            <a:endParaRPr/>
          </a:p>
          <a:p>
            <a:pPr indent="0" lvl="0" marL="0" marR="0" rtl="0" algn="just">
              <a:spcBef>
                <a:spcPts val="0"/>
              </a:spcBef>
              <a:spcAft>
                <a:spcPts val="0"/>
              </a:spcAft>
              <a:buNone/>
            </a:pPr>
            <a:r>
              <a:rPr b="0" i="0" lang="en-US" sz="1800" u="none" cap="none" strike="noStrike">
                <a:solidFill>
                  <a:schemeClr val="dk1"/>
                </a:solidFill>
                <a:latin typeface="Century Schoolbook"/>
                <a:ea typeface="Century Schoolbook"/>
                <a:cs typeface="Century Schoolbook"/>
                <a:sym typeface="Century Schoolbook"/>
              </a:rPr>
              <a:t>Y layer has ‘m’ output units.</a:t>
            </a:r>
            <a:endParaRPr/>
          </a:p>
          <a:p>
            <a:pPr indent="0" lvl="0" marL="0" marR="0" rtl="0" algn="just">
              <a:spcBef>
                <a:spcPts val="0"/>
              </a:spcBef>
              <a:spcAft>
                <a:spcPts val="0"/>
              </a:spcAft>
              <a:buNone/>
            </a:pPr>
            <a:r>
              <a:rPr b="0" i="0" lang="en-US" sz="1800" u="none" cap="none" strike="noStrike">
                <a:solidFill>
                  <a:schemeClr val="dk1"/>
                </a:solidFill>
                <a:latin typeface="Century Schoolbook"/>
                <a:ea typeface="Century Schoolbook"/>
                <a:cs typeface="Century Schoolbook"/>
                <a:sym typeface="Century Schoolbook"/>
              </a:rPr>
              <a:t>Weight matrix from X to Y is W and from Y to X is W</a:t>
            </a:r>
            <a:r>
              <a:rPr b="0" baseline="30000" i="0" lang="en-US" sz="1800" u="none" cap="none" strike="noStrike">
                <a:solidFill>
                  <a:schemeClr val="dk1"/>
                </a:solidFill>
                <a:latin typeface="Century Schoolbook"/>
                <a:ea typeface="Century Schoolbook"/>
                <a:cs typeface="Century Schoolbook"/>
                <a:sym typeface="Century Schoolbook"/>
              </a:rPr>
              <a:t>T.</a:t>
            </a:r>
            <a:endParaRPr b="0" i="0" sz="18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Bidirectional associative memory(BAM)</a:t>
            </a:r>
            <a:endParaRPr/>
          </a:p>
        </p:txBody>
      </p:sp>
      <p:sp>
        <p:nvSpPr>
          <p:cNvPr id="264" name="Google Shape;264;p2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lnSpcReduction="10000"/>
          </a:bodyPr>
          <a:lstStyle/>
          <a:p>
            <a:pPr indent="-274320" lvl="0" marL="274320" rtl="0" algn="just">
              <a:spcBef>
                <a:spcPts val="0"/>
              </a:spcBef>
              <a:spcAft>
                <a:spcPts val="0"/>
              </a:spcAft>
              <a:buSzPts val="1680"/>
              <a:buChar char="🞆"/>
            </a:pPr>
            <a:r>
              <a:rPr lang="en-US"/>
              <a:t>The BAM was developed by Kosko in the ear 1988. </a:t>
            </a:r>
            <a:endParaRPr/>
          </a:p>
          <a:p>
            <a:pPr indent="-274320" lvl="0" marL="274320" rtl="0" algn="just">
              <a:spcBef>
                <a:spcPts val="600"/>
              </a:spcBef>
              <a:spcAft>
                <a:spcPts val="0"/>
              </a:spcAft>
              <a:buSzPts val="1680"/>
              <a:buChar char="🞆"/>
            </a:pPr>
            <a:r>
              <a:rPr lang="en-US"/>
              <a:t>The BAM network performs forward and backward associative searches for stored responses .</a:t>
            </a:r>
            <a:endParaRPr/>
          </a:p>
          <a:p>
            <a:pPr indent="-274320" lvl="0" marL="274320" rtl="0" algn="just">
              <a:spcBef>
                <a:spcPts val="600"/>
              </a:spcBef>
              <a:spcAft>
                <a:spcPts val="0"/>
              </a:spcAft>
              <a:buSzPts val="1680"/>
              <a:buChar char="🞆"/>
            </a:pPr>
            <a:r>
              <a:rPr lang="en-US"/>
              <a:t>The BAM is a recurrent hetero-associativve pattern-marching network that encodes binary or bipolar patterns using Hebbian  learning  rule. </a:t>
            </a:r>
            <a:endParaRPr/>
          </a:p>
          <a:p>
            <a:pPr indent="-274320" lvl="0" marL="274320" rtl="0" algn="just">
              <a:spcBef>
                <a:spcPts val="600"/>
              </a:spcBef>
              <a:spcAft>
                <a:spcPts val="0"/>
              </a:spcAft>
              <a:buSzPts val="1680"/>
              <a:buChar char="🞆"/>
            </a:pPr>
            <a:r>
              <a:rPr lang="en-US"/>
              <a:t>It associates patterns, say from set A to patterns from set B and vice versa is also performed. </a:t>
            </a:r>
            <a:endParaRPr/>
          </a:p>
          <a:p>
            <a:pPr indent="-274320" lvl="0" marL="274320" rtl="0" algn="just">
              <a:spcBef>
                <a:spcPts val="600"/>
              </a:spcBef>
              <a:spcAft>
                <a:spcPts val="0"/>
              </a:spcAft>
              <a:buSzPts val="1680"/>
              <a:buChar char="🞆"/>
            </a:pPr>
            <a:r>
              <a:rPr lang="en-US"/>
              <a:t>BAM neural nets can respond to input from either layers ( input layer and output layer). </a:t>
            </a:r>
            <a:endParaRPr/>
          </a:p>
          <a:p>
            <a:pPr indent="-274320" lvl="0" marL="274320" rtl="0" algn="just">
              <a:spcBef>
                <a:spcPts val="600"/>
              </a:spcBef>
              <a:spcAft>
                <a:spcPts val="0"/>
              </a:spcAft>
              <a:buSzPts val="1680"/>
              <a:buChar char="🞆"/>
            </a:pPr>
            <a:r>
              <a:rPr lang="en-US" sz="2400"/>
              <a:t>Two types : </a:t>
            </a:r>
            <a:r>
              <a:rPr lang="en-US" sz="2000">
                <a:solidFill>
                  <a:srgbClr val="C00000"/>
                </a:solidFill>
              </a:rPr>
              <a:t>Discrete BAM, Continuous BAM</a:t>
            </a:r>
            <a:endParaRPr/>
          </a:p>
          <a:p>
            <a:pPr indent="-167640" lvl="0" marL="274320" rtl="0" algn="just">
              <a:spcBef>
                <a:spcPts val="600"/>
              </a:spcBef>
              <a:spcAft>
                <a:spcPts val="0"/>
              </a:spcAft>
              <a:buSzPts val="1680"/>
              <a:buNone/>
            </a:pPr>
            <a:r>
              <a:t/>
            </a:r>
            <a:endParaRPr sz="2400"/>
          </a:p>
          <a:p>
            <a:pPr indent="-167640" lvl="0" marL="274320" rtl="0" algn="just">
              <a:spcBef>
                <a:spcPts val="600"/>
              </a:spcBef>
              <a:spcAft>
                <a:spcPts val="0"/>
              </a:spcAft>
              <a:buSzPts val="1680"/>
              <a:buNone/>
            </a:pPr>
            <a:r>
              <a:t/>
            </a:r>
            <a:endParaRPr sz="2400"/>
          </a:p>
          <a:p>
            <a:pPr indent="-167640" lvl="0" marL="274320" rtl="0" algn="just">
              <a:spcBef>
                <a:spcPts val="600"/>
              </a:spcBef>
              <a:spcAft>
                <a:spcPts val="0"/>
              </a:spcAft>
              <a:buSzPts val="1680"/>
              <a:buNone/>
            </a:pPr>
            <a:r>
              <a:t/>
            </a:r>
            <a:endParaRPr sz="2400"/>
          </a:p>
          <a:p>
            <a:pPr indent="-172720" lvl="1" marL="640080" rtl="0" algn="just">
              <a:spcBef>
                <a:spcPts val="400"/>
              </a:spcBef>
              <a:spcAft>
                <a:spcPts val="0"/>
              </a:spcAft>
              <a:buSzPts val="1600"/>
              <a:buNone/>
            </a:pPr>
            <a:r>
              <a:t/>
            </a:r>
            <a:endParaRPr sz="2000"/>
          </a:p>
        </p:txBody>
      </p:sp>
      <p:sp>
        <p:nvSpPr>
          <p:cNvPr id="265" name="Google Shape;265;p2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Discrete BAM</a:t>
            </a:r>
            <a:endParaRPr/>
          </a:p>
        </p:txBody>
      </p:sp>
      <p:sp>
        <p:nvSpPr>
          <p:cNvPr id="271" name="Google Shape;271;p3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lnSpcReduction="10000"/>
          </a:bodyPr>
          <a:lstStyle/>
          <a:p>
            <a:pPr indent="-274320" lvl="0" marL="274320" rtl="0" algn="just">
              <a:spcBef>
                <a:spcPts val="0"/>
              </a:spcBef>
              <a:spcAft>
                <a:spcPts val="0"/>
              </a:spcAft>
              <a:buSzPts val="1400"/>
              <a:buChar char="🞆"/>
            </a:pPr>
            <a:r>
              <a:rPr lang="en-US" sz="2000"/>
              <a:t>Here weight is found to be the sum of outer product of bipolar form.</a:t>
            </a:r>
            <a:endParaRPr/>
          </a:p>
          <a:p>
            <a:pPr indent="-274320" lvl="0" marL="274320" rtl="0" algn="just">
              <a:spcBef>
                <a:spcPts val="600"/>
              </a:spcBef>
              <a:spcAft>
                <a:spcPts val="0"/>
              </a:spcAft>
              <a:buSzPts val="1400"/>
              <a:buChar char="🞆"/>
            </a:pPr>
            <a:r>
              <a:rPr lang="en-US" sz="2000"/>
              <a:t>Activation function is defined with nonzero threshold.</a:t>
            </a:r>
            <a:endParaRPr/>
          </a:p>
          <a:p>
            <a:pPr indent="-274320" lvl="0" marL="274320" rtl="0" algn="just">
              <a:spcBef>
                <a:spcPts val="600"/>
              </a:spcBef>
              <a:spcAft>
                <a:spcPts val="0"/>
              </a:spcAft>
              <a:buSzPts val="1400"/>
              <a:buChar char="🞆"/>
            </a:pPr>
            <a:r>
              <a:rPr b="1" i="1" lang="en-US" sz="2000"/>
              <a:t>Determination of weights</a:t>
            </a:r>
            <a:endParaRPr/>
          </a:p>
          <a:p>
            <a:pPr indent="-274320" lvl="0" marL="274320" rtl="0" algn="just">
              <a:spcBef>
                <a:spcPts val="600"/>
              </a:spcBef>
              <a:spcAft>
                <a:spcPts val="0"/>
              </a:spcAft>
              <a:buSzPts val="1400"/>
              <a:buChar char="🞆"/>
            </a:pPr>
            <a:r>
              <a:rPr lang="en-US" sz="2000"/>
              <a:t>Input vectors is denoted by s(ρ) and output vector as t(ρ).Then the weight matrix is denoted by </a:t>
            </a:r>
            <a:endParaRPr/>
          </a:p>
          <a:p>
            <a:pPr indent="-274320" lvl="0" marL="274320" rtl="0" algn="just">
              <a:spcBef>
                <a:spcPts val="600"/>
              </a:spcBef>
              <a:spcAft>
                <a:spcPts val="0"/>
              </a:spcAft>
              <a:buSzPts val="1400"/>
              <a:buChar char="🞆"/>
            </a:pPr>
            <a:r>
              <a:rPr lang="en-US" sz="2000"/>
              <a:t>s(ρ)=(S</a:t>
            </a:r>
            <a:r>
              <a:rPr baseline="-25000" lang="en-US" sz="2000"/>
              <a:t>1</a:t>
            </a:r>
            <a:r>
              <a:rPr lang="en-US" sz="2000"/>
              <a:t> (ρ),...S</a:t>
            </a:r>
            <a:r>
              <a:rPr baseline="-25000" lang="en-US" sz="2000"/>
              <a:t>i </a:t>
            </a:r>
            <a:r>
              <a:rPr lang="en-US" sz="2000"/>
              <a:t> (ρ),.,S</a:t>
            </a:r>
            <a:r>
              <a:rPr baseline="-25000" lang="en-US" sz="2000"/>
              <a:t>n  </a:t>
            </a:r>
            <a:r>
              <a:rPr lang="en-US" sz="2000"/>
              <a:t> (ρ))</a:t>
            </a:r>
            <a:endParaRPr/>
          </a:p>
          <a:p>
            <a:pPr indent="-274320" lvl="0" marL="274320" rtl="0" algn="just">
              <a:spcBef>
                <a:spcPts val="600"/>
              </a:spcBef>
              <a:spcAft>
                <a:spcPts val="0"/>
              </a:spcAft>
              <a:buSzPts val="1400"/>
              <a:buChar char="🞆"/>
            </a:pPr>
            <a:r>
              <a:rPr lang="en-US" sz="2000"/>
              <a:t>Output = t(ρ)</a:t>
            </a:r>
            <a:r>
              <a:rPr baseline="-25000" lang="en-US" sz="2000"/>
              <a:t> </a:t>
            </a:r>
            <a:r>
              <a:rPr lang="en-US" sz="2000"/>
              <a:t> =</a:t>
            </a:r>
            <a:r>
              <a:rPr baseline="-25000" lang="en-US" sz="2000"/>
              <a:t> </a:t>
            </a:r>
            <a:r>
              <a:rPr lang="en-US" sz="2000"/>
              <a:t>(t</a:t>
            </a:r>
            <a:r>
              <a:rPr baseline="-25000" lang="en-US" sz="2000"/>
              <a:t>1 </a:t>
            </a:r>
            <a:r>
              <a:rPr lang="en-US" sz="2000"/>
              <a:t> (ρ),...t</a:t>
            </a:r>
            <a:r>
              <a:rPr baseline="-25000" lang="en-US" sz="2000"/>
              <a:t>j </a:t>
            </a:r>
            <a:r>
              <a:rPr lang="en-US" sz="2000"/>
              <a:t> (ρ),.,t</a:t>
            </a:r>
            <a:r>
              <a:rPr baseline="-25000" lang="en-US" sz="2000"/>
              <a:t>m </a:t>
            </a:r>
            <a:r>
              <a:rPr lang="en-US" sz="2000"/>
              <a:t> (ρ))</a:t>
            </a:r>
            <a:endParaRPr/>
          </a:p>
          <a:p>
            <a:pPr indent="-274320" lvl="0" marL="274320" rtl="0" algn="just">
              <a:spcBef>
                <a:spcPts val="600"/>
              </a:spcBef>
              <a:spcAft>
                <a:spcPts val="0"/>
              </a:spcAft>
              <a:buSzPts val="1400"/>
              <a:buChar char="🞆"/>
            </a:pPr>
            <a:r>
              <a:rPr lang="en-US" sz="2000"/>
              <a:t>Weight matrix is determined using the Hebb Rule.</a:t>
            </a:r>
            <a:endParaRPr/>
          </a:p>
          <a:p>
            <a:pPr indent="-274320" lvl="0" marL="274320" rtl="0" algn="just">
              <a:spcBef>
                <a:spcPts val="600"/>
              </a:spcBef>
              <a:spcAft>
                <a:spcPts val="0"/>
              </a:spcAft>
              <a:buSzPts val="1400"/>
              <a:buChar char="🞆"/>
            </a:pPr>
            <a:r>
              <a:rPr lang="en-US" sz="2000"/>
              <a:t>If the input vectors is binary, then weight matrix </a:t>
            </a:r>
            <a:endParaRPr/>
          </a:p>
          <a:p>
            <a:pPr indent="0" lvl="0" marL="0" rtl="0" algn="just">
              <a:spcBef>
                <a:spcPts val="600"/>
              </a:spcBef>
              <a:spcAft>
                <a:spcPts val="0"/>
              </a:spcAft>
              <a:buSzPts val="1400"/>
              <a:buNone/>
            </a:pPr>
            <a:r>
              <a:rPr lang="en-US" sz="2000"/>
              <a:t>                 W={w</a:t>
            </a:r>
            <a:r>
              <a:rPr baseline="-25000" lang="en-US" sz="2000"/>
              <a:t>ij</a:t>
            </a:r>
            <a:r>
              <a:rPr lang="en-US" sz="2000"/>
              <a:t>}= </a:t>
            </a:r>
            <a:endParaRPr/>
          </a:p>
          <a:p>
            <a:pPr indent="0" lvl="1" marL="457200" rtl="0" algn="just">
              <a:spcBef>
                <a:spcPts val="400"/>
              </a:spcBef>
              <a:spcAft>
                <a:spcPts val="0"/>
              </a:spcAft>
              <a:buSzPts val="1600"/>
              <a:buNone/>
            </a:pPr>
            <a:r>
              <a:t/>
            </a:r>
            <a:endParaRPr sz="2000"/>
          </a:p>
          <a:p>
            <a:pPr indent="-274320" lvl="0" marL="274320" rtl="0" algn="just">
              <a:spcBef>
                <a:spcPts val="600"/>
              </a:spcBef>
              <a:spcAft>
                <a:spcPts val="0"/>
              </a:spcAft>
              <a:buSzPts val="1400"/>
              <a:buChar char="🞆"/>
            </a:pPr>
            <a:r>
              <a:rPr lang="en-US" sz="2000"/>
              <a:t>If the input vectors are bipolar, the weight matrix </a:t>
            </a:r>
            <a:endParaRPr/>
          </a:p>
          <a:p>
            <a:pPr indent="0" lvl="0" marL="0" rtl="0" algn="just">
              <a:spcBef>
                <a:spcPts val="600"/>
              </a:spcBef>
              <a:spcAft>
                <a:spcPts val="0"/>
              </a:spcAft>
              <a:buSzPts val="1400"/>
              <a:buNone/>
            </a:pPr>
            <a:r>
              <a:rPr lang="en-US" sz="2000"/>
              <a:t>                     W={w</a:t>
            </a:r>
            <a:r>
              <a:rPr baseline="-25000" lang="en-US" sz="2000"/>
              <a:t>ij</a:t>
            </a:r>
            <a:r>
              <a:rPr lang="en-US" sz="2000"/>
              <a:t>}=</a:t>
            </a:r>
            <a:endParaRPr/>
          </a:p>
          <a:p>
            <a:pPr indent="0" lvl="1" marL="457200" rtl="0" algn="just">
              <a:spcBef>
                <a:spcPts val="400"/>
              </a:spcBef>
              <a:spcAft>
                <a:spcPts val="0"/>
              </a:spcAft>
              <a:buSzPts val="1600"/>
              <a:buNone/>
            </a:pPr>
            <a:r>
              <a:t/>
            </a:r>
            <a:endParaRPr sz="2000"/>
          </a:p>
        </p:txBody>
      </p:sp>
      <p:sp>
        <p:nvSpPr>
          <p:cNvPr id="272" name="Google Shape;272;p3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73" name="Google Shape;273;p30"/>
          <p:cNvPicPr preferRelativeResize="0"/>
          <p:nvPr/>
        </p:nvPicPr>
        <p:blipFill rotWithShape="1">
          <a:blip r:embed="rId3">
            <a:alphaModFix/>
          </a:blip>
          <a:srcRect b="0" l="0" r="0" t="0"/>
          <a:stretch/>
        </p:blipFill>
        <p:spPr>
          <a:xfrm>
            <a:off x="2926444" y="4953000"/>
            <a:ext cx="2016224" cy="792088"/>
          </a:xfrm>
          <a:prstGeom prst="rect">
            <a:avLst/>
          </a:prstGeom>
          <a:noFill/>
          <a:ln>
            <a:noFill/>
          </a:ln>
        </p:spPr>
      </p:pic>
      <p:pic>
        <p:nvPicPr>
          <p:cNvPr id="274" name="Google Shape;274;p30"/>
          <p:cNvPicPr preferRelativeResize="0"/>
          <p:nvPr/>
        </p:nvPicPr>
        <p:blipFill rotWithShape="1">
          <a:blip r:embed="rId4">
            <a:alphaModFix/>
          </a:blip>
          <a:srcRect b="0" l="0" r="0" t="0"/>
          <a:stretch/>
        </p:blipFill>
        <p:spPr>
          <a:xfrm>
            <a:off x="3186112" y="6019800"/>
            <a:ext cx="1496888" cy="590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idx="1" type="body"/>
          </p:nvPr>
        </p:nvSpPr>
        <p:spPr>
          <a:xfrm>
            <a:off x="457200" y="260648"/>
            <a:ext cx="8229600" cy="626469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70000"/>
              <a:buNone/>
            </a:pPr>
            <a:r>
              <a:rPr i="1" lang="en-US" sz="2400">
                <a:solidFill>
                  <a:srgbClr val="0070C0"/>
                </a:solidFill>
              </a:rPr>
              <a:t>Activation Function for BAM</a:t>
            </a:r>
            <a:endParaRPr/>
          </a:p>
          <a:p>
            <a:pPr indent="-274320" lvl="0" marL="274320" rtl="0" algn="just">
              <a:spcBef>
                <a:spcPts val="600"/>
              </a:spcBef>
              <a:spcAft>
                <a:spcPts val="0"/>
              </a:spcAft>
              <a:buSzPct val="70000"/>
              <a:buChar char="🞆"/>
            </a:pPr>
            <a:r>
              <a:rPr lang="en-US" sz="2000"/>
              <a:t>The Activation Function is based on whether the input target vector pairs used are binary or bipolar.</a:t>
            </a:r>
            <a:endParaRPr/>
          </a:p>
          <a:p>
            <a:pPr indent="-274320" lvl="0" marL="274320" rtl="0" algn="just">
              <a:spcBef>
                <a:spcPts val="600"/>
              </a:spcBef>
              <a:spcAft>
                <a:spcPts val="0"/>
              </a:spcAft>
              <a:buSzPct val="70000"/>
              <a:buChar char="🞆"/>
            </a:pPr>
            <a:r>
              <a:rPr lang="en-US" sz="2000"/>
              <a:t>The Activation function for Y layer with binary input vectors is </a:t>
            </a:r>
            <a:endParaRPr/>
          </a:p>
          <a:p>
            <a:pPr indent="-192087" lvl="0" marL="274320" rtl="0" algn="just">
              <a:spcBef>
                <a:spcPts val="600"/>
              </a:spcBef>
              <a:spcAft>
                <a:spcPts val="0"/>
              </a:spcAft>
              <a:buSzPct val="70000"/>
              <a:buNone/>
            </a:pPr>
            <a:r>
              <a:t/>
            </a:r>
            <a:endParaRPr sz="2000">
              <a:latin typeface="Times New Roman"/>
              <a:ea typeface="Times New Roman"/>
              <a:cs typeface="Times New Roman"/>
              <a:sym typeface="Times New Roman"/>
            </a:endParaRPr>
          </a:p>
          <a:p>
            <a:pPr indent="0" lvl="0" marL="0" rtl="0" algn="just">
              <a:spcBef>
                <a:spcPts val="600"/>
              </a:spcBef>
              <a:spcAft>
                <a:spcPts val="0"/>
              </a:spcAft>
              <a:buSzPct val="70000"/>
              <a:buNone/>
            </a:pPr>
            <a:r>
              <a:rPr lang="en-US" sz="2000">
                <a:latin typeface="Times New Roman"/>
                <a:ea typeface="Times New Roman"/>
                <a:cs typeface="Times New Roman"/>
                <a:sym typeface="Times New Roman"/>
              </a:rPr>
              <a:t> </a:t>
            </a:r>
            <a:endParaRPr/>
          </a:p>
          <a:p>
            <a:pPr indent="-274320" lvl="0" marL="274320" rtl="0" algn="just">
              <a:spcBef>
                <a:spcPts val="600"/>
              </a:spcBef>
              <a:spcAft>
                <a:spcPts val="0"/>
              </a:spcAft>
              <a:buSzPct val="70000"/>
              <a:buChar char="🞆"/>
            </a:pPr>
            <a:r>
              <a:rPr lang="en-US" sz="2000"/>
              <a:t>with bipolar input vector is </a:t>
            </a:r>
            <a:endParaRPr/>
          </a:p>
          <a:p>
            <a:pPr indent="-192087" lvl="0" marL="274320" rtl="0" algn="just">
              <a:spcBef>
                <a:spcPts val="600"/>
              </a:spcBef>
              <a:spcAft>
                <a:spcPts val="0"/>
              </a:spcAft>
              <a:buSzPct val="70000"/>
              <a:buNone/>
            </a:pPr>
            <a:r>
              <a:t/>
            </a:r>
            <a:endParaRPr sz="2000">
              <a:latin typeface="Times New Roman"/>
              <a:ea typeface="Times New Roman"/>
              <a:cs typeface="Times New Roman"/>
              <a:sym typeface="Times New Roman"/>
            </a:endParaRPr>
          </a:p>
          <a:p>
            <a:pPr indent="-192087" lvl="0" marL="274320" rtl="0" algn="just">
              <a:spcBef>
                <a:spcPts val="600"/>
              </a:spcBef>
              <a:spcAft>
                <a:spcPts val="0"/>
              </a:spcAft>
              <a:buSzPct val="70000"/>
              <a:buNone/>
            </a:pPr>
            <a:r>
              <a:t/>
            </a:r>
            <a:endParaRPr sz="2000"/>
          </a:p>
          <a:p>
            <a:pPr indent="-274320" lvl="0" marL="274320" rtl="0" algn="just">
              <a:spcBef>
                <a:spcPts val="600"/>
              </a:spcBef>
              <a:spcAft>
                <a:spcPts val="0"/>
              </a:spcAft>
              <a:buSzPct val="70000"/>
              <a:buChar char="🞆"/>
            </a:pPr>
            <a:r>
              <a:rPr lang="en-US" sz="2000"/>
              <a:t>The activation function for the X layer with binary input vector is </a:t>
            </a:r>
            <a:r>
              <a:rPr lang="en-US" sz="2000">
                <a:latin typeface="Times New Roman"/>
                <a:ea typeface="Times New Roman"/>
                <a:cs typeface="Times New Roman"/>
                <a:sym typeface="Times New Roman"/>
              </a:rPr>
              <a:t> </a:t>
            </a:r>
            <a:endParaRPr/>
          </a:p>
          <a:p>
            <a:pPr indent="0" lvl="0" marL="0" rtl="0" algn="just">
              <a:spcBef>
                <a:spcPts val="600"/>
              </a:spcBef>
              <a:spcAft>
                <a:spcPts val="0"/>
              </a:spcAft>
              <a:buSzPct val="70000"/>
              <a:buNone/>
            </a:pPr>
            <a:r>
              <a:t/>
            </a:r>
            <a:endParaRPr sz="2000">
              <a:latin typeface="Times New Roman"/>
              <a:ea typeface="Times New Roman"/>
              <a:cs typeface="Times New Roman"/>
              <a:sym typeface="Times New Roman"/>
            </a:endParaRPr>
          </a:p>
          <a:p>
            <a:pPr indent="-192087" lvl="0" marL="274320" rtl="0" algn="just">
              <a:spcBef>
                <a:spcPts val="600"/>
              </a:spcBef>
              <a:spcAft>
                <a:spcPts val="0"/>
              </a:spcAft>
              <a:buSzPct val="70000"/>
              <a:buNone/>
            </a:pPr>
            <a:r>
              <a:t/>
            </a:r>
            <a:endParaRPr sz="2000">
              <a:latin typeface="Times New Roman"/>
              <a:ea typeface="Times New Roman"/>
              <a:cs typeface="Times New Roman"/>
              <a:sym typeface="Times New Roman"/>
            </a:endParaRPr>
          </a:p>
          <a:p>
            <a:pPr indent="-274320" lvl="0" marL="274320" rtl="0" algn="just">
              <a:spcBef>
                <a:spcPts val="600"/>
              </a:spcBef>
              <a:spcAft>
                <a:spcPts val="0"/>
              </a:spcAft>
              <a:buSzPct val="70000"/>
              <a:buChar char="🞆"/>
            </a:pPr>
            <a:r>
              <a:rPr lang="en-US" sz="2000"/>
              <a:t>With bipolar input vector is </a:t>
            </a:r>
            <a:endParaRPr/>
          </a:p>
          <a:p>
            <a:pPr indent="0" lvl="0" marL="0" rtl="0" algn="just">
              <a:spcBef>
                <a:spcPts val="600"/>
              </a:spcBef>
              <a:spcAft>
                <a:spcPts val="0"/>
              </a:spcAft>
              <a:buSzPct val="70000"/>
              <a:buNone/>
            </a:pPr>
            <a:r>
              <a:t/>
            </a:r>
            <a:endParaRPr sz="2000"/>
          </a:p>
          <a:p>
            <a:pPr indent="-192087" lvl="0" marL="274320" rtl="0" algn="just">
              <a:spcBef>
                <a:spcPts val="600"/>
              </a:spcBef>
              <a:spcAft>
                <a:spcPts val="0"/>
              </a:spcAft>
              <a:buSzPct val="70000"/>
              <a:buNone/>
            </a:pPr>
            <a:r>
              <a:t/>
            </a:r>
            <a:endParaRPr sz="2000"/>
          </a:p>
          <a:p>
            <a:pPr indent="-192087" lvl="0" marL="274320" rtl="0" algn="just">
              <a:spcBef>
                <a:spcPts val="600"/>
              </a:spcBef>
              <a:spcAft>
                <a:spcPts val="0"/>
              </a:spcAft>
              <a:buSzPct val="70000"/>
              <a:buNone/>
            </a:pPr>
            <a:r>
              <a:t/>
            </a:r>
            <a:endParaRPr sz="2000"/>
          </a:p>
          <a:p>
            <a:pPr indent="-274320" lvl="0" marL="274320" rtl="0" algn="just">
              <a:spcBef>
                <a:spcPts val="600"/>
              </a:spcBef>
              <a:spcAft>
                <a:spcPts val="0"/>
              </a:spcAft>
              <a:buSzPct val="70000"/>
              <a:buChar char="🞆"/>
            </a:pPr>
            <a:r>
              <a:rPr lang="en-US" sz="2000"/>
              <a:t>If threshold value is equal to the net input, then the previous output value is calculated is left as the activation of that unit. Signals are sent only from one layer to the other and not in both directions.</a:t>
            </a:r>
            <a:endParaRPr/>
          </a:p>
          <a:p>
            <a:pPr indent="-192087" lvl="0" marL="274320" rtl="0" algn="just">
              <a:spcBef>
                <a:spcPts val="600"/>
              </a:spcBef>
              <a:spcAft>
                <a:spcPts val="0"/>
              </a:spcAft>
              <a:buSzPct val="70000"/>
              <a:buNone/>
            </a:pPr>
            <a:r>
              <a:t/>
            </a:r>
            <a:endParaRPr sz="2000">
              <a:latin typeface="Times New Roman"/>
              <a:ea typeface="Times New Roman"/>
              <a:cs typeface="Times New Roman"/>
              <a:sym typeface="Times New Roman"/>
            </a:endParaRPr>
          </a:p>
        </p:txBody>
      </p:sp>
      <p:sp>
        <p:nvSpPr>
          <p:cNvPr id="280" name="Google Shape;280;p3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81" name="Google Shape;281;p31"/>
          <p:cNvPicPr preferRelativeResize="0"/>
          <p:nvPr/>
        </p:nvPicPr>
        <p:blipFill rotWithShape="1">
          <a:blip r:embed="rId3">
            <a:alphaModFix/>
          </a:blip>
          <a:srcRect b="0" l="0" r="0" t="0"/>
          <a:stretch/>
        </p:blipFill>
        <p:spPr>
          <a:xfrm>
            <a:off x="3195249" y="1628800"/>
            <a:ext cx="1728192" cy="720080"/>
          </a:xfrm>
          <a:prstGeom prst="rect">
            <a:avLst/>
          </a:prstGeom>
          <a:noFill/>
          <a:ln>
            <a:noFill/>
          </a:ln>
        </p:spPr>
      </p:pic>
      <p:pic>
        <p:nvPicPr>
          <p:cNvPr id="282" name="Google Shape;282;p31"/>
          <p:cNvPicPr preferRelativeResize="0"/>
          <p:nvPr/>
        </p:nvPicPr>
        <p:blipFill rotWithShape="1">
          <a:blip r:embed="rId4">
            <a:alphaModFix/>
          </a:blip>
          <a:srcRect b="0" l="0" r="0" t="0"/>
          <a:stretch/>
        </p:blipFill>
        <p:spPr>
          <a:xfrm>
            <a:off x="3116880" y="2492896"/>
            <a:ext cx="1728192" cy="648073"/>
          </a:xfrm>
          <a:prstGeom prst="rect">
            <a:avLst/>
          </a:prstGeom>
          <a:noFill/>
          <a:ln>
            <a:noFill/>
          </a:ln>
        </p:spPr>
      </p:pic>
      <p:pic>
        <p:nvPicPr>
          <p:cNvPr id="283" name="Google Shape;283;p31"/>
          <p:cNvPicPr preferRelativeResize="0"/>
          <p:nvPr/>
        </p:nvPicPr>
        <p:blipFill rotWithShape="1">
          <a:blip r:embed="rId5">
            <a:alphaModFix/>
          </a:blip>
          <a:srcRect b="0" l="0" r="0" t="0"/>
          <a:stretch/>
        </p:blipFill>
        <p:spPr>
          <a:xfrm>
            <a:off x="3148037" y="3501008"/>
            <a:ext cx="1728192" cy="723504"/>
          </a:xfrm>
          <a:prstGeom prst="rect">
            <a:avLst/>
          </a:prstGeom>
          <a:noFill/>
          <a:ln>
            <a:noFill/>
          </a:ln>
        </p:spPr>
      </p:pic>
      <p:pic>
        <p:nvPicPr>
          <p:cNvPr id="284" name="Google Shape;284;p31"/>
          <p:cNvPicPr preferRelativeResize="0"/>
          <p:nvPr/>
        </p:nvPicPr>
        <p:blipFill rotWithShape="1">
          <a:blip r:embed="rId6">
            <a:alphaModFix/>
          </a:blip>
          <a:srcRect b="0" l="0" r="0" t="0"/>
          <a:stretch/>
        </p:blipFill>
        <p:spPr>
          <a:xfrm>
            <a:off x="3148037" y="4483422"/>
            <a:ext cx="1760587" cy="7433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Syllabus</a:t>
            </a:r>
            <a:endParaRPr/>
          </a:p>
        </p:txBody>
      </p:sp>
      <p:sp>
        <p:nvSpPr>
          <p:cNvPr id="147" name="Google Shape;147;p1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b="1" lang="en-US"/>
              <a:t>Different Neural Networks </a:t>
            </a:r>
            <a:r>
              <a:rPr lang="en-US"/>
              <a:t>	</a:t>
            </a:r>
            <a:r>
              <a:rPr b="1" lang="en-US"/>
              <a:t>10 </a:t>
            </a:r>
            <a:r>
              <a:rPr lang="en-US"/>
              <a:t>	</a:t>
            </a:r>
            <a:r>
              <a:rPr b="1" lang="en-US"/>
              <a:t>CO2, CO3 </a:t>
            </a:r>
            <a:r>
              <a:rPr lang="en-US"/>
              <a:t>	</a:t>
            </a:r>
            <a:endParaRPr/>
          </a:p>
          <a:p>
            <a:pPr indent="-274320" lvl="0" marL="274320" rtl="0" algn="l">
              <a:spcBef>
                <a:spcPts val="600"/>
              </a:spcBef>
              <a:spcAft>
                <a:spcPts val="0"/>
              </a:spcAft>
              <a:buSzPts val="1680"/>
              <a:buChar char="🞆"/>
            </a:pPr>
            <a:r>
              <a:rPr b="1" lang="en-US"/>
              <a:t>3.1 </a:t>
            </a:r>
            <a:r>
              <a:rPr lang="en-US"/>
              <a:t>	Associative memory network – Basic Concepts, Types- Auto, Hetro, Bidirectional (Discrete and continuous), Testing 	</a:t>
            </a:r>
            <a:endParaRPr/>
          </a:p>
          <a:p>
            <a:pPr indent="-274320" lvl="0" marL="274320" rtl="0" algn="l">
              <a:spcBef>
                <a:spcPts val="600"/>
              </a:spcBef>
              <a:spcAft>
                <a:spcPts val="0"/>
              </a:spcAft>
              <a:buSzPts val="1680"/>
              <a:buChar char="🞆"/>
            </a:pPr>
            <a:r>
              <a:rPr b="1" lang="en-US"/>
              <a:t>3.2 </a:t>
            </a:r>
            <a:r>
              <a:rPr lang="en-US"/>
              <a:t>	Hopfield – Discrete, continuous, Counter propagation network, ART, SOFM, Recurrent Network 	</a:t>
            </a:r>
            <a:endParaRPr/>
          </a:p>
          <a:p>
            <a:pPr indent="-167640" lvl="0" marL="274320" rtl="0" algn="l">
              <a:spcBef>
                <a:spcPts val="600"/>
              </a:spcBef>
              <a:spcAft>
                <a:spcPts val="0"/>
              </a:spcAft>
              <a:buSzPts val="1680"/>
              <a:buNone/>
            </a:pPr>
            <a:r>
              <a:t/>
            </a:r>
            <a:endParaRPr/>
          </a:p>
        </p:txBody>
      </p:sp>
      <p:sp>
        <p:nvSpPr>
          <p:cNvPr id="148" name="Google Shape;148;p1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type="title"/>
          </p:nvPr>
        </p:nvSpPr>
        <p:spPr>
          <a:xfrm>
            <a:off x="395536" y="620688"/>
            <a:ext cx="8229600" cy="56207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70C0"/>
              </a:buClr>
              <a:buSzPts val="2800"/>
              <a:buFont typeface="Century Schoolbook"/>
              <a:buNone/>
            </a:pPr>
            <a:r>
              <a:rPr i="1" lang="en-US" sz="2800">
                <a:solidFill>
                  <a:srgbClr val="0070C0"/>
                </a:solidFill>
                <a:latin typeface="Century Schoolbook"/>
                <a:ea typeface="Century Schoolbook"/>
                <a:cs typeface="Century Schoolbook"/>
                <a:sym typeface="Century Schoolbook"/>
              </a:rPr>
              <a:t>Testing algorithm for discrete BAM</a:t>
            </a:r>
            <a:endParaRPr i="1" sz="2800">
              <a:solidFill>
                <a:srgbClr val="0070C0"/>
              </a:solidFill>
              <a:latin typeface="Century Schoolbook"/>
              <a:ea typeface="Century Schoolbook"/>
              <a:cs typeface="Century Schoolbook"/>
              <a:sym typeface="Century Schoolbook"/>
            </a:endParaRPr>
          </a:p>
        </p:txBody>
      </p:sp>
      <p:sp>
        <p:nvSpPr>
          <p:cNvPr id="290" name="Google Shape;290;p32"/>
          <p:cNvSpPr txBox="1"/>
          <p:nvPr>
            <p:ph idx="1" type="body"/>
          </p:nvPr>
        </p:nvSpPr>
        <p:spPr>
          <a:xfrm>
            <a:off x="457200" y="908050"/>
            <a:ext cx="8229600" cy="5761310"/>
          </a:xfrm>
          <a:prstGeom prst="rect">
            <a:avLst/>
          </a:prstGeom>
          <a:noFill/>
          <a:ln>
            <a:noFill/>
          </a:ln>
        </p:spPr>
        <p:txBody>
          <a:bodyPr anchorCtr="0" anchor="t" bIns="45700" lIns="91425" spcFirstLastPara="1" rIns="91425" wrap="square" tIns="45700">
            <a:noAutofit/>
          </a:bodyPr>
          <a:lstStyle/>
          <a:p>
            <a:pPr indent="-185420" lvl="0" marL="274320" rtl="0" algn="just">
              <a:spcBef>
                <a:spcPts val="0"/>
              </a:spcBef>
              <a:spcAft>
                <a:spcPts val="0"/>
              </a:spcAft>
              <a:buSzPts val="1400"/>
              <a:buNone/>
            </a:pPr>
            <a:r>
              <a:t/>
            </a:r>
            <a:endParaRPr sz="2000"/>
          </a:p>
          <a:p>
            <a:pPr indent="-274320" lvl="0" marL="274320" rtl="0" algn="just">
              <a:spcBef>
                <a:spcPts val="600"/>
              </a:spcBef>
              <a:spcAft>
                <a:spcPts val="0"/>
              </a:spcAft>
              <a:buSzPts val="1400"/>
              <a:buChar char="🞆"/>
            </a:pPr>
            <a:r>
              <a:rPr lang="en-US" sz="2000"/>
              <a:t>Test the noisy patterns entering into the network.</a:t>
            </a:r>
            <a:endParaRPr/>
          </a:p>
          <a:p>
            <a:pPr indent="-274320" lvl="0" marL="274320" rtl="0" algn="just">
              <a:spcBef>
                <a:spcPts val="600"/>
              </a:spcBef>
              <a:spcAft>
                <a:spcPts val="0"/>
              </a:spcAft>
              <a:buSzPts val="1400"/>
              <a:buChar char="🞆"/>
            </a:pPr>
            <a:r>
              <a:rPr lang="en-US" sz="2000"/>
              <a:t>Testing algorithm for the net is as follows:</a:t>
            </a:r>
            <a:endParaRPr/>
          </a:p>
          <a:p>
            <a:pPr indent="-274320" lvl="0" marL="274320" rtl="0" algn="just">
              <a:spcBef>
                <a:spcPts val="600"/>
              </a:spcBef>
              <a:spcAft>
                <a:spcPts val="0"/>
              </a:spcAft>
              <a:buSzPts val="1400"/>
              <a:buChar char="🞆"/>
            </a:pPr>
            <a:r>
              <a:rPr lang="en-US" sz="2000"/>
              <a:t>Step 0: Initialize the weights to store ρ vectors. Also initialize all the activations to zero.</a:t>
            </a:r>
            <a:endParaRPr/>
          </a:p>
          <a:p>
            <a:pPr indent="-274320" lvl="0" marL="274320" rtl="0" algn="just">
              <a:spcBef>
                <a:spcPts val="600"/>
              </a:spcBef>
              <a:spcAft>
                <a:spcPts val="0"/>
              </a:spcAft>
              <a:buSzPts val="1400"/>
              <a:buChar char="🞆"/>
            </a:pPr>
            <a:r>
              <a:rPr lang="en-US" sz="2000"/>
              <a:t>Step 1:Perform steps 2-6 for each testing input.</a:t>
            </a:r>
            <a:endParaRPr/>
          </a:p>
          <a:p>
            <a:pPr indent="-274320" lvl="0" marL="274320" rtl="0" algn="just">
              <a:spcBef>
                <a:spcPts val="600"/>
              </a:spcBef>
              <a:spcAft>
                <a:spcPts val="0"/>
              </a:spcAft>
              <a:buSzPts val="1400"/>
              <a:buChar char="🞆"/>
            </a:pPr>
            <a:r>
              <a:rPr lang="en-US" sz="2000"/>
              <a:t>Step 2: Set the Activation of X layer to current input patterns, presenting the input </a:t>
            </a:r>
            <a:r>
              <a:rPr i="1" lang="en-US" sz="2000"/>
              <a:t>x </a:t>
            </a:r>
            <a:r>
              <a:rPr lang="en-US" sz="2000"/>
              <a:t>to X layer and presenting the input pattern </a:t>
            </a:r>
            <a:r>
              <a:rPr i="1" lang="en-US" sz="2000"/>
              <a:t>y </a:t>
            </a:r>
            <a:r>
              <a:rPr lang="en-US" sz="2000"/>
              <a:t>to Y layer. It is bidirectional memory.</a:t>
            </a:r>
            <a:endParaRPr/>
          </a:p>
          <a:p>
            <a:pPr indent="-274320" lvl="0" marL="274320" rtl="0" algn="just">
              <a:spcBef>
                <a:spcPts val="600"/>
              </a:spcBef>
              <a:spcAft>
                <a:spcPts val="0"/>
              </a:spcAft>
              <a:buSzPts val="1400"/>
              <a:buChar char="🞆"/>
            </a:pPr>
            <a:r>
              <a:rPr lang="en-US" sz="2000"/>
              <a:t>Step 3: Perform steps 4-6 when the activations are not converged.</a:t>
            </a:r>
            <a:endParaRPr/>
          </a:p>
          <a:p>
            <a:pPr indent="-274320" lvl="0" marL="274320" rtl="0" algn="just">
              <a:spcBef>
                <a:spcPts val="600"/>
              </a:spcBef>
              <a:spcAft>
                <a:spcPts val="0"/>
              </a:spcAft>
              <a:buSzPts val="1400"/>
              <a:buChar char="🞆"/>
            </a:pPr>
            <a:r>
              <a:rPr lang="en-US" sz="2000"/>
              <a:t>Step 4: Update the activation of units in Y layer. Calculate the net input.</a:t>
            </a:r>
            <a:endParaRPr/>
          </a:p>
          <a:p>
            <a:pPr indent="-185420" lvl="0" marL="274320" rtl="0" algn="just">
              <a:spcBef>
                <a:spcPts val="600"/>
              </a:spcBef>
              <a:spcAft>
                <a:spcPts val="0"/>
              </a:spcAft>
              <a:buSzPts val="1400"/>
              <a:buNone/>
            </a:pPr>
            <a:r>
              <a:t/>
            </a:r>
            <a:endParaRPr sz="2000"/>
          </a:p>
          <a:p>
            <a:pPr indent="0" lvl="1" marL="457200" rtl="0" algn="just">
              <a:spcBef>
                <a:spcPts val="400"/>
              </a:spcBef>
              <a:spcAft>
                <a:spcPts val="0"/>
              </a:spcAft>
              <a:buSzPts val="1600"/>
              <a:buNone/>
            </a:pPr>
            <a:r>
              <a:t/>
            </a:r>
            <a:endParaRPr sz="2000"/>
          </a:p>
        </p:txBody>
      </p:sp>
      <p:sp>
        <p:nvSpPr>
          <p:cNvPr id="291" name="Google Shape;291;p3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92" name="Google Shape;292;p32"/>
          <p:cNvPicPr preferRelativeResize="0"/>
          <p:nvPr/>
        </p:nvPicPr>
        <p:blipFill rotWithShape="1">
          <a:blip r:embed="rId3">
            <a:alphaModFix/>
          </a:blip>
          <a:srcRect b="0" l="0" r="0" t="0"/>
          <a:stretch/>
        </p:blipFill>
        <p:spPr>
          <a:xfrm>
            <a:off x="2699792" y="5013176"/>
            <a:ext cx="1584176" cy="69238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idx="1" type="body"/>
          </p:nvPr>
        </p:nvSpPr>
        <p:spPr>
          <a:xfrm>
            <a:off x="457200" y="908720"/>
            <a:ext cx="8229600" cy="5217443"/>
          </a:xfrm>
          <a:prstGeom prst="rect">
            <a:avLst/>
          </a:prstGeom>
          <a:noFill/>
          <a:ln>
            <a:noFill/>
          </a:ln>
        </p:spPr>
        <p:txBody>
          <a:bodyPr anchorCtr="0" anchor="t" bIns="45700" lIns="91425" spcFirstLastPara="1" rIns="91425" wrap="square" tIns="45700">
            <a:normAutofit/>
          </a:bodyPr>
          <a:lstStyle/>
          <a:p>
            <a:pPr indent="-274320" lvl="1" marL="640080" rtl="0" algn="just">
              <a:spcBef>
                <a:spcPts val="0"/>
              </a:spcBef>
              <a:spcAft>
                <a:spcPts val="0"/>
              </a:spcAft>
              <a:buSzPts val="1600"/>
              <a:buChar char="⚫"/>
            </a:pPr>
            <a:r>
              <a:rPr lang="en-US" sz="2000"/>
              <a:t>Applying the Activation, we get yj=f(yinj).</a:t>
            </a:r>
            <a:endParaRPr/>
          </a:p>
          <a:p>
            <a:pPr indent="-274320" lvl="1" marL="640080" rtl="0" algn="just">
              <a:spcBef>
                <a:spcPts val="400"/>
              </a:spcBef>
              <a:spcAft>
                <a:spcPts val="0"/>
              </a:spcAft>
              <a:buSzPts val="1600"/>
              <a:buChar char="⚫"/>
            </a:pPr>
            <a:r>
              <a:rPr lang="en-US" sz="2000"/>
              <a:t>Send this signal to X layer.</a:t>
            </a:r>
            <a:endParaRPr/>
          </a:p>
          <a:p>
            <a:pPr indent="-274320" lvl="0" marL="274320" rtl="0" algn="just">
              <a:spcBef>
                <a:spcPts val="600"/>
              </a:spcBef>
              <a:spcAft>
                <a:spcPts val="0"/>
              </a:spcAft>
              <a:buSzPts val="1400"/>
              <a:buChar char="🞆"/>
            </a:pPr>
            <a:r>
              <a:rPr lang="en-US" sz="2000"/>
              <a:t>Step 5: Update the activation of units in X layer.</a:t>
            </a:r>
            <a:endParaRPr/>
          </a:p>
          <a:p>
            <a:pPr indent="-274320" lvl="1" marL="640080" rtl="0" algn="just">
              <a:spcBef>
                <a:spcPts val="400"/>
              </a:spcBef>
              <a:spcAft>
                <a:spcPts val="0"/>
              </a:spcAft>
              <a:buSzPts val="1600"/>
              <a:buChar char="⚫"/>
            </a:pPr>
            <a:r>
              <a:rPr lang="en-US" sz="2000"/>
              <a:t>Calculate the net input </a:t>
            </a:r>
            <a:endParaRPr/>
          </a:p>
          <a:p>
            <a:pPr indent="0" lvl="1" marL="457200" rtl="0" algn="just">
              <a:spcBef>
                <a:spcPts val="400"/>
              </a:spcBef>
              <a:spcAft>
                <a:spcPts val="0"/>
              </a:spcAft>
              <a:buSzPts val="1600"/>
              <a:buNone/>
            </a:pPr>
            <a:r>
              <a:t/>
            </a:r>
            <a:endParaRPr sz="2000"/>
          </a:p>
          <a:p>
            <a:pPr indent="-172720" lvl="1" marL="640080" rtl="0" algn="just">
              <a:spcBef>
                <a:spcPts val="400"/>
              </a:spcBef>
              <a:spcAft>
                <a:spcPts val="0"/>
              </a:spcAft>
              <a:buSzPts val="1600"/>
              <a:buNone/>
            </a:pPr>
            <a:r>
              <a:t/>
            </a:r>
            <a:endParaRPr sz="2000"/>
          </a:p>
          <a:p>
            <a:pPr indent="-172720" lvl="1" marL="640080" rtl="0" algn="just">
              <a:spcBef>
                <a:spcPts val="400"/>
              </a:spcBef>
              <a:spcAft>
                <a:spcPts val="0"/>
              </a:spcAft>
              <a:buSzPts val="1600"/>
              <a:buNone/>
            </a:pPr>
            <a:r>
              <a:t/>
            </a:r>
            <a:endParaRPr sz="2000"/>
          </a:p>
          <a:p>
            <a:pPr indent="-274320" lvl="1" marL="640080" rtl="0" algn="just">
              <a:spcBef>
                <a:spcPts val="400"/>
              </a:spcBef>
              <a:spcAft>
                <a:spcPts val="0"/>
              </a:spcAft>
              <a:buSzPts val="1600"/>
              <a:buChar char="⚫"/>
            </a:pPr>
            <a:r>
              <a:rPr lang="en-US" sz="2000"/>
              <a:t>Applying the activation over the net input</a:t>
            </a:r>
            <a:endParaRPr/>
          </a:p>
          <a:p>
            <a:pPr indent="-182880" lvl="2" marL="914400" rtl="0" algn="just">
              <a:spcBef>
                <a:spcPts val="400"/>
              </a:spcBef>
              <a:spcAft>
                <a:spcPts val="0"/>
              </a:spcAft>
              <a:buSzPts val="1200"/>
              <a:buChar char="🞆"/>
            </a:pPr>
            <a:r>
              <a:rPr lang="en-US" sz="2000"/>
              <a:t>xi=f(xini)</a:t>
            </a:r>
            <a:endParaRPr/>
          </a:p>
          <a:p>
            <a:pPr indent="-182880" lvl="2" marL="914400" rtl="0" algn="just">
              <a:spcBef>
                <a:spcPts val="400"/>
              </a:spcBef>
              <a:spcAft>
                <a:spcPts val="0"/>
              </a:spcAft>
              <a:buSzPts val="1200"/>
              <a:buChar char="🞆"/>
            </a:pPr>
            <a:r>
              <a:rPr lang="en-US" sz="2000"/>
              <a:t>Send this signal to Y layer.</a:t>
            </a:r>
            <a:endParaRPr/>
          </a:p>
          <a:p>
            <a:pPr indent="-274320" lvl="0" marL="274320" rtl="0" algn="just">
              <a:spcBef>
                <a:spcPts val="600"/>
              </a:spcBef>
              <a:spcAft>
                <a:spcPts val="0"/>
              </a:spcAft>
              <a:buSzPts val="1400"/>
              <a:buChar char="🞆"/>
            </a:pPr>
            <a:r>
              <a:rPr lang="en-US" sz="2000"/>
              <a:t>Step 6: Test for convergence of the net. The convergence occurs if the activation vectors </a:t>
            </a:r>
            <a:r>
              <a:rPr i="1" lang="en-US" sz="2000"/>
              <a:t>x </a:t>
            </a:r>
            <a:r>
              <a:rPr lang="en-US" sz="2000"/>
              <a:t>and </a:t>
            </a:r>
            <a:r>
              <a:rPr i="1" lang="en-US" sz="2000"/>
              <a:t>y </a:t>
            </a:r>
            <a:r>
              <a:rPr lang="en-US" sz="2000"/>
              <a:t>reach equilibrium. If this occurs, then stop, else continue.</a:t>
            </a:r>
            <a:endParaRPr/>
          </a:p>
          <a:p>
            <a:pPr indent="0" lvl="0" marL="0" rtl="0" algn="just">
              <a:spcBef>
                <a:spcPts val="600"/>
              </a:spcBef>
              <a:spcAft>
                <a:spcPts val="0"/>
              </a:spcAft>
              <a:buSzPts val="1400"/>
              <a:buNone/>
            </a:pPr>
            <a:r>
              <a:t/>
            </a:r>
            <a:endParaRPr sz="2000"/>
          </a:p>
          <a:p>
            <a:pPr indent="-167640" lvl="0" marL="274320" rtl="0" algn="l">
              <a:spcBef>
                <a:spcPts val="600"/>
              </a:spcBef>
              <a:spcAft>
                <a:spcPts val="0"/>
              </a:spcAft>
              <a:buSzPts val="1680"/>
              <a:buNone/>
            </a:pPr>
            <a:r>
              <a:t/>
            </a:r>
            <a:endParaRPr/>
          </a:p>
        </p:txBody>
      </p:sp>
      <p:sp>
        <p:nvSpPr>
          <p:cNvPr id="298" name="Google Shape;298;p3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99" name="Google Shape;299;p33"/>
          <p:cNvPicPr preferRelativeResize="0"/>
          <p:nvPr/>
        </p:nvPicPr>
        <p:blipFill rotWithShape="1">
          <a:blip r:embed="rId3">
            <a:alphaModFix/>
          </a:blip>
          <a:srcRect b="0" l="0" r="0" t="0"/>
          <a:stretch/>
        </p:blipFill>
        <p:spPr>
          <a:xfrm>
            <a:off x="2952265" y="2564904"/>
            <a:ext cx="1584175" cy="72007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ph type="title"/>
          </p:nvPr>
        </p:nvSpPr>
        <p:spPr>
          <a:xfrm>
            <a:off x="457200" y="274638"/>
            <a:ext cx="8229600" cy="70609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70C0"/>
              </a:buClr>
              <a:buSzPts val="3200"/>
              <a:buFont typeface="Century Schoolbook"/>
              <a:buNone/>
            </a:pPr>
            <a:r>
              <a:rPr i="1" lang="en-US" sz="3200">
                <a:solidFill>
                  <a:srgbClr val="0070C0"/>
                </a:solidFill>
                <a:latin typeface="Century Schoolbook"/>
                <a:ea typeface="Century Schoolbook"/>
                <a:cs typeface="Century Schoolbook"/>
                <a:sym typeface="Century Schoolbook"/>
              </a:rPr>
              <a:t>Continuous BAM</a:t>
            </a:r>
            <a:endParaRPr i="1" sz="3200">
              <a:solidFill>
                <a:srgbClr val="0070C0"/>
              </a:solidFill>
              <a:latin typeface="Century Schoolbook"/>
              <a:ea typeface="Century Schoolbook"/>
              <a:cs typeface="Century Schoolbook"/>
              <a:sym typeface="Century Schoolbook"/>
            </a:endParaRPr>
          </a:p>
        </p:txBody>
      </p:sp>
      <p:sp>
        <p:nvSpPr>
          <p:cNvPr id="305" name="Google Shape;305;p34"/>
          <p:cNvSpPr txBox="1"/>
          <p:nvPr>
            <p:ph idx="1" type="body"/>
          </p:nvPr>
        </p:nvSpPr>
        <p:spPr>
          <a:xfrm>
            <a:off x="457200" y="908720"/>
            <a:ext cx="8229600" cy="5616623"/>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400"/>
              <a:buChar char="🞆"/>
            </a:pPr>
            <a:r>
              <a:rPr lang="en-US" sz="2000"/>
              <a:t>It uses logistic Sigmoid function as the activation functions for all units.</a:t>
            </a:r>
            <a:endParaRPr/>
          </a:p>
          <a:p>
            <a:pPr indent="-274320" lvl="0" marL="274320" rtl="0" algn="just">
              <a:spcBef>
                <a:spcPts val="600"/>
              </a:spcBef>
              <a:spcAft>
                <a:spcPts val="0"/>
              </a:spcAft>
              <a:buSzPts val="1400"/>
              <a:buChar char="🞆"/>
            </a:pPr>
            <a:r>
              <a:rPr lang="en-US" sz="2000"/>
              <a:t>It may be binary sigmoid or bipolar sigmoid.</a:t>
            </a:r>
            <a:endParaRPr/>
          </a:p>
          <a:p>
            <a:pPr indent="-274320" lvl="0" marL="274320" rtl="0" algn="just">
              <a:spcBef>
                <a:spcPts val="600"/>
              </a:spcBef>
              <a:spcAft>
                <a:spcPts val="0"/>
              </a:spcAft>
              <a:buSzPts val="1400"/>
              <a:buChar char="🞆"/>
            </a:pPr>
            <a:r>
              <a:rPr lang="en-US" sz="2000"/>
              <a:t>Bipolar sigmoid function with high gain, converge to vector state and acts like DBAM.</a:t>
            </a:r>
            <a:endParaRPr/>
          </a:p>
          <a:p>
            <a:pPr indent="-274320" lvl="0" marL="274320" rtl="0" algn="just">
              <a:spcBef>
                <a:spcPts val="600"/>
              </a:spcBef>
              <a:spcAft>
                <a:spcPts val="0"/>
              </a:spcAft>
              <a:buSzPts val="1400"/>
              <a:buChar char="🞆"/>
            </a:pPr>
            <a:r>
              <a:rPr lang="en-US" sz="2000"/>
              <a:t>If the input vectors are binary, s(ρ), t(ρ), the weights are determined using the formula                                </a:t>
            </a:r>
            <a:endParaRPr/>
          </a:p>
          <a:p>
            <a:pPr indent="0" lvl="0" marL="0" rtl="0" algn="just">
              <a:spcBef>
                <a:spcPts val="600"/>
              </a:spcBef>
              <a:spcAft>
                <a:spcPts val="0"/>
              </a:spcAft>
              <a:buSzPts val="1400"/>
              <a:buNone/>
            </a:pPr>
            <a:r>
              <a:rPr lang="en-US" sz="2000"/>
              <a:t>       		w</a:t>
            </a:r>
            <a:r>
              <a:rPr baseline="-25000" lang="en-US" sz="2000"/>
              <a:t>ij</a:t>
            </a:r>
            <a:r>
              <a:rPr lang="en-US" sz="2000"/>
              <a:t>= </a:t>
            </a:r>
            <a:endParaRPr/>
          </a:p>
          <a:p>
            <a:pPr indent="-274320" lvl="0" marL="274320" rtl="0" algn="just">
              <a:spcBef>
                <a:spcPts val="600"/>
              </a:spcBef>
              <a:spcAft>
                <a:spcPts val="0"/>
              </a:spcAft>
              <a:buSzPts val="1400"/>
              <a:buChar char="🞆"/>
            </a:pPr>
            <a:r>
              <a:rPr lang="en-US" sz="2000"/>
              <a:t>If a binary logistic function is used, then the activation function is </a:t>
            </a:r>
            <a:endParaRPr/>
          </a:p>
          <a:p>
            <a:pPr indent="-185420" lvl="0" marL="274320" rtl="0" algn="just">
              <a:spcBef>
                <a:spcPts val="600"/>
              </a:spcBef>
              <a:spcAft>
                <a:spcPts val="0"/>
              </a:spcAft>
              <a:buSzPts val="1400"/>
              <a:buNone/>
            </a:pPr>
            <a:r>
              <a:t/>
            </a:r>
            <a:endParaRPr sz="2000"/>
          </a:p>
          <a:p>
            <a:pPr indent="-185420" lvl="0" marL="274320" rtl="0" algn="just">
              <a:spcBef>
                <a:spcPts val="600"/>
              </a:spcBef>
              <a:spcAft>
                <a:spcPts val="0"/>
              </a:spcAft>
              <a:buSzPts val="1400"/>
              <a:buNone/>
            </a:pPr>
            <a:r>
              <a:t/>
            </a:r>
            <a:endParaRPr sz="2000"/>
          </a:p>
          <a:p>
            <a:pPr indent="-274320" lvl="0" marL="274320" rtl="0" algn="just">
              <a:spcBef>
                <a:spcPts val="600"/>
              </a:spcBef>
              <a:spcAft>
                <a:spcPts val="0"/>
              </a:spcAft>
              <a:buSzPts val="1400"/>
              <a:buChar char="🞆"/>
            </a:pPr>
            <a:r>
              <a:rPr lang="en-US" sz="2000"/>
              <a:t>If the activation function is bipolar logistic function then,</a:t>
            </a:r>
            <a:endParaRPr/>
          </a:p>
          <a:p>
            <a:pPr indent="-185420" lvl="0" marL="274320" rtl="0" algn="just">
              <a:spcBef>
                <a:spcPts val="600"/>
              </a:spcBef>
              <a:spcAft>
                <a:spcPts val="0"/>
              </a:spcAft>
              <a:buSzPts val="1400"/>
              <a:buNone/>
            </a:pPr>
            <a:r>
              <a:t/>
            </a:r>
            <a:endParaRPr sz="2000"/>
          </a:p>
          <a:p>
            <a:pPr indent="0" lvl="0" marL="0" rtl="0" algn="just">
              <a:spcBef>
                <a:spcPts val="600"/>
              </a:spcBef>
              <a:spcAft>
                <a:spcPts val="0"/>
              </a:spcAft>
              <a:buSzPts val="1400"/>
              <a:buNone/>
            </a:pPr>
            <a:r>
              <a:t/>
            </a:r>
            <a:endParaRPr sz="2000"/>
          </a:p>
          <a:p>
            <a:pPr indent="-274320" lvl="0" marL="274320" rtl="0" algn="just">
              <a:spcBef>
                <a:spcPts val="600"/>
              </a:spcBef>
              <a:spcAft>
                <a:spcPts val="0"/>
              </a:spcAft>
              <a:buSzPts val="1400"/>
              <a:buChar char="🞆"/>
            </a:pPr>
            <a:r>
              <a:rPr lang="en-US" sz="2000"/>
              <a:t>Net input calculated with bias is included</a:t>
            </a:r>
            <a:endParaRPr/>
          </a:p>
          <a:p>
            <a:pPr indent="-185420" lvl="0" marL="274320" rtl="0" algn="just">
              <a:spcBef>
                <a:spcPts val="600"/>
              </a:spcBef>
              <a:spcAft>
                <a:spcPts val="0"/>
              </a:spcAft>
              <a:buSzPts val="1400"/>
              <a:buNone/>
            </a:pPr>
            <a:r>
              <a:t/>
            </a:r>
            <a:endParaRPr sz="2000"/>
          </a:p>
          <a:p>
            <a:pPr indent="-185420" lvl="0" marL="274320" rtl="0" algn="just">
              <a:spcBef>
                <a:spcPts val="600"/>
              </a:spcBef>
              <a:spcAft>
                <a:spcPts val="0"/>
              </a:spcAft>
              <a:buSzPts val="1400"/>
              <a:buNone/>
            </a:pPr>
            <a:r>
              <a:t/>
            </a:r>
            <a:endParaRPr sz="2000"/>
          </a:p>
          <a:p>
            <a:pPr indent="-182879" lvl="4" marL="1463040" rtl="0" algn="just">
              <a:spcBef>
                <a:spcPts val="320"/>
              </a:spcBef>
              <a:spcAft>
                <a:spcPts val="0"/>
              </a:spcAft>
              <a:buSzPts val="1088"/>
              <a:buFont typeface="Arial"/>
              <a:buNone/>
            </a:pPr>
            <a:r>
              <a:t/>
            </a:r>
            <a:endParaRPr/>
          </a:p>
        </p:txBody>
      </p:sp>
      <p:sp>
        <p:nvSpPr>
          <p:cNvPr id="306" name="Google Shape;306;p3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07" name="Google Shape;307;p34"/>
          <p:cNvPicPr preferRelativeResize="0"/>
          <p:nvPr/>
        </p:nvPicPr>
        <p:blipFill rotWithShape="1">
          <a:blip r:embed="rId3">
            <a:alphaModFix/>
          </a:blip>
          <a:srcRect b="0" l="0" r="0" t="0"/>
          <a:stretch/>
        </p:blipFill>
        <p:spPr>
          <a:xfrm>
            <a:off x="3004418" y="3279452"/>
            <a:ext cx="2232248" cy="629791"/>
          </a:xfrm>
          <a:prstGeom prst="rect">
            <a:avLst/>
          </a:prstGeom>
          <a:noFill/>
          <a:ln>
            <a:noFill/>
          </a:ln>
        </p:spPr>
      </p:pic>
      <p:pic>
        <p:nvPicPr>
          <p:cNvPr id="308" name="Google Shape;308;p34"/>
          <p:cNvPicPr preferRelativeResize="0"/>
          <p:nvPr/>
        </p:nvPicPr>
        <p:blipFill rotWithShape="1">
          <a:blip r:embed="rId4">
            <a:alphaModFix/>
          </a:blip>
          <a:srcRect b="0" l="0" r="0" t="0"/>
          <a:stretch/>
        </p:blipFill>
        <p:spPr>
          <a:xfrm>
            <a:off x="3154908" y="4221088"/>
            <a:ext cx="1944216" cy="576064"/>
          </a:xfrm>
          <a:prstGeom prst="rect">
            <a:avLst/>
          </a:prstGeom>
          <a:noFill/>
          <a:ln>
            <a:noFill/>
          </a:ln>
        </p:spPr>
      </p:pic>
      <p:pic>
        <p:nvPicPr>
          <p:cNvPr id="309" name="Google Shape;309;p34"/>
          <p:cNvPicPr preferRelativeResize="0"/>
          <p:nvPr/>
        </p:nvPicPr>
        <p:blipFill rotWithShape="1">
          <a:blip r:embed="rId5">
            <a:alphaModFix/>
          </a:blip>
          <a:srcRect b="0" l="0" r="0" t="0"/>
          <a:stretch/>
        </p:blipFill>
        <p:spPr>
          <a:xfrm>
            <a:off x="3131840" y="5232228"/>
            <a:ext cx="2612132" cy="726137"/>
          </a:xfrm>
          <a:prstGeom prst="rect">
            <a:avLst/>
          </a:prstGeom>
          <a:noFill/>
          <a:ln>
            <a:noFill/>
          </a:ln>
        </p:spPr>
      </p:pic>
      <p:pic>
        <p:nvPicPr>
          <p:cNvPr id="310" name="Google Shape;310;p34"/>
          <p:cNvPicPr preferRelativeResize="0"/>
          <p:nvPr/>
        </p:nvPicPr>
        <p:blipFill rotWithShape="1">
          <a:blip r:embed="rId6">
            <a:alphaModFix/>
          </a:blip>
          <a:srcRect b="0" l="0" r="0" t="0"/>
          <a:stretch/>
        </p:blipFill>
        <p:spPr>
          <a:xfrm>
            <a:off x="5867400" y="5958365"/>
            <a:ext cx="1944216" cy="6416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70C0"/>
              </a:buClr>
              <a:buSzPts val="3200"/>
              <a:buFont typeface="Century Schoolbook"/>
              <a:buNone/>
            </a:pPr>
            <a:r>
              <a:rPr i="1" lang="en-US" sz="3200">
                <a:solidFill>
                  <a:srgbClr val="0070C0"/>
                </a:solidFill>
                <a:latin typeface="Century Schoolbook"/>
                <a:ea typeface="Century Schoolbook"/>
                <a:cs typeface="Century Schoolbook"/>
                <a:sym typeface="Century Schoolbook"/>
              </a:rPr>
              <a:t>Analysis of hamming distance, energy function and storage capacity</a:t>
            </a:r>
            <a:endParaRPr i="1" sz="3200">
              <a:solidFill>
                <a:srgbClr val="0070C0"/>
              </a:solidFill>
              <a:latin typeface="Century Schoolbook"/>
              <a:ea typeface="Century Schoolbook"/>
              <a:cs typeface="Century Schoolbook"/>
              <a:sym typeface="Century Schoolbook"/>
            </a:endParaRPr>
          </a:p>
        </p:txBody>
      </p:sp>
      <p:sp>
        <p:nvSpPr>
          <p:cNvPr id="316" name="Google Shape;316;p3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sz="2400"/>
              <a:t>The hamming distance is defined as the number of mismatched components of two given bipolar or binary vectors.</a:t>
            </a:r>
            <a:endParaRPr/>
          </a:p>
          <a:p>
            <a:pPr indent="-274320" lvl="0" marL="274320" rtl="0" algn="l">
              <a:spcBef>
                <a:spcPts val="600"/>
              </a:spcBef>
              <a:spcAft>
                <a:spcPts val="0"/>
              </a:spcAft>
              <a:buSzPts val="1680"/>
              <a:buChar char="🞆"/>
            </a:pPr>
            <a:r>
              <a:rPr lang="en-US" sz="2400"/>
              <a:t>It is denoted as H[x , x’].</a:t>
            </a:r>
            <a:endParaRPr/>
          </a:p>
          <a:p>
            <a:pPr indent="-274320" lvl="0" marL="274320" rtl="0" algn="l">
              <a:spcBef>
                <a:spcPts val="600"/>
              </a:spcBef>
              <a:spcAft>
                <a:spcPts val="0"/>
              </a:spcAft>
              <a:buSzPts val="1680"/>
              <a:buChar char="🞆"/>
            </a:pPr>
            <a:r>
              <a:rPr lang="en-US" sz="2400"/>
              <a:t>The average hamming distance between the vectors is (1/n)H[x , x’], where ‘n’ is the number of components in each vector.</a:t>
            </a:r>
            <a:endParaRPr/>
          </a:p>
          <a:p>
            <a:pPr indent="-274320" lvl="0" marL="274320" rtl="0" algn="l">
              <a:spcBef>
                <a:spcPts val="600"/>
              </a:spcBef>
              <a:spcAft>
                <a:spcPts val="0"/>
              </a:spcAft>
              <a:buSzPts val="1680"/>
              <a:buChar char="🞆"/>
            </a:pPr>
            <a:r>
              <a:rPr lang="en-US" sz="2400"/>
              <a:t>Consider the vectors, x = [1 0 1 0 1 1 0], x’ = [1 1 1 1 0 0 1]</a:t>
            </a:r>
            <a:endParaRPr/>
          </a:p>
          <a:p>
            <a:pPr indent="-274320" lvl="0" marL="274320" rtl="0" algn="l">
              <a:spcBef>
                <a:spcPts val="600"/>
              </a:spcBef>
              <a:spcAft>
                <a:spcPts val="0"/>
              </a:spcAft>
              <a:buSzPts val="1680"/>
              <a:buChar char="🞆"/>
            </a:pPr>
            <a:r>
              <a:rPr lang="en-US" sz="2400"/>
              <a:t>Hamming distance between these two given vectors is equal to 5. the average hamming distance is 5/7</a:t>
            </a:r>
            <a:endParaRPr/>
          </a:p>
        </p:txBody>
      </p:sp>
      <p:sp>
        <p:nvSpPr>
          <p:cNvPr id="317" name="Google Shape;317;p3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idx="1" type="body"/>
          </p:nvPr>
        </p:nvSpPr>
        <p:spPr>
          <a:xfrm>
            <a:off x="457200" y="476672"/>
            <a:ext cx="8229600" cy="5649491"/>
          </a:xfrm>
          <a:prstGeom prst="rect">
            <a:avLst/>
          </a:prstGeom>
          <a:blipFill rotWithShape="1">
            <a:blip r:embed="rId3">
              <a:alphaModFix/>
            </a:blip>
            <a:stretch>
              <a:fillRect b="-753" l="-591" r="-73" t="-538"/>
            </a:stretch>
          </a:blip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 </a:t>
            </a:r>
            <a:endParaRPr/>
          </a:p>
        </p:txBody>
      </p:sp>
      <p:sp>
        <p:nvSpPr>
          <p:cNvPr id="323" name="Google Shape;323;p3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37"/>
          <p:cNvPicPr preferRelativeResize="0"/>
          <p:nvPr>
            <p:ph idx="1" type="body"/>
          </p:nvPr>
        </p:nvPicPr>
        <p:blipFill rotWithShape="1">
          <a:blip r:embed="rId3">
            <a:alphaModFix/>
          </a:blip>
          <a:srcRect b="0" l="0" r="0" t="0"/>
          <a:stretch/>
        </p:blipFill>
        <p:spPr>
          <a:xfrm>
            <a:off x="755576" y="620688"/>
            <a:ext cx="7560840" cy="1837488"/>
          </a:xfrm>
          <a:prstGeom prst="rect">
            <a:avLst/>
          </a:prstGeom>
          <a:noFill/>
          <a:ln>
            <a:noFill/>
          </a:ln>
        </p:spPr>
      </p:pic>
      <p:sp>
        <p:nvSpPr>
          <p:cNvPr id="329" name="Google Shape;329;p3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30" name="Google Shape;330;p37"/>
          <p:cNvPicPr preferRelativeResize="0"/>
          <p:nvPr/>
        </p:nvPicPr>
        <p:blipFill rotWithShape="1">
          <a:blip r:embed="rId4">
            <a:alphaModFix/>
          </a:blip>
          <a:srcRect b="0" l="0" r="0" t="0"/>
          <a:stretch/>
        </p:blipFill>
        <p:spPr>
          <a:xfrm>
            <a:off x="899592" y="2619842"/>
            <a:ext cx="7344816" cy="1889278"/>
          </a:xfrm>
          <a:prstGeom prst="rect">
            <a:avLst/>
          </a:prstGeom>
          <a:noFill/>
          <a:ln>
            <a:noFill/>
          </a:ln>
        </p:spPr>
      </p:pic>
      <p:sp>
        <p:nvSpPr>
          <p:cNvPr id="331" name="Google Shape;331;p37"/>
          <p:cNvSpPr/>
          <p:nvPr/>
        </p:nvSpPr>
        <p:spPr>
          <a:xfrm>
            <a:off x="899592" y="4941168"/>
            <a:ext cx="7272808" cy="1431417"/>
          </a:xfrm>
          <a:prstGeom prst="rect">
            <a:avLst/>
          </a:prstGeom>
          <a:blipFill rotWithShape="1">
            <a:blip r:embed="rId5">
              <a:alphaModFix/>
            </a:blip>
            <a:stretch>
              <a:fillRect b="-38885" l="-1340" r="0" t="-213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latin typeface="Century Schoolbook"/>
                <a:ea typeface="Century Schoolbook"/>
                <a:cs typeface="Century Schoolbook"/>
                <a:sym typeface="Century Schoolbook"/>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idx="1" type="body"/>
          </p:nvPr>
        </p:nvSpPr>
        <p:spPr>
          <a:xfrm>
            <a:off x="457200" y="764704"/>
            <a:ext cx="8229600" cy="5361459"/>
          </a:xfrm>
          <a:prstGeom prst="rect">
            <a:avLst/>
          </a:prstGeom>
          <a:blipFill rotWithShape="1">
            <a:blip r:embed="rId3">
              <a:alphaModFix/>
            </a:blip>
            <a:stretch>
              <a:fillRect b="0" l="-962" r="0" t="-908"/>
            </a:stretch>
          </a:blip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 </a:t>
            </a:r>
            <a:endParaRPr/>
          </a:p>
        </p:txBody>
      </p:sp>
      <p:sp>
        <p:nvSpPr>
          <p:cNvPr id="337" name="Google Shape;337;p3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Testing algorithm  for Discrete Hopfield Net</a:t>
            </a:r>
            <a:endParaRPr/>
          </a:p>
        </p:txBody>
      </p:sp>
      <p:sp>
        <p:nvSpPr>
          <p:cNvPr id="343" name="Google Shape;343;p39"/>
          <p:cNvSpPr txBox="1"/>
          <p:nvPr>
            <p:ph idx="1" type="body"/>
          </p:nvPr>
        </p:nvSpPr>
        <p:spPr>
          <a:xfrm>
            <a:off x="457200" y="1600200"/>
            <a:ext cx="8382000" cy="4873752"/>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70000"/>
              <a:buNone/>
            </a:pPr>
            <a:r>
              <a:rPr i="1" lang="en-US" sz="2200"/>
              <a:t>Step 0</a:t>
            </a:r>
            <a:r>
              <a:rPr b="1" i="1" lang="en-US" sz="2200"/>
              <a:t>. </a:t>
            </a:r>
            <a:r>
              <a:rPr i="1" lang="en-US" sz="2200"/>
              <a:t>Initialize weights to store patterns.	(Use Hebb rule.)</a:t>
            </a:r>
            <a:endParaRPr/>
          </a:p>
          <a:p>
            <a:pPr indent="-274320" lvl="0" marL="274320" rtl="0" algn="l">
              <a:spcBef>
                <a:spcPts val="600"/>
              </a:spcBef>
              <a:spcAft>
                <a:spcPts val="0"/>
              </a:spcAft>
              <a:buSzPct val="70000"/>
              <a:buNone/>
            </a:pPr>
            <a:r>
              <a:rPr i="1" lang="en-US" sz="2200"/>
              <a:t>Step 1.While activations of the net are not converged, do Steps 2-8.</a:t>
            </a:r>
            <a:endParaRPr/>
          </a:p>
          <a:p>
            <a:pPr indent="-274320" lvl="0" marL="274320" rtl="0" algn="l">
              <a:spcBef>
                <a:spcPts val="600"/>
              </a:spcBef>
              <a:spcAft>
                <a:spcPts val="0"/>
              </a:spcAft>
              <a:buSzPct val="70000"/>
              <a:buNone/>
            </a:pPr>
            <a:r>
              <a:rPr i="1" lang="en-US" sz="2200"/>
              <a:t>Step 2. For each input vector x, do Steps 3-7.</a:t>
            </a:r>
            <a:endParaRPr/>
          </a:p>
          <a:p>
            <a:pPr indent="-274320" lvl="0" marL="274320" rtl="0" algn="l">
              <a:spcBef>
                <a:spcPts val="600"/>
              </a:spcBef>
              <a:spcAft>
                <a:spcPts val="0"/>
              </a:spcAft>
              <a:buSzPct val="70000"/>
              <a:buNone/>
            </a:pPr>
            <a:r>
              <a:t/>
            </a:r>
            <a:endParaRPr i="1" sz="600">
              <a:latin typeface="Times New Roman"/>
              <a:ea typeface="Times New Roman"/>
              <a:cs typeface="Times New Roman"/>
              <a:sym typeface="Times New Roman"/>
            </a:endParaRPr>
          </a:p>
          <a:p>
            <a:pPr indent="-274320" lvl="0" marL="274320" rtl="0" algn="l">
              <a:spcBef>
                <a:spcPts val="600"/>
              </a:spcBef>
              <a:spcAft>
                <a:spcPts val="0"/>
              </a:spcAft>
              <a:buSzPct val="70000"/>
              <a:buNone/>
            </a:pPr>
            <a:r>
              <a:rPr i="1" lang="en-US" sz="2200"/>
              <a:t>Step 3.  Set initial activations of net equal to the 	             external input vector x:</a:t>
            </a:r>
            <a:endParaRPr/>
          </a:p>
          <a:p>
            <a:pPr indent="-274320" lvl="0" marL="274320" rtl="0" algn="l">
              <a:spcBef>
                <a:spcPts val="600"/>
              </a:spcBef>
              <a:spcAft>
                <a:spcPts val="0"/>
              </a:spcAft>
              <a:buSzPct val="70000"/>
              <a:buNone/>
            </a:pPr>
            <a:r>
              <a:rPr i="1" lang="en-US" sz="2200">
                <a:latin typeface="Times New Roman"/>
                <a:ea typeface="Times New Roman"/>
                <a:cs typeface="Times New Roman"/>
                <a:sym typeface="Times New Roman"/>
              </a:rPr>
              <a:t>				                                    ,   </a:t>
            </a:r>
            <a:r>
              <a:rPr i="1" lang="en-US" sz="2200"/>
              <a:t>( i=1,2…n)</a:t>
            </a:r>
            <a:endParaRPr i="1" sz="2200"/>
          </a:p>
          <a:p>
            <a:pPr indent="-274320" lvl="0" marL="274320" rtl="0" algn="l">
              <a:spcBef>
                <a:spcPts val="600"/>
              </a:spcBef>
              <a:spcAft>
                <a:spcPts val="0"/>
              </a:spcAft>
              <a:buSzPct val="70000"/>
              <a:buNone/>
            </a:pPr>
            <a:r>
              <a:rPr i="1" lang="en-US" sz="2200"/>
              <a:t>Step 4.  Do Steps </a:t>
            </a:r>
            <a:r>
              <a:rPr b="1" i="1" lang="en-US" sz="2200"/>
              <a:t>5-7 </a:t>
            </a:r>
            <a:r>
              <a:rPr i="1" lang="en-US" sz="2200"/>
              <a:t>for each unit </a:t>
            </a:r>
            <a:endParaRPr/>
          </a:p>
          <a:p>
            <a:pPr indent="-274320" lvl="0" marL="274320" rtl="0" algn="l">
              <a:spcBef>
                <a:spcPts val="600"/>
              </a:spcBef>
              <a:spcAft>
                <a:spcPts val="0"/>
              </a:spcAft>
              <a:buSzPct val="70000"/>
              <a:buNone/>
            </a:pPr>
            <a:r>
              <a:rPr i="1" lang="en-US" sz="2200"/>
              <a:t>(Units should be updated in random order.)</a:t>
            </a:r>
            <a:endParaRPr/>
          </a:p>
          <a:p>
            <a:pPr indent="-274320" lvl="0" marL="274320" rtl="0" algn="l">
              <a:spcBef>
                <a:spcPts val="600"/>
              </a:spcBef>
              <a:spcAft>
                <a:spcPts val="0"/>
              </a:spcAft>
              <a:buSzPct val="70000"/>
              <a:buNone/>
            </a:pPr>
            <a:r>
              <a:rPr i="1" lang="en-US" sz="2200"/>
              <a:t>Step 5.  Compute net input:</a:t>
            </a:r>
            <a:endParaRPr/>
          </a:p>
          <a:p>
            <a:pPr indent="-274320" lvl="0" marL="274320" rtl="0" algn="l">
              <a:spcBef>
                <a:spcPts val="600"/>
              </a:spcBef>
              <a:spcAft>
                <a:spcPts val="0"/>
              </a:spcAft>
              <a:buSzPct val="70000"/>
              <a:buNone/>
            </a:pPr>
            <a:r>
              <a:rPr i="1" lang="en-US" sz="2200"/>
              <a:t>				</a:t>
            </a:r>
            <a:endParaRPr i="1" sz="2200"/>
          </a:p>
          <a:p>
            <a:pPr indent="-274320" lvl="0" marL="274320" rtl="0" algn="l">
              <a:spcBef>
                <a:spcPts val="600"/>
              </a:spcBef>
              <a:spcAft>
                <a:spcPts val="0"/>
              </a:spcAft>
              <a:buSzPct val="70000"/>
              <a:buNone/>
            </a:pPr>
            <a:r>
              <a:rPr i="1" lang="en-US" sz="2000">
                <a:latin typeface="Times New Roman"/>
                <a:ea typeface="Times New Roman"/>
                <a:cs typeface="Times New Roman"/>
                <a:sym typeface="Times New Roman"/>
              </a:rPr>
              <a:t>			</a:t>
            </a:r>
            <a:endParaRPr/>
          </a:p>
          <a:p>
            <a:pPr indent="-274320" lvl="0" marL="274320" rtl="0" algn="l">
              <a:spcBef>
                <a:spcPts val="600"/>
              </a:spcBef>
              <a:spcAft>
                <a:spcPts val="0"/>
              </a:spcAft>
              <a:buSzPct val="70000"/>
              <a:buNone/>
            </a:pPr>
            <a:r>
              <a:rPr i="1" lang="en-US" sz="2000">
                <a:latin typeface="Times New Roman"/>
                <a:ea typeface="Times New Roman"/>
                <a:cs typeface="Times New Roman"/>
                <a:sym typeface="Times New Roman"/>
              </a:rPr>
              <a:t>				         </a:t>
            </a:r>
            <a:endParaRPr i="1" sz="2000">
              <a:latin typeface="Times New Roman"/>
              <a:ea typeface="Times New Roman"/>
              <a:cs typeface="Times New Roman"/>
              <a:sym typeface="Times New Roman"/>
            </a:endParaRPr>
          </a:p>
        </p:txBody>
      </p:sp>
      <p:sp>
        <p:nvSpPr>
          <p:cNvPr id="344" name="Google Shape;344;p3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45" name="Google Shape;345;p39"/>
          <p:cNvPicPr preferRelativeResize="0"/>
          <p:nvPr/>
        </p:nvPicPr>
        <p:blipFill rotWithShape="1">
          <a:blip r:embed="rId3">
            <a:alphaModFix/>
          </a:blip>
          <a:srcRect b="0" l="0" r="0" t="0"/>
          <a:stretch/>
        </p:blipFill>
        <p:spPr>
          <a:xfrm>
            <a:off x="2743200" y="3429000"/>
            <a:ext cx="1905000" cy="457200"/>
          </a:xfrm>
          <a:prstGeom prst="rect">
            <a:avLst/>
          </a:prstGeom>
          <a:noFill/>
          <a:ln>
            <a:noFill/>
          </a:ln>
        </p:spPr>
      </p:pic>
      <p:pic>
        <p:nvPicPr>
          <p:cNvPr id="346" name="Google Shape;346;p39"/>
          <p:cNvPicPr preferRelativeResize="0"/>
          <p:nvPr/>
        </p:nvPicPr>
        <p:blipFill rotWithShape="1">
          <a:blip r:embed="rId4">
            <a:alphaModFix/>
          </a:blip>
          <a:srcRect b="0" l="0" r="0" t="0"/>
          <a:stretch/>
        </p:blipFill>
        <p:spPr>
          <a:xfrm>
            <a:off x="4724400" y="3962400"/>
            <a:ext cx="304800" cy="381000"/>
          </a:xfrm>
          <a:prstGeom prst="rect">
            <a:avLst/>
          </a:prstGeom>
          <a:noFill/>
          <a:ln>
            <a:noFill/>
          </a:ln>
        </p:spPr>
      </p:pic>
      <p:pic>
        <p:nvPicPr>
          <p:cNvPr id="347" name="Google Shape;347;p39"/>
          <p:cNvPicPr preferRelativeResize="0"/>
          <p:nvPr/>
        </p:nvPicPr>
        <p:blipFill rotWithShape="1">
          <a:blip r:embed="rId5">
            <a:alphaModFix/>
          </a:blip>
          <a:srcRect b="0" l="0" r="0" t="0"/>
          <a:stretch/>
        </p:blipFill>
        <p:spPr>
          <a:xfrm>
            <a:off x="2362200" y="5334000"/>
            <a:ext cx="2909887" cy="68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Testing algorithm  for Discrete Hopfield Net</a:t>
            </a:r>
            <a:endParaRPr/>
          </a:p>
        </p:txBody>
      </p:sp>
      <p:sp>
        <p:nvSpPr>
          <p:cNvPr id="353" name="Google Shape;353;p4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540"/>
              <a:buNone/>
            </a:pPr>
            <a:r>
              <a:rPr i="1" lang="en-US" sz="2200"/>
              <a:t>Step 6.   Determine activation (output signal):</a:t>
            </a:r>
            <a:endParaRPr/>
          </a:p>
          <a:p>
            <a:pPr indent="-274320" lvl="0" marL="274320" rtl="0" algn="l">
              <a:spcBef>
                <a:spcPts val="600"/>
              </a:spcBef>
              <a:spcAft>
                <a:spcPts val="0"/>
              </a:spcAft>
              <a:buSzPts val="1540"/>
              <a:buNone/>
            </a:pPr>
            <a:r>
              <a:t/>
            </a:r>
            <a:endParaRPr i="1" sz="2200">
              <a:latin typeface="Times New Roman"/>
              <a:ea typeface="Times New Roman"/>
              <a:cs typeface="Times New Roman"/>
              <a:sym typeface="Times New Roman"/>
            </a:endParaRPr>
          </a:p>
          <a:p>
            <a:pPr indent="-274320" lvl="0" marL="274320" rtl="0" algn="l">
              <a:spcBef>
                <a:spcPts val="600"/>
              </a:spcBef>
              <a:spcAft>
                <a:spcPts val="0"/>
              </a:spcAft>
              <a:buSzPts val="1540"/>
              <a:buNone/>
            </a:pPr>
            <a:r>
              <a:t/>
            </a:r>
            <a:endParaRPr i="1" sz="2200">
              <a:latin typeface="Times New Roman"/>
              <a:ea typeface="Times New Roman"/>
              <a:cs typeface="Times New Roman"/>
              <a:sym typeface="Times New Roman"/>
            </a:endParaRPr>
          </a:p>
          <a:p>
            <a:pPr indent="-274320" lvl="0" marL="274320" rtl="0" algn="l">
              <a:spcBef>
                <a:spcPts val="600"/>
              </a:spcBef>
              <a:spcAft>
                <a:spcPts val="0"/>
              </a:spcAft>
              <a:buSzPts val="1540"/>
              <a:buNone/>
            </a:pPr>
            <a:r>
              <a:t/>
            </a:r>
            <a:endParaRPr i="1" sz="2200">
              <a:latin typeface="Times New Roman"/>
              <a:ea typeface="Times New Roman"/>
              <a:cs typeface="Times New Roman"/>
              <a:sym typeface="Times New Roman"/>
            </a:endParaRPr>
          </a:p>
          <a:p>
            <a:pPr indent="-274320" lvl="0" marL="274320" rtl="0" algn="l">
              <a:spcBef>
                <a:spcPts val="600"/>
              </a:spcBef>
              <a:spcAft>
                <a:spcPts val="0"/>
              </a:spcAft>
              <a:buSzPts val="1540"/>
              <a:buNone/>
            </a:pPr>
            <a:r>
              <a:rPr i="1" lang="en-US" sz="2200">
                <a:latin typeface="Times New Roman"/>
                <a:ea typeface="Times New Roman"/>
                <a:cs typeface="Times New Roman"/>
                <a:sym typeface="Times New Roman"/>
              </a:rPr>
              <a:t>Where       is the threshold and is normally chosen as zero.</a:t>
            </a:r>
            <a:endParaRPr/>
          </a:p>
          <a:p>
            <a:pPr indent="-274320" lvl="0" marL="274320" rtl="0" algn="l">
              <a:spcBef>
                <a:spcPts val="600"/>
              </a:spcBef>
              <a:spcAft>
                <a:spcPts val="0"/>
              </a:spcAft>
              <a:buSzPts val="1540"/>
              <a:buNone/>
            </a:pPr>
            <a:r>
              <a:rPr i="1" lang="en-US" sz="2200"/>
              <a:t>Step 7. Feed back the obtained output         to all other units. This updates the activation vector.)</a:t>
            </a:r>
            <a:endParaRPr/>
          </a:p>
          <a:p>
            <a:pPr indent="-274320" lvl="0" marL="274320" rtl="0" algn="l">
              <a:spcBef>
                <a:spcPts val="600"/>
              </a:spcBef>
              <a:spcAft>
                <a:spcPts val="0"/>
              </a:spcAft>
              <a:buSzPts val="840"/>
              <a:buNone/>
            </a:pPr>
            <a:r>
              <a:t/>
            </a:r>
            <a:endParaRPr i="1" sz="1200"/>
          </a:p>
          <a:p>
            <a:pPr indent="-274320" lvl="0" marL="274320" rtl="0" algn="l">
              <a:spcBef>
                <a:spcPts val="600"/>
              </a:spcBef>
              <a:spcAft>
                <a:spcPts val="0"/>
              </a:spcAft>
              <a:buSzPts val="1540"/>
              <a:buNone/>
            </a:pPr>
            <a:r>
              <a:rPr i="1" lang="en-US" sz="2200"/>
              <a:t>Step 8.  Test for convergence.</a:t>
            </a:r>
            <a:endParaRPr/>
          </a:p>
        </p:txBody>
      </p:sp>
      <p:sp>
        <p:nvSpPr>
          <p:cNvPr id="354" name="Google Shape;354;p4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55" name="Google Shape;355;p40"/>
          <p:cNvPicPr preferRelativeResize="0"/>
          <p:nvPr/>
        </p:nvPicPr>
        <p:blipFill rotWithShape="1">
          <a:blip r:embed="rId3">
            <a:alphaModFix/>
          </a:blip>
          <a:srcRect b="0" l="0" r="0" t="0"/>
          <a:stretch/>
        </p:blipFill>
        <p:spPr>
          <a:xfrm>
            <a:off x="2057400" y="1981200"/>
            <a:ext cx="2181225" cy="991394"/>
          </a:xfrm>
          <a:prstGeom prst="rect">
            <a:avLst/>
          </a:prstGeom>
          <a:noFill/>
          <a:ln>
            <a:noFill/>
          </a:ln>
        </p:spPr>
      </p:pic>
      <p:pic>
        <p:nvPicPr>
          <p:cNvPr id="356" name="Google Shape;356;p40"/>
          <p:cNvPicPr preferRelativeResize="0"/>
          <p:nvPr/>
        </p:nvPicPr>
        <p:blipFill rotWithShape="1">
          <a:blip r:embed="rId4">
            <a:alphaModFix/>
          </a:blip>
          <a:srcRect b="0" l="0" r="0" t="0"/>
          <a:stretch/>
        </p:blipFill>
        <p:spPr>
          <a:xfrm>
            <a:off x="5562600" y="3505200"/>
            <a:ext cx="381000" cy="608806"/>
          </a:xfrm>
          <a:prstGeom prst="rect">
            <a:avLst/>
          </a:prstGeom>
          <a:noFill/>
          <a:ln>
            <a:noFill/>
          </a:ln>
        </p:spPr>
      </p:pic>
      <p:pic>
        <p:nvPicPr>
          <p:cNvPr id="357" name="Google Shape;357;p40"/>
          <p:cNvPicPr preferRelativeResize="0"/>
          <p:nvPr/>
        </p:nvPicPr>
        <p:blipFill rotWithShape="1">
          <a:blip r:embed="rId5">
            <a:alphaModFix/>
          </a:blip>
          <a:srcRect b="0" l="0" r="0" t="0"/>
          <a:stretch/>
        </p:blipFill>
        <p:spPr>
          <a:xfrm>
            <a:off x="1371600" y="3276600"/>
            <a:ext cx="381000" cy="457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Applications</a:t>
            </a:r>
            <a:endParaRPr/>
          </a:p>
        </p:txBody>
      </p:sp>
      <p:sp>
        <p:nvSpPr>
          <p:cNvPr id="363" name="Google Shape;363;p4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Clr>
                <a:schemeClr val="dk1"/>
              </a:buClr>
              <a:buSzPts val="1610"/>
              <a:buChar char="🞆"/>
            </a:pPr>
            <a:r>
              <a:rPr lang="en-US" sz="2300">
                <a:latin typeface="Times New Roman"/>
                <a:ea typeface="Times New Roman"/>
                <a:cs typeface="Times New Roman"/>
                <a:sym typeface="Times New Roman"/>
              </a:rPr>
              <a:t>A binary Hopfield net can be used to determine whether an input vector is a "known” or an "unknown" vector.</a:t>
            </a:r>
            <a:endParaRPr/>
          </a:p>
          <a:p>
            <a:pPr indent="-274320" lvl="0" marL="274320" rtl="0" algn="just">
              <a:lnSpc>
                <a:spcPct val="150000"/>
              </a:lnSpc>
              <a:spcBef>
                <a:spcPts val="600"/>
              </a:spcBef>
              <a:spcAft>
                <a:spcPts val="0"/>
              </a:spcAft>
              <a:buClr>
                <a:schemeClr val="dk1"/>
              </a:buClr>
              <a:buSzPts val="1610"/>
              <a:buChar char="🞆"/>
            </a:pPr>
            <a:r>
              <a:rPr lang="en-US" sz="2300">
                <a:latin typeface="Times New Roman"/>
                <a:ea typeface="Times New Roman"/>
                <a:cs typeface="Times New Roman"/>
                <a:sym typeface="Times New Roman"/>
              </a:rPr>
              <a:t>The net recognizes a "known" vector by producing a pattern of activation on the units of the net that is the same as the vector stored in the net.</a:t>
            </a:r>
            <a:endParaRPr/>
          </a:p>
          <a:p>
            <a:pPr indent="-274320" lvl="0" marL="274320" rtl="0" algn="just">
              <a:lnSpc>
                <a:spcPct val="150000"/>
              </a:lnSpc>
              <a:spcBef>
                <a:spcPts val="600"/>
              </a:spcBef>
              <a:spcAft>
                <a:spcPts val="0"/>
              </a:spcAft>
              <a:buClr>
                <a:schemeClr val="dk1"/>
              </a:buClr>
              <a:buSzPts val="1610"/>
              <a:buChar char="🞆"/>
            </a:pPr>
            <a:r>
              <a:rPr lang="en-US" sz="2300">
                <a:latin typeface="Times New Roman"/>
                <a:ea typeface="Times New Roman"/>
                <a:cs typeface="Times New Roman"/>
                <a:sym typeface="Times New Roman"/>
              </a:rPr>
              <a:t>If the input vector is an "unknown" vector, the activation vectors produced as the net iterates will converge to an activation vector that is not one of the stored patterns.</a:t>
            </a:r>
            <a:endParaRPr/>
          </a:p>
        </p:txBody>
      </p:sp>
      <p:sp>
        <p:nvSpPr>
          <p:cNvPr id="364" name="Google Shape;364;p4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Introduction</a:t>
            </a:r>
            <a:endParaRPr/>
          </a:p>
        </p:txBody>
      </p:sp>
      <p:sp>
        <p:nvSpPr>
          <p:cNvPr id="154" name="Google Shape;154;p1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680"/>
              <a:buChar char="🞆"/>
            </a:pPr>
            <a:r>
              <a:rPr lang="en-US"/>
              <a:t>An associative memory network can store a set of patterns as memories.</a:t>
            </a:r>
            <a:endParaRPr/>
          </a:p>
          <a:p>
            <a:pPr indent="-274320" lvl="0" marL="274320" rtl="0" algn="l">
              <a:spcBef>
                <a:spcPts val="600"/>
              </a:spcBef>
              <a:spcAft>
                <a:spcPts val="0"/>
              </a:spcAft>
              <a:buSzPts val="1680"/>
              <a:buChar char="🞆"/>
            </a:pPr>
            <a:r>
              <a:rPr lang="en-US"/>
              <a:t>When the associative memory is being presented with a key pattern, it responds by producing one of the stored patterns, which closely resembles or relates to the key pattern. </a:t>
            </a:r>
            <a:endParaRPr/>
          </a:p>
          <a:p>
            <a:pPr indent="-274320" lvl="0" marL="274320" rtl="0" algn="l">
              <a:spcBef>
                <a:spcPts val="600"/>
              </a:spcBef>
              <a:spcAft>
                <a:spcPts val="0"/>
              </a:spcAft>
              <a:buSzPts val="1680"/>
              <a:buChar char="🞆"/>
            </a:pPr>
            <a:r>
              <a:rPr lang="en-US"/>
              <a:t>Thus, the recall is through association of the key pattern, with the help of information memorized.</a:t>
            </a:r>
            <a:endParaRPr/>
          </a:p>
          <a:p>
            <a:pPr indent="-274320" lvl="0" marL="274320" rtl="0" algn="l">
              <a:spcBef>
                <a:spcPts val="600"/>
              </a:spcBef>
              <a:spcAft>
                <a:spcPts val="0"/>
              </a:spcAft>
              <a:buSzPts val="1680"/>
              <a:buChar char="🞆"/>
            </a:pPr>
            <a:r>
              <a:rPr lang="en-US"/>
              <a:t>These types of memories are also called as </a:t>
            </a:r>
            <a:r>
              <a:rPr i="1" lang="en-US"/>
              <a:t>content-addressable memories </a:t>
            </a:r>
            <a:r>
              <a:rPr lang="en-US"/>
              <a:t>(CAM) in contrast to that of traditional </a:t>
            </a:r>
            <a:r>
              <a:rPr i="1" lang="en-US"/>
              <a:t>address-addressable memories </a:t>
            </a:r>
            <a:r>
              <a:rPr lang="en-US"/>
              <a:t>in digital computers where stored pattern (in byres) is recalled by its address.</a:t>
            </a:r>
            <a:endParaRPr/>
          </a:p>
          <a:p>
            <a:pPr indent="-167640" lvl="0" marL="274320" rtl="0" algn="l">
              <a:spcBef>
                <a:spcPts val="600"/>
              </a:spcBef>
              <a:spcAft>
                <a:spcPts val="0"/>
              </a:spcAft>
              <a:buSzPts val="1680"/>
              <a:buNone/>
            </a:pPr>
            <a:r>
              <a:t/>
            </a:r>
            <a:endParaRPr/>
          </a:p>
        </p:txBody>
      </p:sp>
      <p:sp>
        <p:nvSpPr>
          <p:cNvPr id="155" name="Google Shape;155;p1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Example:</a:t>
            </a:r>
            <a:endParaRPr/>
          </a:p>
        </p:txBody>
      </p:sp>
      <p:sp>
        <p:nvSpPr>
          <p:cNvPr id="370" name="Google Shape;370;p42"/>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Clr>
                <a:schemeClr val="dk1"/>
              </a:buClr>
              <a:buSzPts val="1610"/>
              <a:buChar char="🞆"/>
            </a:pPr>
            <a:r>
              <a:rPr lang="en-US" sz="2300"/>
              <a:t>Consider an Example in which the vector (1, 1, 1,0) (or its bipolar equivalent (1, 1, 1, - 1)) was stored in a net. The binary input vector corresponding to the input vector used (with mistakes in the first and second components) is (0, 0, 1, 0). Although the Hopfield net uses binary vectors, the weight matrix is bipolar. The units update their activations in a random order. For this example the update order is </a:t>
            </a:r>
            <a:endParaRPr/>
          </a:p>
        </p:txBody>
      </p:sp>
      <p:sp>
        <p:nvSpPr>
          <p:cNvPr id="371" name="Google Shape;371;p4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72" name="Google Shape;372;p42"/>
          <p:cNvPicPr preferRelativeResize="0"/>
          <p:nvPr/>
        </p:nvPicPr>
        <p:blipFill rotWithShape="1">
          <a:blip r:embed="rId3">
            <a:alphaModFix/>
          </a:blip>
          <a:srcRect b="0" l="0" r="0" t="0"/>
          <a:stretch/>
        </p:blipFill>
        <p:spPr>
          <a:xfrm>
            <a:off x="2438400" y="5867400"/>
            <a:ext cx="1600200" cy="457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3"/>
          <p:cNvSpPr txBox="1"/>
          <p:nvPr>
            <p:ph idx="1" type="body"/>
          </p:nvPr>
        </p:nvSpPr>
        <p:spPr>
          <a:xfrm>
            <a:off x="457200" y="476672"/>
            <a:ext cx="8229600" cy="5976664"/>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a:p>
          <a:p>
            <a:pPr indent="-274320" lvl="0" marL="274320" rtl="0" algn="l">
              <a:spcBef>
                <a:spcPts val="600"/>
              </a:spcBef>
              <a:spcAft>
                <a:spcPts val="0"/>
              </a:spcAft>
              <a:buSzPts val="1680"/>
              <a:buChar char="🞆"/>
            </a:pPr>
            <a:r>
              <a:rPr lang="en-US"/>
              <a:t>W = ∑ </a:t>
            </a:r>
            <a:r>
              <a:rPr i="1" lang="en-US"/>
              <a:t>s</a:t>
            </a:r>
            <a:r>
              <a:rPr baseline="30000" i="1" lang="en-US"/>
              <a:t>T</a:t>
            </a:r>
            <a:r>
              <a:rPr i="1" lang="en-US"/>
              <a:t>(p)t(p) = 	           </a:t>
            </a:r>
            <a:r>
              <a:rPr lang="en-US" sz="2400"/>
              <a:t>[1 1 1 -1]</a:t>
            </a:r>
            <a:r>
              <a:rPr i="1" lang="en-US" sz="2400"/>
              <a:t>	</a:t>
            </a:r>
            <a:endParaRPr/>
          </a:p>
          <a:p>
            <a:pPr indent="-167640" lvl="0" marL="274320" rtl="0" algn="l">
              <a:spcBef>
                <a:spcPts val="600"/>
              </a:spcBef>
              <a:spcAft>
                <a:spcPts val="0"/>
              </a:spcAft>
              <a:buSzPts val="1680"/>
              <a:buNone/>
            </a:pPr>
            <a:r>
              <a:t/>
            </a:r>
            <a:endParaRPr i="1" sz="2400"/>
          </a:p>
          <a:p>
            <a:pPr indent="-167640" lvl="0" marL="274320" rtl="0" algn="l">
              <a:spcBef>
                <a:spcPts val="600"/>
              </a:spcBef>
              <a:spcAft>
                <a:spcPts val="0"/>
              </a:spcAft>
              <a:buSzPts val="1680"/>
              <a:buNone/>
            </a:pPr>
            <a:r>
              <a:t/>
            </a:r>
            <a:endParaRPr i="1" sz="2400"/>
          </a:p>
          <a:p>
            <a:pPr indent="-149860" lvl="0" marL="274320" rtl="0" algn="l">
              <a:spcBef>
                <a:spcPts val="600"/>
              </a:spcBef>
              <a:spcAft>
                <a:spcPts val="0"/>
              </a:spcAft>
              <a:buSzPts val="1960"/>
              <a:buNone/>
            </a:pPr>
            <a:r>
              <a:t/>
            </a:r>
            <a:endParaRPr sz="2800"/>
          </a:p>
          <a:p>
            <a:pPr indent="-274320" lvl="0" marL="274320" rtl="0" algn="l">
              <a:spcBef>
                <a:spcPts val="600"/>
              </a:spcBef>
              <a:spcAft>
                <a:spcPts val="0"/>
              </a:spcAft>
              <a:buSzPts val="1960"/>
              <a:buChar char="🞆"/>
            </a:pPr>
            <a:r>
              <a:rPr lang="en-US" sz="2800"/>
              <a:t>W =</a:t>
            </a:r>
            <a:r>
              <a:rPr i="1" lang="en-US" sz="2400"/>
              <a:t> </a:t>
            </a:r>
            <a:endParaRPr/>
          </a:p>
          <a:p>
            <a:pPr indent="0" lvl="0" marL="0" rtl="0" algn="l">
              <a:spcBef>
                <a:spcPts val="600"/>
              </a:spcBef>
              <a:spcAft>
                <a:spcPts val="0"/>
              </a:spcAft>
              <a:buSzPts val="1680"/>
              <a:buNone/>
            </a:pPr>
            <a:r>
              <a:t/>
            </a:r>
            <a:endParaRPr i="1" sz="2400"/>
          </a:p>
          <a:p>
            <a:pPr indent="-167640" lvl="0" marL="274320" rtl="0" algn="l">
              <a:spcBef>
                <a:spcPts val="600"/>
              </a:spcBef>
              <a:spcAft>
                <a:spcPts val="0"/>
              </a:spcAft>
              <a:buSzPts val="1680"/>
              <a:buNone/>
            </a:pPr>
            <a:r>
              <a:t/>
            </a:r>
            <a:endParaRPr i="1" sz="2400"/>
          </a:p>
          <a:p>
            <a:pPr indent="-274320" lvl="0" marL="274320" rtl="0" algn="l">
              <a:spcBef>
                <a:spcPts val="600"/>
              </a:spcBef>
              <a:spcAft>
                <a:spcPts val="0"/>
              </a:spcAft>
              <a:buSzPts val="1960"/>
              <a:buChar char="🞆"/>
            </a:pPr>
            <a:r>
              <a:rPr lang="en-US" sz="2800"/>
              <a:t>The weight matrix with no self connection is:</a:t>
            </a:r>
            <a:endParaRPr/>
          </a:p>
          <a:p>
            <a:pPr indent="-167640" lvl="0" marL="274320" rtl="0" algn="l">
              <a:spcBef>
                <a:spcPts val="600"/>
              </a:spcBef>
              <a:spcAft>
                <a:spcPts val="0"/>
              </a:spcAft>
              <a:buSzPts val="1680"/>
              <a:buNone/>
            </a:pPr>
            <a:r>
              <a:t/>
            </a:r>
            <a:endParaRPr i="1" sz="2400"/>
          </a:p>
          <a:p>
            <a:pPr indent="0" lvl="0" marL="0" rtl="0" algn="l">
              <a:spcBef>
                <a:spcPts val="600"/>
              </a:spcBef>
              <a:spcAft>
                <a:spcPts val="0"/>
              </a:spcAft>
              <a:buSzPts val="1260"/>
              <a:buNone/>
            </a:pPr>
            <a:r>
              <a:t/>
            </a:r>
            <a:endParaRPr i="1" sz="1800"/>
          </a:p>
        </p:txBody>
      </p:sp>
      <p:sp>
        <p:nvSpPr>
          <p:cNvPr id="378" name="Google Shape;378;p4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79" name="Google Shape;379;p43"/>
          <p:cNvSpPr/>
          <p:nvPr/>
        </p:nvSpPr>
        <p:spPr>
          <a:xfrm>
            <a:off x="2195736" y="2636912"/>
            <a:ext cx="1872208" cy="1279764"/>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1  1  1  -1</a:t>
            </a:r>
            <a:endParaRPr/>
          </a:p>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1  1  1  -1</a:t>
            </a:r>
            <a:endParaRPr/>
          </a:p>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1  1  1  -1</a:t>
            </a:r>
            <a:endParaRPr/>
          </a:p>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-1  -1  -1  1</a:t>
            </a:r>
            <a:endParaRPr/>
          </a:p>
        </p:txBody>
      </p:sp>
      <p:pic>
        <p:nvPicPr>
          <p:cNvPr id="380" name="Google Shape;380;p43"/>
          <p:cNvPicPr preferRelativeResize="0"/>
          <p:nvPr/>
        </p:nvPicPr>
        <p:blipFill rotWithShape="1">
          <a:blip r:embed="rId3">
            <a:alphaModFix/>
          </a:blip>
          <a:srcRect b="0" l="0" r="0" t="0"/>
          <a:stretch/>
        </p:blipFill>
        <p:spPr>
          <a:xfrm>
            <a:off x="1763688" y="4797152"/>
            <a:ext cx="3672408" cy="1584176"/>
          </a:xfrm>
          <a:prstGeom prst="rect">
            <a:avLst/>
          </a:prstGeom>
          <a:noFill/>
          <a:ln>
            <a:noFill/>
          </a:ln>
        </p:spPr>
      </p:pic>
      <p:sp>
        <p:nvSpPr>
          <p:cNvPr id="381" name="Google Shape;381;p43"/>
          <p:cNvSpPr/>
          <p:nvPr/>
        </p:nvSpPr>
        <p:spPr>
          <a:xfrm>
            <a:off x="3275856" y="838200"/>
            <a:ext cx="792088" cy="1055356"/>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entury Schoolbook"/>
                <a:ea typeface="Century Schoolbook"/>
                <a:cs typeface="Century Schoolbook"/>
                <a:sym typeface="Century Schoolbook"/>
              </a:rPr>
              <a:t>1</a:t>
            </a:r>
            <a:endParaRPr/>
          </a:p>
          <a:p>
            <a:pPr indent="0" lvl="0" marL="0" marR="0" rtl="0" algn="ctr">
              <a:spcBef>
                <a:spcPts val="0"/>
              </a:spcBef>
              <a:spcAft>
                <a:spcPts val="0"/>
              </a:spcAft>
              <a:buNone/>
            </a:pPr>
            <a:r>
              <a:rPr lang="en-US" sz="2000">
                <a:solidFill>
                  <a:schemeClr val="dk1"/>
                </a:solidFill>
                <a:latin typeface="Century Schoolbook"/>
                <a:ea typeface="Century Schoolbook"/>
                <a:cs typeface="Century Schoolbook"/>
                <a:sym typeface="Century Schoolbook"/>
              </a:rPr>
              <a:t>1</a:t>
            </a:r>
            <a:endParaRPr/>
          </a:p>
          <a:p>
            <a:pPr indent="0" lvl="0" marL="0" marR="0" rtl="0" algn="ctr">
              <a:spcBef>
                <a:spcPts val="0"/>
              </a:spcBef>
              <a:spcAft>
                <a:spcPts val="0"/>
              </a:spcAft>
              <a:buNone/>
            </a:pPr>
            <a:r>
              <a:rPr lang="en-US" sz="2000">
                <a:solidFill>
                  <a:schemeClr val="dk1"/>
                </a:solidFill>
                <a:latin typeface="Century Schoolbook"/>
                <a:ea typeface="Century Schoolbook"/>
                <a:cs typeface="Century Schoolbook"/>
                <a:sym typeface="Century Schoolbook"/>
              </a:rPr>
              <a:t>1</a:t>
            </a:r>
            <a:endParaRPr/>
          </a:p>
          <a:p>
            <a:pPr indent="0" lvl="0" marL="0" marR="0" rtl="0" algn="ctr">
              <a:spcBef>
                <a:spcPts val="0"/>
              </a:spcBef>
              <a:spcAft>
                <a:spcPts val="0"/>
              </a:spcAft>
              <a:buNone/>
            </a:pPr>
            <a:r>
              <a:rPr lang="en-US" sz="2000">
                <a:solidFill>
                  <a:schemeClr val="dk1"/>
                </a:solidFill>
                <a:latin typeface="Century Schoolbook"/>
                <a:ea typeface="Century Schoolbook"/>
                <a:cs typeface="Century Schoolbook"/>
                <a:sym typeface="Century Schoolbook"/>
              </a:rPr>
              <a:t>-1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4"/>
          <p:cNvSpPr txBox="1"/>
          <p:nvPr>
            <p:ph idx="1" type="body"/>
          </p:nvPr>
        </p:nvSpPr>
        <p:spPr>
          <a:xfrm>
            <a:off x="457200" y="762000"/>
            <a:ext cx="8229600" cy="5562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70000"/>
              <a:buNone/>
            </a:pPr>
            <a:r>
              <a:rPr lang="en-US" sz="2300">
                <a:latin typeface="Times New Roman"/>
                <a:ea typeface="Times New Roman"/>
                <a:cs typeface="Times New Roman"/>
                <a:sym typeface="Times New Roman"/>
              </a:rPr>
              <a:t>Step 0. Initialize weights to store patterns:</a:t>
            </a:r>
            <a:endParaRPr/>
          </a:p>
          <a:p>
            <a:pPr indent="0" lvl="0" marL="0" rtl="0" algn="l">
              <a:spcBef>
                <a:spcPts val="600"/>
              </a:spcBef>
              <a:spcAft>
                <a:spcPts val="0"/>
              </a:spcAft>
              <a:buClr>
                <a:schemeClr val="dk1"/>
              </a:buClr>
              <a:buSzPct val="70000"/>
              <a:buNone/>
            </a:pPr>
            <a:r>
              <a:t/>
            </a:r>
            <a:endParaRPr sz="2300">
              <a:latin typeface="Times New Roman"/>
              <a:ea typeface="Times New Roman"/>
              <a:cs typeface="Times New Roman"/>
              <a:sym typeface="Times New Roman"/>
            </a:endParaRPr>
          </a:p>
          <a:p>
            <a:pPr indent="0" lvl="0" marL="0" rtl="0" algn="l">
              <a:spcBef>
                <a:spcPts val="600"/>
              </a:spcBef>
              <a:spcAft>
                <a:spcPts val="0"/>
              </a:spcAft>
              <a:buClr>
                <a:schemeClr val="dk1"/>
              </a:buClr>
              <a:buSzPct val="70000"/>
              <a:buNone/>
            </a:pPr>
            <a:r>
              <a:t/>
            </a:r>
            <a:endParaRPr sz="2300">
              <a:latin typeface="Times New Roman"/>
              <a:ea typeface="Times New Roman"/>
              <a:cs typeface="Times New Roman"/>
              <a:sym typeface="Times New Roman"/>
            </a:endParaRPr>
          </a:p>
          <a:p>
            <a:pPr indent="0" lvl="0" marL="0" rtl="0" algn="l">
              <a:spcBef>
                <a:spcPts val="600"/>
              </a:spcBef>
              <a:spcAft>
                <a:spcPts val="0"/>
              </a:spcAft>
              <a:buClr>
                <a:schemeClr val="dk1"/>
              </a:buClr>
              <a:buSzPct val="70000"/>
              <a:buNone/>
            </a:pPr>
            <a:r>
              <a:t/>
            </a:r>
            <a:endParaRPr sz="2300">
              <a:latin typeface="Times New Roman"/>
              <a:ea typeface="Times New Roman"/>
              <a:cs typeface="Times New Roman"/>
              <a:sym typeface="Times New Roman"/>
            </a:endParaRPr>
          </a:p>
          <a:p>
            <a:pPr indent="0" lvl="0" marL="0" rtl="0" algn="l">
              <a:spcBef>
                <a:spcPts val="600"/>
              </a:spcBef>
              <a:spcAft>
                <a:spcPts val="0"/>
              </a:spcAft>
              <a:buClr>
                <a:schemeClr val="dk1"/>
              </a:buClr>
              <a:buSzPct val="70000"/>
              <a:buNone/>
            </a:pPr>
            <a:r>
              <a:t/>
            </a:r>
            <a:endParaRPr sz="2300">
              <a:latin typeface="Times New Roman"/>
              <a:ea typeface="Times New Roman"/>
              <a:cs typeface="Times New Roman"/>
              <a:sym typeface="Times New Roman"/>
            </a:endParaRPr>
          </a:p>
          <a:p>
            <a:pPr indent="0" lvl="0" marL="0" rtl="0" algn="l">
              <a:spcBef>
                <a:spcPts val="600"/>
              </a:spcBef>
              <a:spcAft>
                <a:spcPts val="0"/>
              </a:spcAft>
              <a:buClr>
                <a:schemeClr val="dk1"/>
              </a:buClr>
              <a:buSzPct val="70000"/>
              <a:buNone/>
            </a:pPr>
            <a:r>
              <a:rPr lang="en-US" sz="2300">
                <a:latin typeface="Times New Roman"/>
                <a:ea typeface="Times New Roman"/>
                <a:cs typeface="Times New Roman"/>
                <a:sym typeface="Times New Roman"/>
              </a:rPr>
              <a:t>Step 1. The input vector is  x = [0, 0, 1, 0].</a:t>
            </a:r>
            <a:endParaRPr/>
          </a:p>
          <a:p>
            <a:pPr indent="0" lvl="0" marL="0" rtl="0" algn="l">
              <a:spcBef>
                <a:spcPts val="600"/>
              </a:spcBef>
              <a:spcAft>
                <a:spcPts val="0"/>
              </a:spcAft>
              <a:buClr>
                <a:schemeClr val="dk1"/>
              </a:buClr>
              <a:buSzPct val="70000"/>
              <a:buNone/>
            </a:pPr>
            <a:r>
              <a:rPr lang="en-US" sz="2300">
                <a:latin typeface="Times New Roman"/>
                <a:ea typeface="Times New Roman"/>
                <a:cs typeface="Times New Roman"/>
                <a:sym typeface="Times New Roman"/>
              </a:rPr>
              <a:t>Step 2. for this vector y = [0, 0, 1, 0].</a:t>
            </a:r>
            <a:endParaRPr/>
          </a:p>
          <a:p>
            <a:pPr indent="0" lvl="0" marL="0" rtl="0" algn="l">
              <a:spcBef>
                <a:spcPts val="600"/>
              </a:spcBef>
              <a:spcAft>
                <a:spcPts val="0"/>
              </a:spcAft>
              <a:buClr>
                <a:schemeClr val="dk1"/>
              </a:buClr>
              <a:buSzPct val="70000"/>
              <a:buNone/>
            </a:pPr>
            <a:r>
              <a:rPr lang="en-US" sz="2300">
                <a:latin typeface="Times New Roman"/>
                <a:ea typeface="Times New Roman"/>
                <a:cs typeface="Times New Roman"/>
                <a:sym typeface="Times New Roman"/>
              </a:rPr>
              <a:t>Step 3. Choose unit         to update its activation:</a:t>
            </a:r>
            <a:endParaRPr/>
          </a:p>
          <a:p>
            <a:pPr indent="0" lvl="0" marL="0" rtl="0" algn="l">
              <a:spcBef>
                <a:spcPts val="600"/>
              </a:spcBef>
              <a:spcAft>
                <a:spcPts val="0"/>
              </a:spcAft>
              <a:buClr>
                <a:schemeClr val="dk1"/>
              </a:buClr>
              <a:buSzPct val="70000"/>
              <a:buNone/>
            </a:pPr>
            <a:r>
              <a:rPr lang="en-US" sz="2300">
                <a:latin typeface="Times New Roman"/>
                <a:ea typeface="Times New Roman"/>
                <a:cs typeface="Times New Roman"/>
                <a:sym typeface="Times New Roman"/>
              </a:rPr>
              <a:t>step 4.                                 </a:t>
            </a:r>
            <a:endParaRPr/>
          </a:p>
          <a:p>
            <a:pPr indent="0" lvl="0" marL="0" rtl="0" algn="l">
              <a:spcBef>
                <a:spcPts val="600"/>
              </a:spcBef>
              <a:spcAft>
                <a:spcPts val="0"/>
              </a:spcAft>
              <a:buClr>
                <a:schemeClr val="dk1"/>
              </a:buClr>
              <a:buSzPct val="70000"/>
              <a:buNone/>
            </a:pPr>
            <a:r>
              <a:rPr lang="en-US" sz="2300">
                <a:latin typeface="Times New Roman"/>
                <a:ea typeface="Times New Roman"/>
                <a:cs typeface="Times New Roman"/>
                <a:sym typeface="Times New Roman"/>
              </a:rPr>
              <a:t>				= 0+[0 0 1 0]              = 0+1 =1 </a:t>
            </a:r>
            <a:endParaRPr/>
          </a:p>
          <a:p>
            <a:pPr indent="0" lvl="1" marL="365760" rtl="0" algn="l">
              <a:spcBef>
                <a:spcPts val="425"/>
              </a:spcBef>
              <a:spcAft>
                <a:spcPts val="0"/>
              </a:spcAft>
              <a:buClr>
                <a:schemeClr val="dk1"/>
              </a:buClr>
              <a:buSzPct val="80000"/>
              <a:buNone/>
            </a:pPr>
            <a:r>
              <a:rPr lang="en-US" sz="2300">
                <a:latin typeface="Times New Roman"/>
                <a:ea typeface="Times New Roman"/>
                <a:cs typeface="Times New Roman"/>
                <a:sym typeface="Times New Roman"/>
              </a:rPr>
              <a:t>			</a:t>
            </a:r>
            <a:endParaRPr/>
          </a:p>
          <a:p>
            <a:pPr indent="0" lvl="1" marL="365760" rtl="0" algn="l">
              <a:spcBef>
                <a:spcPts val="425"/>
              </a:spcBef>
              <a:spcAft>
                <a:spcPts val="0"/>
              </a:spcAft>
              <a:buClr>
                <a:schemeClr val="dk1"/>
              </a:buClr>
              <a:buSzPct val="80000"/>
              <a:buNone/>
            </a:pPr>
            <a:r>
              <a:t/>
            </a:r>
            <a:endParaRPr sz="2300">
              <a:latin typeface="Times New Roman"/>
              <a:ea typeface="Times New Roman"/>
              <a:cs typeface="Times New Roman"/>
              <a:sym typeface="Times New Roman"/>
            </a:endParaRPr>
          </a:p>
          <a:p>
            <a:pPr indent="0" lvl="0" marL="0" rtl="0" algn="l">
              <a:spcBef>
                <a:spcPts val="600"/>
              </a:spcBef>
              <a:spcAft>
                <a:spcPts val="0"/>
              </a:spcAft>
              <a:buClr>
                <a:schemeClr val="dk1"/>
              </a:buClr>
              <a:buSzPct val="70000"/>
              <a:buNone/>
            </a:pPr>
            <a:r>
              <a:rPr lang="en-US" sz="2600">
                <a:latin typeface="Times New Roman"/>
                <a:ea typeface="Times New Roman"/>
                <a:cs typeface="Times New Roman"/>
                <a:sym typeface="Times New Roman"/>
              </a:rPr>
              <a:t>step 5.</a:t>
            </a:r>
            <a:endParaRPr/>
          </a:p>
          <a:p>
            <a:pPr indent="0" lvl="0" marL="0" rtl="0" algn="l">
              <a:spcBef>
                <a:spcPts val="600"/>
              </a:spcBef>
              <a:spcAft>
                <a:spcPts val="0"/>
              </a:spcAft>
              <a:buClr>
                <a:schemeClr val="dk1"/>
              </a:buClr>
              <a:buSzPct val="70000"/>
              <a:buNone/>
            </a:pPr>
            <a:r>
              <a:rPr lang="en-US" sz="2600">
                <a:latin typeface="Times New Roman"/>
                <a:ea typeface="Times New Roman"/>
                <a:cs typeface="Times New Roman"/>
                <a:sym typeface="Times New Roman"/>
              </a:rPr>
              <a:t>step 6. y=(1,0,1,0)  	               </a:t>
            </a:r>
            <a:r>
              <a:rPr lang="en-US" sz="2600">
                <a:solidFill>
                  <a:srgbClr val="C00000"/>
                </a:solidFill>
                <a:latin typeface="Times New Roman"/>
                <a:ea typeface="Times New Roman"/>
                <a:cs typeface="Times New Roman"/>
                <a:sym typeface="Times New Roman"/>
              </a:rPr>
              <a:t>No Convergence</a:t>
            </a:r>
            <a:endParaRPr/>
          </a:p>
          <a:p>
            <a:pPr indent="-274320" lvl="1" marL="640080" rtl="0" algn="l">
              <a:spcBef>
                <a:spcPts val="425"/>
              </a:spcBef>
              <a:spcAft>
                <a:spcPts val="0"/>
              </a:spcAft>
              <a:buClr>
                <a:schemeClr val="dk1"/>
              </a:buClr>
              <a:buSzPct val="80000"/>
              <a:buNone/>
            </a:pPr>
            <a:r>
              <a:t/>
            </a:r>
            <a:endParaRPr sz="2300">
              <a:latin typeface="Times New Roman"/>
              <a:ea typeface="Times New Roman"/>
              <a:cs typeface="Times New Roman"/>
              <a:sym typeface="Times New Roman"/>
            </a:endParaRPr>
          </a:p>
          <a:p>
            <a:pPr indent="-274320" lvl="1" marL="640080" rtl="0" algn="l">
              <a:spcBef>
                <a:spcPts val="425"/>
              </a:spcBef>
              <a:spcAft>
                <a:spcPts val="0"/>
              </a:spcAft>
              <a:buClr>
                <a:schemeClr val="dk1"/>
              </a:buClr>
              <a:buSzPct val="80000"/>
              <a:buNone/>
            </a:pPr>
            <a:r>
              <a:rPr lang="en-US" sz="2300">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p:txBody>
      </p:sp>
      <p:sp>
        <p:nvSpPr>
          <p:cNvPr id="387" name="Google Shape;387;p4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88" name="Google Shape;388;p44"/>
          <p:cNvPicPr preferRelativeResize="0"/>
          <p:nvPr/>
        </p:nvPicPr>
        <p:blipFill rotWithShape="1">
          <a:blip r:embed="rId3">
            <a:alphaModFix/>
          </a:blip>
          <a:srcRect b="0" l="0" r="0" t="0"/>
          <a:stretch/>
        </p:blipFill>
        <p:spPr>
          <a:xfrm>
            <a:off x="2583954" y="1295400"/>
            <a:ext cx="2552700" cy="1104900"/>
          </a:xfrm>
          <a:prstGeom prst="rect">
            <a:avLst/>
          </a:prstGeom>
          <a:noFill/>
          <a:ln>
            <a:noFill/>
          </a:ln>
        </p:spPr>
      </p:pic>
      <p:pic>
        <p:nvPicPr>
          <p:cNvPr id="389" name="Google Shape;389;p44"/>
          <p:cNvPicPr preferRelativeResize="0"/>
          <p:nvPr/>
        </p:nvPicPr>
        <p:blipFill rotWithShape="1">
          <a:blip r:embed="rId4">
            <a:alphaModFix/>
          </a:blip>
          <a:srcRect b="0" l="0" r="0" t="0"/>
          <a:stretch/>
        </p:blipFill>
        <p:spPr>
          <a:xfrm>
            <a:off x="2895600" y="3124200"/>
            <a:ext cx="381000" cy="381000"/>
          </a:xfrm>
          <a:prstGeom prst="rect">
            <a:avLst/>
          </a:prstGeom>
          <a:noFill/>
          <a:ln>
            <a:noFill/>
          </a:ln>
        </p:spPr>
      </p:pic>
      <p:pic>
        <p:nvPicPr>
          <p:cNvPr id="390" name="Google Shape;390;p44"/>
          <p:cNvPicPr preferRelativeResize="0"/>
          <p:nvPr/>
        </p:nvPicPr>
        <p:blipFill rotWithShape="1">
          <a:blip r:embed="rId5">
            <a:alphaModFix/>
          </a:blip>
          <a:srcRect b="0" l="0" r="0" t="0"/>
          <a:stretch/>
        </p:blipFill>
        <p:spPr>
          <a:xfrm>
            <a:off x="4514850" y="3321050"/>
            <a:ext cx="114300" cy="215900"/>
          </a:xfrm>
          <a:prstGeom prst="rect">
            <a:avLst/>
          </a:prstGeom>
          <a:noFill/>
          <a:ln>
            <a:noFill/>
          </a:ln>
        </p:spPr>
      </p:pic>
      <p:pic>
        <p:nvPicPr>
          <p:cNvPr id="391" name="Google Shape;391;p44"/>
          <p:cNvPicPr preferRelativeResize="0"/>
          <p:nvPr/>
        </p:nvPicPr>
        <p:blipFill rotWithShape="1">
          <a:blip r:embed="rId5">
            <a:alphaModFix/>
          </a:blip>
          <a:srcRect b="0" l="0" r="0" t="0"/>
          <a:stretch/>
        </p:blipFill>
        <p:spPr>
          <a:xfrm>
            <a:off x="4514850" y="3321050"/>
            <a:ext cx="114300" cy="215900"/>
          </a:xfrm>
          <a:prstGeom prst="rect">
            <a:avLst/>
          </a:prstGeom>
          <a:noFill/>
          <a:ln>
            <a:noFill/>
          </a:ln>
        </p:spPr>
      </p:pic>
      <p:pic>
        <p:nvPicPr>
          <p:cNvPr id="392" name="Google Shape;392;p44"/>
          <p:cNvPicPr preferRelativeResize="0"/>
          <p:nvPr/>
        </p:nvPicPr>
        <p:blipFill rotWithShape="1">
          <a:blip r:embed="rId6">
            <a:alphaModFix/>
          </a:blip>
          <a:srcRect b="0" l="0" r="0" t="0"/>
          <a:stretch/>
        </p:blipFill>
        <p:spPr>
          <a:xfrm>
            <a:off x="2267744" y="4581888"/>
            <a:ext cx="2133600" cy="381000"/>
          </a:xfrm>
          <a:prstGeom prst="rect">
            <a:avLst/>
          </a:prstGeom>
          <a:noFill/>
          <a:ln>
            <a:noFill/>
          </a:ln>
        </p:spPr>
      </p:pic>
      <p:pic>
        <p:nvPicPr>
          <p:cNvPr id="393" name="Google Shape;393;p44"/>
          <p:cNvPicPr preferRelativeResize="0"/>
          <p:nvPr/>
        </p:nvPicPr>
        <p:blipFill rotWithShape="1">
          <a:blip r:embed="rId7">
            <a:alphaModFix/>
          </a:blip>
          <a:srcRect b="0" l="0" r="0" t="0"/>
          <a:stretch/>
        </p:blipFill>
        <p:spPr>
          <a:xfrm>
            <a:off x="1371600" y="3744846"/>
            <a:ext cx="2232248" cy="576064"/>
          </a:xfrm>
          <a:prstGeom prst="rect">
            <a:avLst/>
          </a:prstGeom>
          <a:noFill/>
          <a:ln>
            <a:noFill/>
          </a:ln>
        </p:spPr>
      </p:pic>
      <p:sp>
        <p:nvSpPr>
          <p:cNvPr id="394" name="Google Shape;394;p44"/>
          <p:cNvSpPr/>
          <p:nvPr/>
        </p:nvSpPr>
        <p:spPr>
          <a:xfrm>
            <a:off x="5715000" y="3505200"/>
            <a:ext cx="792088" cy="1055356"/>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entury Schoolbook"/>
                <a:ea typeface="Century Schoolbook"/>
                <a:cs typeface="Century Schoolbook"/>
                <a:sym typeface="Century Schoolbook"/>
              </a:rPr>
              <a:t>0</a:t>
            </a:r>
            <a:endParaRPr/>
          </a:p>
          <a:p>
            <a:pPr indent="0" lvl="0" marL="0" marR="0" rtl="0" algn="ctr">
              <a:spcBef>
                <a:spcPts val="0"/>
              </a:spcBef>
              <a:spcAft>
                <a:spcPts val="0"/>
              </a:spcAft>
              <a:buNone/>
            </a:pPr>
            <a:r>
              <a:rPr lang="en-US" sz="2000">
                <a:solidFill>
                  <a:schemeClr val="dk1"/>
                </a:solidFill>
                <a:latin typeface="Century Schoolbook"/>
                <a:ea typeface="Century Schoolbook"/>
                <a:cs typeface="Century Schoolbook"/>
                <a:sym typeface="Century Schoolbook"/>
              </a:rPr>
              <a:t>1</a:t>
            </a:r>
            <a:endParaRPr/>
          </a:p>
          <a:p>
            <a:pPr indent="0" lvl="0" marL="0" marR="0" rtl="0" algn="ctr">
              <a:spcBef>
                <a:spcPts val="0"/>
              </a:spcBef>
              <a:spcAft>
                <a:spcPts val="0"/>
              </a:spcAft>
              <a:buNone/>
            </a:pPr>
            <a:r>
              <a:rPr lang="en-US" sz="2000">
                <a:solidFill>
                  <a:schemeClr val="dk1"/>
                </a:solidFill>
                <a:latin typeface="Century Schoolbook"/>
                <a:ea typeface="Century Schoolbook"/>
                <a:cs typeface="Century Schoolbook"/>
                <a:sym typeface="Century Schoolbook"/>
              </a:rPr>
              <a:t>1</a:t>
            </a:r>
            <a:endParaRPr/>
          </a:p>
          <a:p>
            <a:pPr indent="0" lvl="0" marL="0" marR="0" rtl="0" algn="ctr">
              <a:spcBef>
                <a:spcPts val="0"/>
              </a:spcBef>
              <a:spcAft>
                <a:spcPts val="0"/>
              </a:spcAft>
              <a:buNone/>
            </a:pPr>
            <a:r>
              <a:rPr lang="en-US" sz="2000">
                <a:solidFill>
                  <a:schemeClr val="dk1"/>
                </a:solidFill>
                <a:latin typeface="Century Schoolbook"/>
                <a:ea typeface="Century Schoolbook"/>
                <a:cs typeface="Century Schoolbook"/>
                <a:sym typeface="Century Schoolbook"/>
              </a:rPr>
              <a:t>-1</a:t>
            </a:r>
            <a:endParaRPr/>
          </a:p>
        </p:txBody>
      </p:sp>
      <p:cxnSp>
        <p:nvCxnSpPr>
          <p:cNvPr id="395" name="Google Shape;395;p44"/>
          <p:cNvCxnSpPr/>
          <p:nvPr/>
        </p:nvCxnSpPr>
        <p:spPr>
          <a:xfrm>
            <a:off x="3779912" y="5229200"/>
            <a:ext cx="432048" cy="0"/>
          </a:xfrm>
          <a:prstGeom prst="straightConnector1">
            <a:avLst/>
          </a:prstGeom>
          <a:noFill/>
          <a:ln cap="flat" cmpd="sng" w="12700">
            <a:solidFill>
              <a:schemeClr val="dk1"/>
            </a:solidFill>
            <a:prstDash val="solid"/>
            <a:round/>
            <a:headEnd len="sm" w="sm" type="none"/>
            <a:tailEnd len="med" w="med" type="stealth"/>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5"/>
          <p:cNvSpPr txBox="1"/>
          <p:nvPr>
            <p:ph idx="1" type="body"/>
          </p:nvPr>
        </p:nvSpPr>
        <p:spPr>
          <a:xfrm>
            <a:off x="533400" y="883916"/>
            <a:ext cx="8229600" cy="5334000"/>
          </a:xfrm>
          <a:prstGeom prst="rect">
            <a:avLst/>
          </a:prstGeom>
          <a:noFill/>
          <a:ln>
            <a:noFill/>
          </a:ln>
        </p:spPr>
        <p:txBody>
          <a:bodyPr anchorCtr="0" anchor="t" bIns="45700" lIns="91425" spcFirstLastPara="1" rIns="91425" wrap="square" tIns="45700">
            <a:noAutofit/>
          </a:bodyPr>
          <a:lstStyle/>
          <a:p>
            <a:pPr indent="-274320" lvl="0" marL="274320" rtl="0" algn="l">
              <a:lnSpc>
                <a:spcPct val="150000"/>
              </a:lnSpc>
              <a:spcBef>
                <a:spcPts val="0"/>
              </a:spcBef>
              <a:spcAft>
                <a:spcPts val="0"/>
              </a:spcAft>
              <a:buClr>
                <a:schemeClr val="dk1"/>
              </a:buClr>
              <a:buSzPts val="1820"/>
              <a:buNone/>
            </a:pPr>
            <a:r>
              <a:rPr lang="en-US" sz="2600">
                <a:latin typeface="Times New Roman"/>
                <a:ea typeface="Times New Roman"/>
                <a:cs typeface="Times New Roman"/>
                <a:sym typeface="Times New Roman"/>
              </a:rPr>
              <a:t>Step 3. Choose unit         to update its activation:</a:t>
            </a:r>
            <a:endParaRPr/>
          </a:p>
          <a:p>
            <a:pPr indent="-274320" lvl="1" marL="640080" rtl="0" algn="l">
              <a:lnSpc>
                <a:spcPct val="150000"/>
              </a:lnSpc>
              <a:spcBef>
                <a:spcPts val="460"/>
              </a:spcBef>
              <a:spcAft>
                <a:spcPts val="0"/>
              </a:spcAft>
              <a:buClr>
                <a:schemeClr val="dk1"/>
              </a:buClr>
              <a:buSzPts val="1840"/>
              <a:buNone/>
            </a:pPr>
            <a:r>
              <a:rPr lang="en-US" sz="2300">
                <a:latin typeface="Times New Roman"/>
                <a:ea typeface="Times New Roman"/>
                <a:cs typeface="Times New Roman"/>
                <a:sym typeface="Times New Roman"/>
              </a:rPr>
              <a:t>			step 4.</a:t>
            </a:r>
            <a:endParaRPr sz="2300">
              <a:latin typeface="Times New Roman"/>
              <a:ea typeface="Times New Roman"/>
              <a:cs typeface="Times New Roman"/>
              <a:sym typeface="Times New Roman"/>
            </a:endParaRPr>
          </a:p>
          <a:p>
            <a:pPr indent="-274320" lvl="0" marL="274320" rtl="0" algn="l">
              <a:lnSpc>
                <a:spcPct val="150000"/>
              </a:lnSpc>
              <a:spcBef>
                <a:spcPts val="600"/>
              </a:spcBef>
              <a:spcAft>
                <a:spcPts val="0"/>
              </a:spcAft>
              <a:buSzPts val="1610"/>
              <a:buNone/>
            </a:pPr>
            <a:r>
              <a:rPr lang="en-US" sz="2300">
                <a:latin typeface="Times New Roman"/>
                <a:ea typeface="Times New Roman"/>
                <a:cs typeface="Times New Roman"/>
                <a:sym typeface="Times New Roman"/>
              </a:rPr>
              <a:t>			step 5.                                      </a:t>
            </a:r>
            <a:endParaRPr/>
          </a:p>
          <a:p>
            <a:pPr indent="-274320" lvl="0" marL="274320" rtl="0" algn="l">
              <a:lnSpc>
                <a:spcPct val="150000"/>
              </a:lnSpc>
              <a:spcBef>
                <a:spcPts val="600"/>
              </a:spcBef>
              <a:spcAft>
                <a:spcPts val="0"/>
              </a:spcAft>
              <a:buSzPts val="1610"/>
              <a:buNone/>
            </a:pPr>
            <a:r>
              <a:rPr lang="en-US" sz="2300">
                <a:latin typeface="Times New Roman"/>
                <a:ea typeface="Times New Roman"/>
                <a:cs typeface="Times New Roman"/>
                <a:sym typeface="Times New Roman"/>
              </a:rPr>
              <a:t>			step 6. y=(1,0,1,0).	  </a:t>
            </a:r>
            <a:r>
              <a:rPr lang="en-US" sz="2300">
                <a:solidFill>
                  <a:srgbClr val="C00000"/>
                </a:solidFill>
                <a:latin typeface="Times New Roman"/>
                <a:ea typeface="Times New Roman"/>
                <a:cs typeface="Times New Roman"/>
                <a:sym typeface="Times New Roman"/>
              </a:rPr>
              <a:t>No Convergence</a:t>
            </a:r>
            <a:r>
              <a:rPr lang="en-US" sz="2300">
                <a:latin typeface="Times New Roman"/>
                <a:ea typeface="Times New Roman"/>
                <a:cs typeface="Times New Roman"/>
                <a:sym typeface="Times New Roman"/>
              </a:rPr>
              <a:t>	</a:t>
            </a:r>
            <a:endParaRPr/>
          </a:p>
          <a:p>
            <a:pPr indent="-274320" lvl="0" marL="274320" rtl="0" algn="l">
              <a:lnSpc>
                <a:spcPct val="150000"/>
              </a:lnSpc>
              <a:spcBef>
                <a:spcPts val="600"/>
              </a:spcBef>
              <a:spcAft>
                <a:spcPts val="0"/>
              </a:spcAft>
              <a:buSzPts val="1610"/>
              <a:buNone/>
            </a:pPr>
            <a:r>
              <a:rPr lang="en-US" sz="2300">
                <a:latin typeface="Times New Roman"/>
                <a:ea typeface="Times New Roman"/>
                <a:cs typeface="Times New Roman"/>
                <a:sym typeface="Times New Roman"/>
              </a:rPr>
              <a:t>step 3. Choose unit          to update its activation:</a:t>
            </a:r>
            <a:endParaRPr/>
          </a:p>
          <a:p>
            <a:pPr indent="-274320" lvl="0" marL="274320" rtl="0" algn="l">
              <a:lnSpc>
                <a:spcPct val="150000"/>
              </a:lnSpc>
              <a:spcBef>
                <a:spcPts val="600"/>
              </a:spcBef>
              <a:spcAft>
                <a:spcPts val="0"/>
              </a:spcAft>
              <a:buSzPts val="1610"/>
              <a:buNone/>
            </a:pPr>
            <a:r>
              <a:rPr lang="en-US" sz="2300">
                <a:latin typeface="Times New Roman"/>
                <a:ea typeface="Times New Roman"/>
                <a:cs typeface="Times New Roman"/>
                <a:sym typeface="Times New Roman"/>
              </a:rPr>
              <a:t>			step 4.</a:t>
            </a:r>
            <a:endParaRPr/>
          </a:p>
          <a:p>
            <a:pPr indent="-274320" lvl="0" marL="274320" rtl="0" algn="l">
              <a:lnSpc>
                <a:spcPct val="150000"/>
              </a:lnSpc>
              <a:spcBef>
                <a:spcPts val="600"/>
              </a:spcBef>
              <a:spcAft>
                <a:spcPts val="0"/>
              </a:spcAft>
              <a:buSzPts val="1610"/>
              <a:buNone/>
            </a:pPr>
            <a:r>
              <a:rPr lang="en-US" sz="2300">
                <a:latin typeface="Times New Roman"/>
                <a:ea typeface="Times New Roman"/>
                <a:cs typeface="Times New Roman"/>
                <a:sym typeface="Times New Roman"/>
              </a:rPr>
              <a:t>			step 5. </a:t>
            </a:r>
            <a:endParaRPr/>
          </a:p>
          <a:p>
            <a:pPr indent="-274320" lvl="0" marL="274320" rtl="0" algn="l">
              <a:lnSpc>
                <a:spcPct val="150000"/>
              </a:lnSpc>
              <a:spcBef>
                <a:spcPts val="600"/>
              </a:spcBef>
              <a:spcAft>
                <a:spcPts val="0"/>
              </a:spcAft>
              <a:buSzPts val="1610"/>
              <a:buNone/>
            </a:pPr>
            <a:r>
              <a:rPr lang="en-US" sz="2300">
                <a:latin typeface="Times New Roman"/>
                <a:ea typeface="Times New Roman"/>
                <a:cs typeface="Times New Roman"/>
                <a:sym typeface="Times New Roman"/>
              </a:rPr>
              <a:t>			Step 6. y=(1,0,1,0). 	     </a:t>
            </a:r>
            <a:r>
              <a:rPr lang="en-US" sz="2300">
                <a:solidFill>
                  <a:srgbClr val="C00000"/>
                </a:solidFill>
                <a:latin typeface="Times New Roman"/>
                <a:ea typeface="Times New Roman"/>
                <a:cs typeface="Times New Roman"/>
                <a:sym typeface="Times New Roman"/>
              </a:rPr>
              <a:t>No Convergence</a:t>
            </a:r>
            <a:endParaRPr/>
          </a:p>
          <a:p>
            <a:pPr indent="-274320" lvl="0" marL="274320" rtl="0" algn="l">
              <a:lnSpc>
                <a:spcPct val="150000"/>
              </a:lnSpc>
              <a:spcBef>
                <a:spcPts val="600"/>
              </a:spcBef>
              <a:spcAft>
                <a:spcPts val="0"/>
              </a:spcAft>
              <a:buSzPts val="1610"/>
              <a:buNone/>
            </a:pPr>
            <a:r>
              <a:rPr lang="en-US" sz="2300">
                <a:latin typeface="Times New Roman"/>
                <a:ea typeface="Times New Roman"/>
                <a:cs typeface="Times New Roman"/>
                <a:sym typeface="Times New Roman"/>
              </a:rPr>
              <a:t>		</a:t>
            </a:r>
            <a:endParaRPr/>
          </a:p>
          <a:p>
            <a:pPr indent="-274320" lvl="0" marL="274320" rtl="0" algn="l">
              <a:lnSpc>
                <a:spcPct val="150000"/>
              </a:lnSpc>
              <a:spcBef>
                <a:spcPts val="600"/>
              </a:spcBef>
              <a:spcAft>
                <a:spcPts val="0"/>
              </a:spcAft>
              <a:buSzPts val="1610"/>
              <a:buNone/>
            </a:pPr>
            <a:r>
              <a:t/>
            </a:r>
            <a:endParaRPr sz="2300">
              <a:latin typeface="Times New Roman"/>
              <a:ea typeface="Times New Roman"/>
              <a:cs typeface="Times New Roman"/>
              <a:sym typeface="Times New Roman"/>
            </a:endParaRPr>
          </a:p>
        </p:txBody>
      </p:sp>
      <p:sp>
        <p:nvSpPr>
          <p:cNvPr id="401" name="Google Shape;401;p4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02" name="Google Shape;402;p45"/>
          <p:cNvPicPr preferRelativeResize="0"/>
          <p:nvPr/>
        </p:nvPicPr>
        <p:blipFill rotWithShape="1">
          <a:blip r:embed="rId3">
            <a:alphaModFix/>
          </a:blip>
          <a:srcRect b="0" l="0" r="0" t="0"/>
          <a:stretch/>
        </p:blipFill>
        <p:spPr>
          <a:xfrm>
            <a:off x="3352800" y="1066800"/>
            <a:ext cx="381000" cy="368300"/>
          </a:xfrm>
          <a:prstGeom prst="rect">
            <a:avLst/>
          </a:prstGeom>
          <a:noFill/>
          <a:ln>
            <a:noFill/>
          </a:ln>
        </p:spPr>
      </p:pic>
      <p:pic>
        <p:nvPicPr>
          <p:cNvPr id="403" name="Google Shape;403;p45"/>
          <p:cNvPicPr preferRelativeResize="0"/>
          <p:nvPr/>
        </p:nvPicPr>
        <p:blipFill rotWithShape="1">
          <a:blip r:embed="rId4">
            <a:alphaModFix/>
          </a:blip>
          <a:srcRect b="0" l="0" r="0" t="0"/>
          <a:stretch/>
        </p:blipFill>
        <p:spPr>
          <a:xfrm>
            <a:off x="3276600" y="1524000"/>
            <a:ext cx="4038600" cy="685800"/>
          </a:xfrm>
          <a:prstGeom prst="rect">
            <a:avLst/>
          </a:prstGeom>
          <a:noFill/>
          <a:ln>
            <a:noFill/>
          </a:ln>
        </p:spPr>
      </p:pic>
      <p:pic>
        <p:nvPicPr>
          <p:cNvPr id="404" name="Google Shape;404;p45"/>
          <p:cNvPicPr preferRelativeResize="0"/>
          <p:nvPr/>
        </p:nvPicPr>
        <p:blipFill rotWithShape="1">
          <a:blip r:embed="rId5">
            <a:alphaModFix/>
          </a:blip>
          <a:srcRect b="0" l="0" r="0" t="0"/>
          <a:stretch/>
        </p:blipFill>
        <p:spPr>
          <a:xfrm>
            <a:off x="3276600" y="2209800"/>
            <a:ext cx="3124200" cy="381000"/>
          </a:xfrm>
          <a:prstGeom prst="rect">
            <a:avLst/>
          </a:prstGeom>
          <a:noFill/>
          <a:ln>
            <a:noFill/>
          </a:ln>
        </p:spPr>
      </p:pic>
      <p:pic>
        <p:nvPicPr>
          <p:cNvPr id="405" name="Google Shape;405;p45"/>
          <p:cNvPicPr preferRelativeResize="0"/>
          <p:nvPr/>
        </p:nvPicPr>
        <p:blipFill rotWithShape="1">
          <a:blip r:embed="rId6">
            <a:alphaModFix/>
          </a:blip>
          <a:srcRect b="0" l="0" r="0" t="0"/>
          <a:stretch/>
        </p:blipFill>
        <p:spPr>
          <a:xfrm>
            <a:off x="3352800" y="4572000"/>
            <a:ext cx="3352800" cy="609600"/>
          </a:xfrm>
          <a:prstGeom prst="rect">
            <a:avLst/>
          </a:prstGeom>
          <a:noFill/>
          <a:ln>
            <a:noFill/>
          </a:ln>
        </p:spPr>
      </p:pic>
      <p:pic>
        <p:nvPicPr>
          <p:cNvPr id="406" name="Google Shape;406;p45"/>
          <p:cNvPicPr preferRelativeResize="0"/>
          <p:nvPr/>
        </p:nvPicPr>
        <p:blipFill rotWithShape="1">
          <a:blip r:embed="rId7">
            <a:alphaModFix/>
          </a:blip>
          <a:srcRect b="0" l="0" r="0" t="0"/>
          <a:stretch/>
        </p:blipFill>
        <p:spPr>
          <a:xfrm>
            <a:off x="4407396" y="4038600"/>
            <a:ext cx="2057400" cy="381000"/>
          </a:xfrm>
          <a:prstGeom prst="rect">
            <a:avLst/>
          </a:prstGeom>
          <a:noFill/>
          <a:ln>
            <a:noFill/>
          </a:ln>
        </p:spPr>
      </p:pic>
      <p:pic>
        <p:nvPicPr>
          <p:cNvPr id="407" name="Google Shape;407;p45"/>
          <p:cNvPicPr preferRelativeResize="0"/>
          <p:nvPr/>
        </p:nvPicPr>
        <p:blipFill rotWithShape="1">
          <a:blip r:embed="rId8">
            <a:alphaModFix/>
          </a:blip>
          <a:srcRect b="0" l="0" r="0" t="0"/>
          <a:stretch/>
        </p:blipFill>
        <p:spPr>
          <a:xfrm>
            <a:off x="3962400" y="3962400"/>
            <a:ext cx="381000" cy="381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6"/>
          <p:cNvSpPr txBox="1"/>
          <p:nvPr>
            <p:ph idx="1" type="body"/>
          </p:nvPr>
        </p:nvSpPr>
        <p:spPr>
          <a:xfrm>
            <a:off x="529208" y="692696"/>
            <a:ext cx="8229600" cy="5458544"/>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1610"/>
              <a:buNone/>
            </a:pPr>
            <a:r>
              <a:rPr lang="en-US" sz="2300"/>
              <a:t>step 3. Choose unit          to update its activation:</a:t>
            </a:r>
            <a:endParaRPr/>
          </a:p>
          <a:p>
            <a:pPr indent="-274320" lvl="0" marL="274320" rtl="0" algn="l">
              <a:lnSpc>
                <a:spcPct val="150000"/>
              </a:lnSpc>
              <a:spcBef>
                <a:spcPts val="600"/>
              </a:spcBef>
              <a:spcAft>
                <a:spcPts val="0"/>
              </a:spcAft>
              <a:buSzPts val="1610"/>
              <a:buNone/>
            </a:pPr>
            <a:r>
              <a:rPr lang="en-US" sz="2300">
                <a:latin typeface="Times New Roman"/>
                <a:ea typeface="Times New Roman"/>
                <a:cs typeface="Times New Roman"/>
                <a:sym typeface="Times New Roman"/>
              </a:rPr>
              <a:t>step 4.</a:t>
            </a:r>
            <a:endParaRPr/>
          </a:p>
          <a:p>
            <a:pPr indent="-274320" lvl="0" marL="274320" rtl="0" algn="l">
              <a:lnSpc>
                <a:spcPct val="150000"/>
              </a:lnSpc>
              <a:spcBef>
                <a:spcPts val="600"/>
              </a:spcBef>
              <a:spcAft>
                <a:spcPts val="0"/>
              </a:spcAft>
              <a:buSzPts val="1610"/>
              <a:buNone/>
            </a:pPr>
            <a:r>
              <a:rPr lang="en-US" sz="2300">
                <a:latin typeface="Times New Roman"/>
                <a:ea typeface="Times New Roman"/>
                <a:cs typeface="Times New Roman"/>
                <a:sym typeface="Times New Roman"/>
              </a:rPr>
              <a:t>step 5.</a:t>
            </a:r>
            <a:endParaRPr/>
          </a:p>
          <a:p>
            <a:pPr indent="-274320" lvl="0" marL="274320" rtl="0" algn="l">
              <a:lnSpc>
                <a:spcPct val="150000"/>
              </a:lnSpc>
              <a:spcBef>
                <a:spcPts val="600"/>
              </a:spcBef>
              <a:spcAft>
                <a:spcPts val="0"/>
              </a:spcAft>
              <a:buSzPts val="1610"/>
              <a:buNone/>
            </a:pPr>
            <a:r>
              <a:rPr lang="en-US" sz="2300"/>
              <a:t>step 6. y=(1,1,1,0)	 </a:t>
            </a:r>
            <a:r>
              <a:rPr lang="en-US" sz="2300">
                <a:solidFill>
                  <a:srgbClr val="C00000"/>
                </a:solidFill>
              </a:rPr>
              <a:t>Converges with vector x.</a:t>
            </a:r>
            <a:endParaRPr/>
          </a:p>
          <a:p>
            <a:pPr indent="-274320" lvl="0" marL="274320" rtl="0" algn="l">
              <a:lnSpc>
                <a:spcPct val="150000"/>
              </a:lnSpc>
              <a:spcBef>
                <a:spcPts val="600"/>
              </a:spcBef>
              <a:spcAft>
                <a:spcPts val="0"/>
              </a:spcAft>
              <a:buSzPts val="1120"/>
              <a:buNone/>
            </a:pPr>
            <a:r>
              <a:t/>
            </a:r>
            <a:endParaRPr sz="1600">
              <a:latin typeface="Times New Roman"/>
              <a:ea typeface="Times New Roman"/>
              <a:cs typeface="Times New Roman"/>
              <a:sym typeface="Times New Roman"/>
            </a:endParaRPr>
          </a:p>
          <a:p>
            <a:pPr indent="-274320" lvl="0" marL="274320" rtl="0" algn="l">
              <a:lnSpc>
                <a:spcPct val="150000"/>
              </a:lnSpc>
              <a:spcBef>
                <a:spcPts val="600"/>
              </a:spcBef>
              <a:spcAft>
                <a:spcPts val="0"/>
              </a:spcAft>
              <a:buSzPts val="1400"/>
              <a:buNone/>
            </a:pPr>
            <a:r>
              <a:rPr lang="en-US" sz="2000"/>
              <a:t>Step 7. Test for convergence: thus the output y has converged with vector x in this iteration itself. But, one more iteration can be done to check whether further activations are there or not.</a:t>
            </a:r>
            <a:endParaRPr/>
          </a:p>
          <a:p>
            <a:pPr indent="-274320" lvl="0" marL="274320" rtl="0" algn="l">
              <a:lnSpc>
                <a:spcPct val="150000"/>
              </a:lnSpc>
              <a:spcBef>
                <a:spcPts val="600"/>
              </a:spcBef>
              <a:spcAft>
                <a:spcPts val="0"/>
              </a:spcAft>
              <a:buSzPts val="1400"/>
              <a:buChar char="🞆"/>
            </a:pPr>
            <a:r>
              <a:rPr lang="en-US" sz="2000"/>
              <a:t>Weight matrix w will be same and input vector x = [1 1 1 0].</a:t>
            </a:r>
            <a:endParaRPr/>
          </a:p>
          <a:p>
            <a:pPr indent="-274320" lvl="0" marL="274320" rtl="0" algn="l">
              <a:lnSpc>
                <a:spcPct val="150000"/>
              </a:lnSpc>
              <a:spcBef>
                <a:spcPts val="600"/>
              </a:spcBef>
              <a:spcAft>
                <a:spcPts val="0"/>
              </a:spcAft>
              <a:buSzPts val="1400"/>
              <a:buChar char="🞆"/>
            </a:pPr>
            <a:r>
              <a:rPr lang="en-US" sz="2000"/>
              <a:t>For same sequence of updation of weights. i.e. y1, y4, y3, y2</a:t>
            </a:r>
            <a:endParaRPr/>
          </a:p>
          <a:p>
            <a:pPr indent="-172085" lvl="0" marL="274320" rtl="0" algn="l">
              <a:lnSpc>
                <a:spcPct val="150000"/>
              </a:lnSpc>
              <a:spcBef>
                <a:spcPts val="600"/>
              </a:spcBef>
              <a:spcAft>
                <a:spcPts val="0"/>
              </a:spcAft>
              <a:buSzPts val="1610"/>
              <a:buNone/>
            </a:pPr>
            <a:r>
              <a:t/>
            </a:r>
            <a:endParaRPr sz="2300">
              <a:latin typeface="Times New Roman"/>
              <a:ea typeface="Times New Roman"/>
              <a:cs typeface="Times New Roman"/>
              <a:sym typeface="Times New Roman"/>
            </a:endParaRPr>
          </a:p>
          <a:p>
            <a:pPr indent="-274320" lvl="0" marL="274320" rtl="0" algn="l">
              <a:lnSpc>
                <a:spcPct val="150000"/>
              </a:lnSpc>
              <a:spcBef>
                <a:spcPts val="600"/>
              </a:spcBef>
              <a:spcAft>
                <a:spcPts val="0"/>
              </a:spcAft>
              <a:buSzPts val="1610"/>
              <a:buNone/>
            </a:pPr>
            <a:r>
              <a:t/>
            </a:r>
            <a:endParaRPr sz="2300">
              <a:latin typeface="Times New Roman"/>
              <a:ea typeface="Times New Roman"/>
              <a:cs typeface="Times New Roman"/>
              <a:sym typeface="Times New Roman"/>
            </a:endParaRPr>
          </a:p>
        </p:txBody>
      </p:sp>
      <p:sp>
        <p:nvSpPr>
          <p:cNvPr id="413" name="Google Shape;413;p4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14" name="Google Shape;414;p46"/>
          <p:cNvPicPr preferRelativeResize="0"/>
          <p:nvPr/>
        </p:nvPicPr>
        <p:blipFill rotWithShape="1">
          <a:blip r:embed="rId3">
            <a:alphaModFix/>
          </a:blip>
          <a:srcRect b="0" l="0" r="0" t="0"/>
          <a:stretch/>
        </p:blipFill>
        <p:spPr>
          <a:xfrm>
            <a:off x="3276600" y="838200"/>
            <a:ext cx="457200" cy="381000"/>
          </a:xfrm>
          <a:prstGeom prst="rect">
            <a:avLst/>
          </a:prstGeom>
          <a:noFill/>
          <a:ln>
            <a:noFill/>
          </a:ln>
        </p:spPr>
      </p:pic>
      <p:pic>
        <p:nvPicPr>
          <p:cNvPr id="415" name="Google Shape;415;p46"/>
          <p:cNvPicPr preferRelativeResize="0"/>
          <p:nvPr/>
        </p:nvPicPr>
        <p:blipFill rotWithShape="1">
          <a:blip r:embed="rId4">
            <a:alphaModFix/>
          </a:blip>
          <a:srcRect b="0" l="0" r="0" t="0"/>
          <a:stretch/>
        </p:blipFill>
        <p:spPr>
          <a:xfrm>
            <a:off x="3347864" y="1484784"/>
            <a:ext cx="4191000" cy="685800"/>
          </a:xfrm>
          <a:prstGeom prst="rect">
            <a:avLst/>
          </a:prstGeom>
          <a:noFill/>
          <a:ln>
            <a:noFill/>
          </a:ln>
        </p:spPr>
      </p:pic>
      <p:pic>
        <p:nvPicPr>
          <p:cNvPr id="416" name="Google Shape;416;p46"/>
          <p:cNvPicPr preferRelativeResize="0"/>
          <p:nvPr/>
        </p:nvPicPr>
        <p:blipFill rotWithShape="1">
          <a:blip r:embed="rId5">
            <a:alphaModFix/>
          </a:blip>
          <a:srcRect b="0" l="0" r="0" t="0"/>
          <a:stretch/>
        </p:blipFill>
        <p:spPr>
          <a:xfrm>
            <a:off x="3419872" y="2060848"/>
            <a:ext cx="2057400" cy="381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7"/>
          <p:cNvSpPr txBox="1"/>
          <p:nvPr>
            <p:ph type="title"/>
          </p:nvPr>
        </p:nvSpPr>
        <p:spPr>
          <a:xfrm>
            <a:off x="533400" y="228600"/>
            <a:ext cx="8229600" cy="96815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Analysis</a:t>
            </a:r>
            <a:endParaRPr/>
          </a:p>
        </p:txBody>
      </p:sp>
      <p:sp>
        <p:nvSpPr>
          <p:cNvPr id="423" name="Google Shape;423;p47"/>
          <p:cNvSpPr txBox="1"/>
          <p:nvPr>
            <p:ph idx="1" type="body"/>
          </p:nvPr>
        </p:nvSpPr>
        <p:spPr>
          <a:xfrm>
            <a:off x="457200" y="1268760"/>
            <a:ext cx="8229600" cy="5208240"/>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Clr>
                <a:schemeClr val="dk1"/>
              </a:buClr>
              <a:buSzPct val="70000"/>
              <a:buNone/>
            </a:pPr>
            <a:r>
              <a:rPr b="1" i="1" lang="en-US" sz="2200"/>
              <a:t>Energy Function.</a:t>
            </a:r>
            <a:endParaRPr/>
          </a:p>
          <a:p>
            <a:pPr indent="-274320" lvl="0" marL="274320" rtl="0" algn="just">
              <a:lnSpc>
                <a:spcPct val="150000"/>
              </a:lnSpc>
              <a:spcBef>
                <a:spcPts val="600"/>
              </a:spcBef>
              <a:spcAft>
                <a:spcPts val="0"/>
              </a:spcAft>
              <a:buClr>
                <a:schemeClr val="dk1"/>
              </a:buClr>
              <a:buSzPct val="70000"/>
              <a:buChar char="🞆"/>
            </a:pPr>
            <a:r>
              <a:rPr lang="en-US" sz="2200"/>
              <a:t>An energy function is a function that is bounded below and is a non increasing function of the state of the system.</a:t>
            </a:r>
            <a:endParaRPr/>
          </a:p>
          <a:p>
            <a:pPr indent="-274320" lvl="0" marL="274320" rtl="0" algn="just">
              <a:lnSpc>
                <a:spcPct val="150000"/>
              </a:lnSpc>
              <a:spcBef>
                <a:spcPts val="600"/>
              </a:spcBef>
              <a:spcAft>
                <a:spcPts val="0"/>
              </a:spcAft>
              <a:buClr>
                <a:schemeClr val="dk1"/>
              </a:buClr>
              <a:buSzPct val="70000"/>
              <a:buChar char="🞆"/>
            </a:pPr>
            <a:r>
              <a:rPr lang="en-US" sz="2200"/>
              <a:t>For a neural net, the state of the system is the vector of activations of the units.</a:t>
            </a:r>
            <a:endParaRPr/>
          </a:p>
          <a:p>
            <a:pPr indent="-274320" lvl="0" marL="274320" rtl="0" algn="just">
              <a:lnSpc>
                <a:spcPct val="150000"/>
              </a:lnSpc>
              <a:spcBef>
                <a:spcPts val="600"/>
              </a:spcBef>
              <a:spcAft>
                <a:spcPts val="0"/>
              </a:spcAft>
              <a:buClr>
                <a:schemeClr val="dk1"/>
              </a:buClr>
              <a:buSzPct val="70000"/>
              <a:buChar char="🞆"/>
            </a:pPr>
            <a:r>
              <a:rPr lang="en-US" sz="2200"/>
              <a:t>Thus, if an energy function can be found for an iterative neural net, the net will converge to a stable set of activations.</a:t>
            </a:r>
            <a:endParaRPr/>
          </a:p>
          <a:p>
            <a:pPr indent="-183864" lvl="0" marL="274320" rtl="0" algn="just">
              <a:lnSpc>
                <a:spcPct val="150000"/>
              </a:lnSpc>
              <a:spcBef>
                <a:spcPts val="600"/>
              </a:spcBef>
              <a:spcAft>
                <a:spcPts val="0"/>
              </a:spcAft>
              <a:buClr>
                <a:schemeClr val="dk1"/>
              </a:buClr>
              <a:buSzPct val="70000"/>
              <a:buNone/>
            </a:pPr>
            <a:r>
              <a:t/>
            </a:r>
            <a:endParaRPr sz="2200"/>
          </a:p>
          <a:p>
            <a:pPr indent="-183864" lvl="0" marL="274320" rtl="0" algn="just">
              <a:lnSpc>
                <a:spcPct val="150000"/>
              </a:lnSpc>
              <a:spcBef>
                <a:spcPts val="600"/>
              </a:spcBef>
              <a:spcAft>
                <a:spcPts val="0"/>
              </a:spcAft>
              <a:buClr>
                <a:schemeClr val="dk1"/>
              </a:buClr>
              <a:buSzPct val="70000"/>
              <a:buNone/>
            </a:pPr>
            <a:r>
              <a:t/>
            </a:r>
            <a:endParaRPr sz="2200"/>
          </a:p>
          <a:p>
            <a:pPr indent="-274320" lvl="0" marL="274320" rtl="0" algn="just">
              <a:lnSpc>
                <a:spcPct val="150000"/>
              </a:lnSpc>
              <a:spcBef>
                <a:spcPts val="600"/>
              </a:spcBef>
              <a:spcAft>
                <a:spcPts val="0"/>
              </a:spcAft>
              <a:buClr>
                <a:schemeClr val="dk1"/>
              </a:buClr>
              <a:buSzPct val="70000"/>
              <a:buChar char="🞆"/>
            </a:pPr>
            <a:r>
              <a:rPr lang="en-US" sz="2200"/>
              <a:t>Energy function for the discrete Hopfield net is given by,</a:t>
            </a:r>
            <a:endParaRPr/>
          </a:p>
          <a:p>
            <a:pPr indent="-183864" lvl="0" marL="274320" rtl="0" algn="just">
              <a:lnSpc>
                <a:spcPct val="150000"/>
              </a:lnSpc>
              <a:spcBef>
                <a:spcPts val="600"/>
              </a:spcBef>
              <a:spcAft>
                <a:spcPts val="0"/>
              </a:spcAft>
              <a:buClr>
                <a:schemeClr val="dk1"/>
              </a:buClr>
              <a:buSzPct val="70000"/>
              <a:buNone/>
            </a:pPr>
            <a:r>
              <a:t/>
            </a:r>
            <a:endParaRPr sz="2200"/>
          </a:p>
        </p:txBody>
      </p:sp>
      <p:sp>
        <p:nvSpPr>
          <p:cNvPr id="424" name="Google Shape;424;p4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25" name="Google Shape;425;p47"/>
          <p:cNvPicPr preferRelativeResize="0"/>
          <p:nvPr/>
        </p:nvPicPr>
        <p:blipFill rotWithShape="1">
          <a:blip r:embed="rId3">
            <a:alphaModFix/>
          </a:blip>
          <a:srcRect b="0" l="0" r="0" t="0"/>
          <a:stretch/>
        </p:blipFill>
        <p:spPr>
          <a:xfrm>
            <a:off x="1143000" y="4741889"/>
            <a:ext cx="6477000" cy="8534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8"/>
          <p:cNvSpPr txBox="1"/>
          <p:nvPr>
            <p:ph idx="1" type="body"/>
          </p:nvPr>
        </p:nvSpPr>
        <p:spPr>
          <a:xfrm>
            <a:off x="457200" y="692696"/>
            <a:ext cx="8229600" cy="5433467"/>
          </a:xfrm>
          <a:prstGeom prst="rect">
            <a:avLst/>
          </a:prstGeom>
          <a:blipFill rotWithShape="1">
            <a:blip r:embed="rId3">
              <a:alphaModFix/>
            </a:blip>
            <a:stretch>
              <a:fillRect b="0" l="-962" r="-1109" t="-1570"/>
            </a:stretch>
          </a:blip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 </a:t>
            </a:r>
            <a:endParaRPr/>
          </a:p>
        </p:txBody>
      </p:sp>
      <p:sp>
        <p:nvSpPr>
          <p:cNvPr id="431" name="Google Shape;431;p4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32" name="Google Shape;432;p48"/>
          <p:cNvPicPr preferRelativeResize="0"/>
          <p:nvPr/>
        </p:nvPicPr>
        <p:blipFill rotWithShape="1">
          <a:blip r:embed="rId4">
            <a:alphaModFix/>
          </a:blip>
          <a:srcRect b="0" l="0" r="0" t="0"/>
          <a:stretch/>
        </p:blipFill>
        <p:spPr>
          <a:xfrm>
            <a:off x="1619672" y="5073004"/>
            <a:ext cx="5791199" cy="7620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9"/>
          <p:cNvSpPr txBox="1"/>
          <p:nvPr>
            <p:ph idx="1" type="body"/>
          </p:nvPr>
        </p:nvSpPr>
        <p:spPr>
          <a:xfrm>
            <a:off x="457200" y="866312"/>
            <a:ext cx="8229600" cy="5443008"/>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Clr>
                <a:schemeClr val="dk1"/>
              </a:buClr>
              <a:buSzPts val="1680"/>
              <a:buChar char="🞆"/>
            </a:pPr>
            <a:r>
              <a:rPr lang="en-US"/>
              <a:t>consider the two cases in which a change        will occur in the activation of neuron </a:t>
            </a:r>
            <a:endParaRPr/>
          </a:p>
          <a:p>
            <a:pPr indent="-274320" lvl="0" marL="274320" rtl="0" algn="l">
              <a:spcBef>
                <a:spcPts val="600"/>
              </a:spcBef>
              <a:spcAft>
                <a:spcPts val="0"/>
              </a:spcAft>
              <a:buClr>
                <a:schemeClr val="dk1"/>
              </a:buClr>
              <a:buSzPts val="1680"/>
              <a:buNone/>
            </a:pPr>
            <a:r>
              <a:t/>
            </a:r>
            <a:endParaRPr/>
          </a:p>
          <a:p>
            <a:pPr indent="-182880" lvl="2" marL="914400" rtl="0" algn="l">
              <a:spcBef>
                <a:spcPts val="360"/>
              </a:spcBef>
              <a:spcAft>
                <a:spcPts val="0"/>
              </a:spcAft>
              <a:buClr>
                <a:schemeClr val="dk1"/>
              </a:buClr>
              <a:buSzPts val="1080"/>
              <a:buChar char="🞆"/>
            </a:pPr>
            <a:r>
              <a:rPr lang="en-US"/>
              <a:t>If         is positive, it will change to zero if,</a:t>
            </a:r>
            <a:endParaRPr/>
          </a:p>
          <a:p>
            <a:pPr indent="-182880" lvl="2" marL="914400" rtl="0" algn="l">
              <a:spcBef>
                <a:spcPts val="360"/>
              </a:spcBef>
              <a:spcAft>
                <a:spcPts val="0"/>
              </a:spcAft>
              <a:buClr>
                <a:schemeClr val="dk1"/>
              </a:buClr>
              <a:buSzPts val="1080"/>
              <a:buNone/>
            </a:pPr>
            <a:r>
              <a:t/>
            </a:r>
            <a:endParaRPr/>
          </a:p>
          <a:p>
            <a:pPr indent="-182880" lvl="2" marL="914400" rtl="0" algn="l">
              <a:spcBef>
                <a:spcPts val="360"/>
              </a:spcBef>
              <a:spcAft>
                <a:spcPts val="0"/>
              </a:spcAft>
              <a:buClr>
                <a:schemeClr val="dk1"/>
              </a:buClr>
              <a:buSzPts val="1080"/>
              <a:buNone/>
            </a:pPr>
            <a:r>
              <a:t/>
            </a:r>
            <a:endParaRPr/>
          </a:p>
          <a:p>
            <a:pPr indent="-182880" lvl="2" marL="914400" rtl="0" algn="l">
              <a:spcBef>
                <a:spcPts val="360"/>
              </a:spcBef>
              <a:spcAft>
                <a:spcPts val="0"/>
              </a:spcAft>
              <a:buClr>
                <a:schemeClr val="dk1"/>
              </a:buClr>
              <a:buSzPts val="1080"/>
              <a:buNone/>
            </a:pPr>
            <a:r>
              <a:rPr lang="en-US"/>
              <a:t>This gives a negative change for          In this case, </a:t>
            </a:r>
            <a:endParaRPr/>
          </a:p>
          <a:p>
            <a:pPr indent="-182880" lvl="2" marL="914400" rtl="0" algn="l">
              <a:spcBef>
                <a:spcPts val="360"/>
              </a:spcBef>
              <a:spcAft>
                <a:spcPts val="0"/>
              </a:spcAft>
              <a:buClr>
                <a:schemeClr val="dk1"/>
              </a:buClr>
              <a:buSzPts val="1080"/>
              <a:buNone/>
            </a:pPr>
            <a:r>
              <a:t/>
            </a:r>
            <a:endParaRPr/>
          </a:p>
          <a:p>
            <a:pPr indent="-182880" lvl="2" marL="914400" rtl="0" algn="l">
              <a:spcBef>
                <a:spcPts val="360"/>
              </a:spcBef>
              <a:spcAft>
                <a:spcPts val="0"/>
              </a:spcAft>
              <a:buClr>
                <a:schemeClr val="dk1"/>
              </a:buClr>
              <a:buSzPts val="1080"/>
              <a:buChar char="🞆"/>
            </a:pPr>
            <a:r>
              <a:rPr lang="en-US"/>
              <a:t>If        is zero, it will change to positive if,</a:t>
            </a:r>
            <a:endParaRPr/>
          </a:p>
          <a:p>
            <a:pPr indent="-182880" lvl="2" marL="914400" rtl="0" algn="l">
              <a:spcBef>
                <a:spcPts val="360"/>
              </a:spcBef>
              <a:spcAft>
                <a:spcPts val="0"/>
              </a:spcAft>
              <a:buClr>
                <a:schemeClr val="dk1"/>
              </a:buClr>
              <a:buSzPts val="1080"/>
              <a:buNone/>
            </a:pPr>
            <a:r>
              <a:t/>
            </a:r>
            <a:endParaRPr/>
          </a:p>
          <a:p>
            <a:pPr indent="-182880" lvl="2" marL="914400" rtl="0" algn="l">
              <a:spcBef>
                <a:spcPts val="360"/>
              </a:spcBef>
              <a:spcAft>
                <a:spcPts val="0"/>
              </a:spcAft>
              <a:buClr>
                <a:schemeClr val="dk1"/>
              </a:buClr>
              <a:buSzPts val="1080"/>
              <a:buNone/>
            </a:pPr>
            <a:r>
              <a:t/>
            </a:r>
            <a:endParaRPr/>
          </a:p>
          <a:p>
            <a:pPr indent="-182880" lvl="2" marL="914400" rtl="0" algn="l">
              <a:spcBef>
                <a:spcPts val="360"/>
              </a:spcBef>
              <a:spcAft>
                <a:spcPts val="0"/>
              </a:spcAft>
              <a:buClr>
                <a:schemeClr val="dk1"/>
              </a:buClr>
              <a:buSzPts val="1080"/>
              <a:buNone/>
            </a:pPr>
            <a:r>
              <a:rPr lang="en-US"/>
              <a:t>This gives a positive change for         In this case, 	</a:t>
            </a:r>
            <a:endParaRPr/>
          </a:p>
        </p:txBody>
      </p:sp>
      <p:sp>
        <p:nvSpPr>
          <p:cNvPr id="438" name="Google Shape;438;p4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39" name="Google Shape;439;p49"/>
          <p:cNvPicPr preferRelativeResize="0"/>
          <p:nvPr/>
        </p:nvPicPr>
        <p:blipFill rotWithShape="1">
          <a:blip r:embed="rId3">
            <a:alphaModFix/>
          </a:blip>
          <a:srcRect b="0" l="0" r="0" t="0"/>
          <a:stretch/>
        </p:blipFill>
        <p:spPr>
          <a:xfrm>
            <a:off x="7812360" y="908720"/>
            <a:ext cx="533400" cy="457200"/>
          </a:xfrm>
          <a:prstGeom prst="rect">
            <a:avLst/>
          </a:prstGeom>
          <a:noFill/>
          <a:ln>
            <a:noFill/>
          </a:ln>
        </p:spPr>
      </p:pic>
      <p:pic>
        <p:nvPicPr>
          <p:cNvPr id="440" name="Google Shape;440;p49"/>
          <p:cNvPicPr preferRelativeResize="0"/>
          <p:nvPr/>
        </p:nvPicPr>
        <p:blipFill rotWithShape="1">
          <a:blip r:embed="rId4">
            <a:alphaModFix/>
          </a:blip>
          <a:srcRect b="0" l="0" r="0" t="0"/>
          <a:stretch/>
        </p:blipFill>
        <p:spPr>
          <a:xfrm>
            <a:off x="6948264" y="1412776"/>
            <a:ext cx="609600" cy="457200"/>
          </a:xfrm>
          <a:prstGeom prst="rect">
            <a:avLst/>
          </a:prstGeom>
          <a:noFill/>
          <a:ln>
            <a:noFill/>
          </a:ln>
        </p:spPr>
      </p:pic>
      <p:pic>
        <p:nvPicPr>
          <p:cNvPr id="441" name="Google Shape;441;p49"/>
          <p:cNvPicPr preferRelativeResize="0"/>
          <p:nvPr/>
        </p:nvPicPr>
        <p:blipFill rotWithShape="1">
          <a:blip r:embed="rId5">
            <a:alphaModFix/>
          </a:blip>
          <a:srcRect b="0" l="0" r="0" t="0"/>
          <a:stretch/>
        </p:blipFill>
        <p:spPr>
          <a:xfrm>
            <a:off x="1979712" y="2276872"/>
            <a:ext cx="304800" cy="457200"/>
          </a:xfrm>
          <a:prstGeom prst="rect">
            <a:avLst/>
          </a:prstGeom>
          <a:noFill/>
          <a:ln>
            <a:noFill/>
          </a:ln>
        </p:spPr>
      </p:pic>
      <p:pic>
        <p:nvPicPr>
          <p:cNvPr id="442" name="Google Shape;442;p49"/>
          <p:cNvPicPr preferRelativeResize="0"/>
          <p:nvPr/>
        </p:nvPicPr>
        <p:blipFill rotWithShape="1">
          <a:blip r:embed="rId6">
            <a:alphaModFix/>
          </a:blip>
          <a:srcRect b="0" l="0" r="0" t="0"/>
          <a:stretch/>
        </p:blipFill>
        <p:spPr>
          <a:xfrm>
            <a:off x="2483768" y="2708920"/>
            <a:ext cx="3475038" cy="685800"/>
          </a:xfrm>
          <a:prstGeom prst="rect">
            <a:avLst/>
          </a:prstGeom>
          <a:noFill/>
          <a:ln>
            <a:noFill/>
          </a:ln>
        </p:spPr>
      </p:pic>
      <p:pic>
        <p:nvPicPr>
          <p:cNvPr id="443" name="Google Shape;443;p49"/>
          <p:cNvPicPr preferRelativeResize="0"/>
          <p:nvPr/>
        </p:nvPicPr>
        <p:blipFill rotWithShape="1">
          <a:blip r:embed="rId7">
            <a:alphaModFix/>
          </a:blip>
          <a:srcRect b="0" l="0" r="0" t="0"/>
          <a:stretch/>
        </p:blipFill>
        <p:spPr>
          <a:xfrm>
            <a:off x="5436096" y="3501008"/>
            <a:ext cx="504056" cy="504056"/>
          </a:xfrm>
          <a:prstGeom prst="rect">
            <a:avLst/>
          </a:prstGeom>
          <a:noFill/>
          <a:ln>
            <a:noFill/>
          </a:ln>
        </p:spPr>
      </p:pic>
      <p:pic>
        <p:nvPicPr>
          <p:cNvPr id="444" name="Google Shape;444;p49"/>
          <p:cNvPicPr preferRelativeResize="0"/>
          <p:nvPr/>
        </p:nvPicPr>
        <p:blipFill rotWithShape="1">
          <a:blip r:embed="rId8">
            <a:alphaModFix/>
          </a:blip>
          <a:srcRect b="0" l="0" r="0" t="0"/>
          <a:stretch/>
        </p:blipFill>
        <p:spPr>
          <a:xfrm>
            <a:off x="7668344" y="3573016"/>
            <a:ext cx="990600" cy="330200"/>
          </a:xfrm>
          <a:prstGeom prst="rect">
            <a:avLst/>
          </a:prstGeom>
          <a:noFill/>
          <a:ln>
            <a:noFill/>
          </a:ln>
        </p:spPr>
      </p:pic>
      <p:pic>
        <p:nvPicPr>
          <p:cNvPr id="445" name="Google Shape;445;p49"/>
          <p:cNvPicPr preferRelativeResize="0"/>
          <p:nvPr/>
        </p:nvPicPr>
        <p:blipFill rotWithShape="1">
          <a:blip r:embed="rId5">
            <a:alphaModFix/>
          </a:blip>
          <a:srcRect b="0" l="0" r="0" t="0"/>
          <a:stretch/>
        </p:blipFill>
        <p:spPr>
          <a:xfrm>
            <a:off x="1979712" y="4365104"/>
            <a:ext cx="304800" cy="457200"/>
          </a:xfrm>
          <a:prstGeom prst="rect">
            <a:avLst/>
          </a:prstGeom>
          <a:noFill/>
          <a:ln>
            <a:noFill/>
          </a:ln>
        </p:spPr>
      </p:pic>
      <p:pic>
        <p:nvPicPr>
          <p:cNvPr id="446" name="Google Shape;446;p49"/>
          <p:cNvPicPr preferRelativeResize="0"/>
          <p:nvPr/>
        </p:nvPicPr>
        <p:blipFill rotWithShape="1">
          <a:blip r:embed="rId9">
            <a:alphaModFix/>
          </a:blip>
          <a:srcRect b="0" l="0" r="0" t="0"/>
          <a:stretch/>
        </p:blipFill>
        <p:spPr>
          <a:xfrm>
            <a:off x="1979712" y="4797152"/>
            <a:ext cx="3352800" cy="762000"/>
          </a:xfrm>
          <a:prstGeom prst="rect">
            <a:avLst/>
          </a:prstGeom>
          <a:noFill/>
          <a:ln>
            <a:noFill/>
          </a:ln>
        </p:spPr>
      </p:pic>
      <p:pic>
        <p:nvPicPr>
          <p:cNvPr id="447" name="Google Shape;447;p49"/>
          <p:cNvPicPr preferRelativeResize="0"/>
          <p:nvPr/>
        </p:nvPicPr>
        <p:blipFill rotWithShape="1">
          <a:blip r:embed="rId10">
            <a:alphaModFix/>
          </a:blip>
          <a:srcRect b="0" l="0" r="0" t="0"/>
          <a:stretch/>
        </p:blipFill>
        <p:spPr>
          <a:xfrm>
            <a:off x="5364088" y="5445224"/>
            <a:ext cx="365125" cy="533400"/>
          </a:xfrm>
          <a:prstGeom prst="rect">
            <a:avLst/>
          </a:prstGeom>
          <a:noFill/>
          <a:ln>
            <a:noFill/>
          </a:ln>
        </p:spPr>
      </p:pic>
      <p:pic>
        <p:nvPicPr>
          <p:cNvPr id="448" name="Google Shape;448;p49"/>
          <p:cNvPicPr preferRelativeResize="0"/>
          <p:nvPr/>
        </p:nvPicPr>
        <p:blipFill rotWithShape="1">
          <a:blip r:embed="rId11">
            <a:alphaModFix/>
          </a:blip>
          <a:srcRect b="0" l="0" r="0" t="0"/>
          <a:stretch/>
        </p:blipFill>
        <p:spPr>
          <a:xfrm>
            <a:off x="7668344" y="5589240"/>
            <a:ext cx="1066800" cy="330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0"/>
          <p:cNvSpPr txBox="1"/>
          <p:nvPr>
            <p:ph idx="1" type="body"/>
          </p:nvPr>
        </p:nvSpPr>
        <p:spPr>
          <a:xfrm>
            <a:off x="457200" y="1124744"/>
            <a:ext cx="8229600" cy="5001419"/>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lang="en-US" sz="2400"/>
              <a:t>Hence ∆yi is positive only if net input is positive and ∆yi is negative only if net input is negative.</a:t>
            </a:r>
            <a:endParaRPr/>
          </a:p>
          <a:p>
            <a:pPr indent="-274320" lvl="0" marL="274320" rtl="0" algn="just">
              <a:spcBef>
                <a:spcPts val="600"/>
              </a:spcBef>
              <a:spcAft>
                <a:spcPts val="0"/>
              </a:spcAft>
              <a:buSzPts val="1680"/>
              <a:buChar char="🞆"/>
            </a:pPr>
            <a:r>
              <a:rPr lang="en-US" sz="2400"/>
              <a:t>Therefore energy cannot increase in any manner.</a:t>
            </a:r>
            <a:endParaRPr/>
          </a:p>
          <a:p>
            <a:pPr indent="-274320" lvl="0" marL="274320" rtl="0" algn="just">
              <a:spcBef>
                <a:spcPts val="600"/>
              </a:spcBef>
              <a:spcAft>
                <a:spcPts val="0"/>
              </a:spcAft>
              <a:buSzPts val="1680"/>
              <a:buChar char="🞆"/>
            </a:pPr>
            <a:r>
              <a:rPr lang="en-US" sz="2400"/>
              <a:t>As a result, because energy is bounded, the net must reach a stable state equilibrium, such that the energy does not change with further iteration.</a:t>
            </a:r>
            <a:endParaRPr/>
          </a:p>
          <a:p>
            <a:pPr indent="-274320" lvl="0" marL="274320" rtl="0" algn="just">
              <a:spcBef>
                <a:spcPts val="600"/>
              </a:spcBef>
              <a:spcAft>
                <a:spcPts val="0"/>
              </a:spcAft>
              <a:buSzPts val="1680"/>
              <a:buChar char="🞆"/>
            </a:pPr>
            <a:r>
              <a:rPr lang="en-US" sz="2400"/>
              <a:t>From this it can be concluded that the energy change depends mainly on the change in activation of one unit and on the symmetry of weight matrix with zeros existing on the diagonal.</a:t>
            </a:r>
            <a:endParaRPr/>
          </a:p>
        </p:txBody>
      </p:sp>
      <p:sp>
        <p:nvSpPr>
          <p:cNvPr id="454" name="Google Shape;454;p5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1"/>
          <p:cNvSpPr txBox="1"/>
          <p:nvPr>
            <p:ph type="title"/>
          </p:nvPr>
        </p:nvSpPr>
        <p:spPr>
          <a:xfrm>
            <a:off x="419100" y="620688"/>
            <a:ext cx="8229600" cy="89195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70C0"/>
              </a:buClr>
              <a:buSzPts val="2800"/>
              <a:buFont typeface="Century Schoolbook"/>
              <a:buNone/>
            </a:pPr>
            <a:r>
              <a:rPr i="1" lang="en-US" sz="2800">
                <a:solidFill>
                  <a:srgbClr val="0070C0"/>
                </a:solidFill>
                <a:latin typeface="Century Schoolbook"/>
                <a:ea typeface="Century Schoolbook"/>
                <a:cs typeface="Century Schoolbook"/>
                <a:sym typeface="Century Schoolbook"/>
              </a:rPr>
              <a:t>Storage Capacity.</a:t>
            </a:r>
            <a:endParaRPr/>
          </a:p>
        </p:txBody>
      </p:sp>
      <p:sp>
        <p:nvSpPr>
          <p:cNvPr id="460" name="Google Shape;460;p5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Clr>
                <a:schemeClr val="dk1"/>
              </a:buClr>
              <a:buSzPts val="1610"/>
              <a:buChar char="🞆"/>
            </a:pPr>
            <a:r>
              <a:rPr lang="en-US" sz="2300"/>
              <a:t>Hopfield found experimentally that the number of binary patterns that can be stored and recalled in a net with reasonable accuracy, is given approximately by,</a:t>
            </a:r>
            <a:endParaRPr/>
          </a:p>
          <a:p>
            <a:pPr indent="-172085" lvl="0" marL="274320" rtl="0" algn="just">
              <a:lnSpc>
                <a:spcPct val="150000"/>
              </a:lnSpc>
              <a:spcBef>
                <a:spcPts val="600"/>
              </a:spcBef>
              <a:spcAft>
                <a:spcPts val="0"/>
              </a:spcAft>
              <a:buClr>
                <a:schemeClr val="dk1"/>
              </a:buClr>
              <a:buSzPts val="1610"/>
              <a:buNone/>
            </a:pPr>
            <a:r>
              <a:t/>
            </a:r>
            <a:endParaRPr sz="2300"/>
          </a:p>
          <a:p>
            <a:pPr indent="-172085" lvl="0" marL="274320" rtl="0" algn="l">
              <a:lnSpc>
                <a:spcPct val="150000"/>
              </a:lnSpc>
              <a:spcBef>
                <a:spcPts val="600"/>
              </a:spcBef>
              <a:spcAft>
                <a:spcPts val="0"/>
              </a:spcAft>
              <a:buClr>
                <a:schemeClr val="dk1"/>
              </a:buClr>
              <a:buSzPts val="1610"/>
              <a:buNone/>
            </a:pPr>
            <a:r>
              <a:t/>
            </a:r>
            <a:endParaRPr sz="2300"/>
          </a:p>
          <a:p>
            <a:pPr indent="-274320" lvl="0" marL="274320" rtl="0" algn="l">
              <a:lnSpc>
                <a:spcPct val="150000"/>
              </a:lnSpc>
              <a:spcBef>
                <a:spcPts val="600"/>
              </a:spcBef>
              <a:spcAft>
                <a:spcPts val="0"/>
              </a:spcAft>
              <a:buClr>
                <a:schemeClr val="dk1"/>
              </a:buClr>
              <a:buSzPts val="1610"/>
              <a:buNone/>
            </a:pPr>
            <a:r>
              <a:rPr lang="en-US" sz="2300"/>
              <a:t> n = The number of neurons in the net.</a:t>
            </a:r>
            <a:endParaRPr/>
          </a:p>
          <a:p>
            <a:pPr indent="-274320" lvl="0" marL="274320" rtl="0" algn="l">
              <a:lnSpc>
                <a:spcPct val="150000"/>
              </a:lnSpc>
              <a:spcBef>
                <a:spcPts val="600"/>
              </a:spcBef>
              <a:spcAft>
                <a:spcPts val="0"/>
              </a:spcAft>
              <a:buClr>
                <a:schemeClr val="dk1"/>
              </a:buClr>
              <a:buSzPts val="1610"/>
              <a:buNone/>
            </a:pPr>
            <a:r>
              <a:t/>
            </a:r>
            <a:endParaRPr sz="2300"/>
          </a:p>
        </p:txBody>
      </p:sp>
      <p:sp>
        <p:nvSpPr>
          <p:cNvPr id="461" name="Google Shape;461;p5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62" name="Google Shape;462;p51"/>
          <p:cNvPicPr preferRelativeResize="0"/>
          <p:nvPr/>
        </p:nvPicPr>
        <p:blipFill rotWithShape="1">
          <a:blip r:embed="rId3">
            <a:alphaModFix/>
          </a:blip>
          <a:srcRect b="0" l="0" r="0" t="0"/>
          <a:stretch/>
        </p:blipFill>
        <p:spPr>
          <a:xfrm>
            <a:off x="2895600" y="4038600"/>
            <a:ext cx="1638300" cy="4040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Types of Associative Memory</a:t>
            </a:r>
            <a:endParaRPr/>
          </a:p>
        </p:txBody>
      </p:sp>
      <p:sp>
        <p:nvSpPr>
          <p:cNvPr id="161" name="Google Shape;161;p1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1680"/>
              <a:buFont typeface="Century Schoolbook"/>
              <a:buAutoNum type="arabicPeriod"/>
            </a:pPr>
            <a:r>
              <a:rPr i="1" lang="en-US"/>
              <a:t>Auto-associative memory </a:t>
            </a:r>
            <a:endParaRPr/>
          </a:p>
          <a:p>
            <a:pPr indent="-457200" lvl="0" marL="457200" rtl="0" algn="l">
              <a:spcBef>
                <a:spcPts val="600"/>
              </a:spcBef>
              <a:spcAft>
                <a:spcPts val="0"/>
              </a:spcAft>
              <a:buSzPts val="1680"/>
              <a:buFont typeface="Century Schoolbook"/>
              <a:buAutoNum type="arabicPeriod"/>
            </a:pPr>
            <a:r>
              <a:rPr i="1" lang="en-US"/>
              <a:t>Hetro-associative memory</a:t>
            </a:r>
            <a:endParaRPr/>
          </a:p>
          <a:p>
            <a:pPr indent="-167640" lvl="0" marL="274320" rtl="0" algn="l">
              <a:spcBef>
                <a:spcPts val="600"/>
              </a:spcBef>
              <a:spcAft>
                <a:spcPts val="0"/>
              </a:spcAft>
              <a:buSzPts val="1680"/>
              <a:buNone/>
            </a:pPr>
            <a:r>
              <a:t/>
            </a:r>
            <a:endParaRPr/>
          </a:p>
          <a:p>
            <a:pPr indent="-274320" lvl="0" marL="274320" rtl="0" algn="l">
              <a:spcBef>
                <a:spcPts val="600"/>
              </a:spcBef>
              <a:spcAft>
                <a:spcPts val="0"/>
              </a:spcAft>
              <a:buSzPts val="1680"/>
              <a:buChar char="🞆"/>
            </a:pPr>
            <a:r>
              <a:rPr lang="en-US"/>
              <a:t>Both these nets are single layer nets in which the weights are determined in a manner that the net stores a set of pattern associations. </a:t>
            </a:r>
            <a:endParaRPr/>
          </a:p>
          <a:p>
            <a:pPr indent="-274320" lvl="0" marL="274320" rtl="0" algn="l">
              <a:spcBef>
                <a:spcPts val="600"/>
              </a:spcBef>
              <a:spcAft>
                <a:spcPts val="0"/>
              </a:spcAft>
              <a:buSzPts val="1680"/>
              <a:buChar char="🞆"/>
            </a:pPr>
            <a:r>
              <a:rPr lang="en-US"/>
              <a:t>If each of the output vectors is same as the input vectors with which it is associated, then the net is a said to be auto-associative memory On the other hand if the output vectors are different from the input vectors then the net is said to be hetro-associative memory net.</a:t>
            </a:r>
            <a:endParaRPr/>
          </a:p>
        </p:txBody>
      </p:sp>
      <p:sp>
        <p:nvSpPr>
          <p:cNvPr id="162" name="Google Shape;162;p1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2"/>
          <p:cNvSpPr txBox="1"/>
          <p:nvPr>
            <p:ph type="title"/>
          </p:nvPr>
        </p:nvSpPr>
        <p:spPr>
          <a:xfrm>
            <a:off x="902855" y="273747"/>
            <a:ext cx="4128077" cy="933687"/>
          </a:xfrm>
          <a:prstGeom prst="rect">
            <a:avLst/>
          </a:prstGeom>
          <a:noFill/>
          <a:ln>
            <a:noFill/>
          </a:ln>
        </p:spPr>
        <p:txBody>
          <a:bodyPr anchorCtr="0" anchor="b" bIns="0" lIns="0" spcFirstLastPara="1" rIns="0" wrap="square" tIns="10250">
            <a:spAutoFit/>
          </a:bodyPr>
          <a:lstStyle/>
          <a:p>
            <a:pPr indent="0" lvl="0" marL="11397" rtl="0" algn="l">
              <a:spcBef>
                <a:spcPts val="0"/>
              </a:spcBef>
              <a:spcAft>
                <a:spcPts val="0"/>
              </a:spcAft>
              <a:buClr>
                <a:schemeClr val="dk2"/>
              </a:buClr>
              <a:buSzPts val="3000"/>
              <a:buFont typeface="Century Schoolbook"/>
              <a:buNone/>
            </a:pPr>
            <a:r>
              <a:rPr lang="en-US"/>
              <a:t>UNSUPERVISED LEARNING</a:t>
            </a:r>
            <a:endParaRPr/>
          </a:p>
        </p:txBody>
      </p:sp>
      <p:sp>
        <p:nvSpPr>
          <p:cNvPr id="468" name="Google Shape;468;p52"/>
          <p:cNvSpPr txBox="1"/>
          <p:nvPr/>
        </p:nvSpPr>
        <p:spPr>
          <a:xfrm>
            <a:off x="902855" y="1441078"/>
            <a:ext cx="6998277" cy="3293307"/>
          </a:xfrm>
          <a:prstGeom prst="rect">
            <a:avLst/>
          </a:prstGeom>
          <a:noFill/>
          <a:ln>
            <a:noFill/>
          </a:ln>
        </p:spPr>
        <p:txBody>
          <a:bodyPr anchorCtr="0" anchor="t" bIns="0" lIns="0" spcFirstLastPara="1" rIns="0" wrap="square" tIns="10250">
            <a:spAutoFit/>
          </a:bodyPr>
          <a:lstStyle/>
          <a:p>
            <a:pPr indent="-410291" lvl="0" marL="421688" marR="0" rtl="0" algn="l">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No help from the outside.</a:t>
            </a:r>
            <a:endParaRPr sz="1800">
              <a:solidFill>
                <a:schemeClr val="dk1"/>
              </a:solidFill>
              <a:latin typeface="Tahoma"/>
              <a:ea typeface="Tahoma"/>
              <a:cs typeface="Tahoma"/>
              <a:sym typeface="Tahoma"/>
            </a:endParaRPr>
          </a:p>
          <a:p>
            <a:pPr indent="0" lvl="0" marL="0" marR="0" rtl="0" algn="l">
              <a:spcBef>
                <a:spcPts val="40"/>
              </a:spcBef>
              <a:spcAft>
                <a:spcPts val="0"/>
              </a:spcAft>
              <a:buClr>
                <a:srgbClr val="5F3A13"/>
              </a:buClr>
              <a:buSzPts val="2100"/>
              <a:buFont typeface="Noto Sans Symbols"/>
              <a:buNone/>
            </a:pPr>
            <a:r>
              <a:t/>
            </a:r>
            <a:endParaRPr sz="2100">
              <a:solidFill>
                <a:schemeClr val="dk1"/>
              </a:solidFill>
              <a:latin typeface="Tahoma"/>
              <a:ea typeface="Tahoma"/>
              <a:cs typeface="Tahoma"/>
              <a:sym typeface="Tahoma"/>
            </a:endParaRPr>
          </a:p>
          <a:p>
            <a:pPr indent="-410291" lvl="0" marL="421688" marR="0" rtl="0" algn="l">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No training data, no information available on the desired output.</a:t>
            </a:r>
            <a:endParaRPr sz="1800">
              <a:solidFill>
                <a:schemeClr val="dk1"/>
              </a:solidFill>
              <a:latin typeface="Tahoma"/>
              <a:ea typeface="Tahoma"/>
              <a:cs typeface="Tahoma"/>
              <a:sym typeface="Tahoma"/>
            </a:endParaRPr>
          </a:p>
          <a:p>
            <a:pPr indent="0" lvl="0" marL="0" marR="0" rtl="0" algn="l">
              <a:spcBef>
                <a:spcPts val="36"/>
              </a:spcBef>
              <a:spcAft>
                <a:spcPts val="0"/>
              </a:spcAft>
              <a:buClr>
                <a:srgbClr val="5F3A13"/>
              </a:buClr>
              <a:buSzPts val="2100"/>
              <a:buFont typeface="Noto Sans Symbols"/>
              <a:buNone/>
            </a:pPr>
            <a:r>
              <a:t/>
            </a:r>
            <a:endParaRPr sz="2100">
              <a:solidFill>
                <a:schemeClr val="dk1"/>
              </a:solidFill>
              <a:latin typeface="Tahoma"/>
              <a:ea typeface="Tahoma"/>
              <a:cs typeface="Tahoma"/>
              <a:sym typeface="Tahoma"/>
            </a:endParaRPr>
          </a:p>
          <a:p>
            <a:pPr indent="-410291" lvl="0" marL="421688" marR="0" rtl="0" algn="l">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Learning by doing.</a:t>
            </a:r>
            <a:endParaRPr sz="1800">
              <a:solidFill>
                <a:schemeClr val="dk1"/>
              </a:solidFill>
              <a:latin typeface="Tahoma"/>
              <a:ea typeface="Tahoma"/>
              <a:cs typeface="Tahoma"/>
              <a:sym typeface="Tahoma"/>
            </a:endParaRPr>
          </a:p>
          <a:p>
            <a:pPr indent="0" lvl="0" marL="0" marR="0" rtl="0" algn="l">
              <a:spcBef>
                <a:spcPts val="40"/>
              </a:spcBef>
              <a:spcAft>
                <a:spcPts val="0"/>
              </a:spcAft>
              <a:buClr>
                <a:srgbClr val="5F3A13"/>
              </a:buClr>
              <a:buSzPts val="2100"/>
              <a:buFont typeface="Noto Sans Symbols"/>
              <a:buNone/>
            </a:pPr>
            <a:r>
              <a:t/>
            </a:r>
            <a:endParaRPr sz="2100">
              <a:solidFill>
                <a:schemeClr val="dk1"/>
              </a:solidFill>
              <a:latin typeface="Tahoma"/>
              <a:ea typeface="Tahoma"/>
              <a:cs typeface="Tahoma"/>
              <a:sym typeface="Tahoma"/>
            </a:endParaRPr>
          </a:p>
          <a:p>
            <a:pPr indent="-410291" lvl="0" marL="421688" marR="0" rtl="0" algn="l">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Used to pick out structure in the input:</a:t>
            </a:r>
            <a:endParaRPr sz="1800">
              <a:solidFill>
                <a:schemeClr val="dk1"/>
              </a:solidFill>
              <a:latin typeface="Tahoma"/>
              <a:ea typeface="Tahoma"/>
              <a:cs typeface="Tahoma"/>
              <a:sym typeface="Tahoma"/>
            </a:endParaRPr>
          </a:p>
          <a:p>
            <a:pPr indent="-410860" lvl="1" marL="1242271" marR="0" rtl="0" algn="l">
              <a:spcBef>
                <a:spcPts val="215"/>
              </a:spcBef>
              <a:spcAft>
                <a:spcPts val="0"/>
              </a:spcAft>
              <a:buClr>
                <a:srgbClr val="5F3A13"/>
              </a:buClr>
              <a:buSzPts val="1800"/>
              <a:buFont typeface="Tahoma"/>
              <a:buChar char="•"/>
            </a:pPr>
            <a:r>
              <a:rPr b="0" i="0" lang="en-US" sz="1800" u="none" cap="none" strike="noStrike">
                <a:solidFill>
                  <a:srgbClr val="5F3A13"/>
                </a:solidFill>
                <a:latin typeface="Tahoma"/>
                <a:ea typeface="Tahoma"/>
                <a:cs typeface="Tahoma"/>
                <a:sym typeface="Tahoma"/>
              </a:rPr>
              <a:t>Clustering,</a:t>
            </a:r>
            <a:endParaRPr b="0" i="0" sz="1800" u="none" cap="none" strike="noStrike">
              <a:solidFill>
                <a:schemeClr val="dk1"/>
              </a:solidFill>
              <a:latin typeface="Tahoma"/>
              <a:ea typeface="Tahoma"/>
              <a:cs typeface="Tahoma"/>
              <a:sym typeface="Tahoma"/>
            </a:endParaRPr>
          </a:p>
          <a:p>
            <a:pPr indent="-410860" lvl="1" marL="1242271" marR="0" rtl="0" algn="l">
              <a:spcBef>
                <a:spcPts val="215"/>
              </a:spcBef>
              <a:spcAft>
                <a:spcPts val="0"/>
              </a:spcAft>
              <a:buClr>
                <a:srgbClr val="5F3A13"/>
              </a:buClr>
              <a:buSzPts val="1800"/>
              <a:buFont typeface="Tahoma"/>
              <a:buChar char="•"/>
            </a:pPr>
            <a:r>
              <a:rPr b="0" i="0" lang="en-US" sz="1800" u="none" cap="none" strike="noStrike">
                <a:solidFill>
                  <a:srgbClr val="5F3A13"/>
                </a:solidFill>
                <a:latin typeface="Tahoma"/>
                <a:ea typeface="Tahoma"/>
                <a:cs typeface="Tahoma"/>
                <a:sym typeface="Tahoma"/>
              </a:rPr>
              <a:t>Reduction of dimensionality </a:t>
            </a:r>
            <a:r>
              <a:rPr b="0" i="0" lang="en-US" sz="1800" u="none" cap="none" strike="noStrike">
                <a:solidFill>
                  <a:srgbClr val="5F3A13"/>
                </a:solidFill>
                <a:latin typeface="Noto Sans Symbols"/>
                <a:ea typeface="Noto Sans Symbols"/>
                <a:cs typeface="Noto Sans Symbols"/>
                <a:sym typeface="Noto Sans Symbols"/>
              </a:rPr>
              <a:t>🡪</a:t>
            </a:r>
            <a:r>
              <a:rPr b="0" i="0" lang="en-US" sz="1800" u="none" cap="none" strike="noStrike">
                <a:solidFill>
                  <a:srgbClr val="5F3A13"/>
                </a:solidFill>
                <a:latin typeface="Times New Roman"/>
                <a:ea typeface="Times New Roman"/>
                <a:cs typeface="Times New Roman"/>
                <a:sym typeface="Times New Roman"/>
              </a:rPr>
              <a:t> </a:t>
            </a:r>
            <a:r>
              <a:rPr b="0" i="0" lang="en-US" sz="1800" u="none" cap="none" strike="noStrike">
                <a:solidFill>
                  <a:srgbClr val="5F3A13"/>
                </a:solidFill>
                <a:latin typeface="Tahoma"/>
                <a:ea typeface="Tahoma"/>
                <a:cs typeface="Tahoma"/>
                <a:sym typeface="Tahoma"/>
              </a:rPr>
              <a:t>compression.</a:t>
            </a:r>
            <a:endParaRPr b="0" i="0" sz="1800" u="none" cap="none" strike="noStrike">
              <a:solidFill>
                <a:schemeClr val="dk1"/>
              </a:solidFill>
              <a:latin typeface="Tahoma"/>
              <a:ea typeface="Tahoma"/>
              <a:cs typeface="Tahoma"/>
              <a:sym typeface="Tahoma"/>
            </a:endParaRPr>
          </a:p>
          <a:p>
            <a:pPr indent="0" lvl="1" marL="457200" marR="0" rtl="0" algn="l">
              <a:spcBef>
                <a:spcPts val="40"/>
              </a:spcBef>
              <a:spcAft>
                <a:spcPts val="0"/>
              </a:spcAft>
              <a:buClr>
                <a:srgbClr val="5F3A13"/>
              </a:buClr>
              <a:buSzPts val="2100"/>
              <a:buFont typeface="Tahoma"/>
              <a:buNone/>
            </a:pPr>
            <a:r>
              <a:t/>
            </a:r>
            <a:endParaRPr b="0" i="0" sz="2100" u="none" cap="none" strike="noStrike">
              <a:solidFill>
                <a:schemeClr val="dk1"/>
              </a:solidFill>
              <a:latin typeface="Tahoma"/>
              <a:ea typeface="Tahoma"/>
              <a:cs typeface="Tahoma"/>
              <a:sym typeface="Tahoma"/>
            </a:endParaRPr>
          </a:p>
          <a:p>
            <a:pPr indent="-410291" lvl="0" marL="421688" marR="0" rtl="0" algn="l">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Example: Kohonen’s Learning Law.</a:t>
            </a:r>
            <a:endParaRPr sz="1800">
              <a:solidFill>
                <a:schemeClr val="dk1"/>
              </a:solidFill>
              <a:latin typeface="Tahoma"/>
              <a:ea typeface="Tahoma"/>
              <a:cs typeface="Tahoma"/>
              <a:sym typeface="Tahom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3"/>
          <p:cNvSpPr txBox="1"/>
          <p:nvPr>
            <p:ph type="title"/>
          </p:nvPr>
        </p:nvSpPr>
        <p:spPr>
          <a:xfrm>
            <a:off x="902855" y="276437"/>
            <a:ext cx="6726959" cy="933687"/>
          </a:xfrm>
          <a:prstGeom prst="rect">
            <a:avLst/>
          </a:prstGeom>
          <a:noFill/>
          <a:ln>
            <a:noFill/>
          </a:ln>
        </p:spPr>
        <p:txBody>
          <a:bodyPr anchorCtr="0" anchor="b" bIns="0" lIns="0" spcFirstLastPara="1" rIns="0" wrap="square" tIns="10250">
            <a:spAutoFit/>
          </a:bodyPr>
          <a:lstStyle/>
          <a:p>
            <a:pPr indent="0" lvl="0" marL="11397" rtl="0" algn="l">
              <a:spcBef>
                <a:spcPts val="0"/>
              </a:spcBef>
              <a:spcAft>
                <a:spcPts val="0"/>
              </a:spcAft>
              <a:buClr>
                <a:schemeClr val="dk2"/>
              </a:buClr>
              <a:buSzPts val="3000"/>
              <a:buFont typeface="Century Schoolbook"/>
              <a:buNone/>
            </a:pPr>
            <a:r>
              <a:rPr lang="en-US"/>
              <a:t>FEW UNSUPERVISED LEARNING NETWORKS</a:t>
            </a:r>
            <a:endParaRPr/>
          </a:p>
        </p:txBody>
      </p:sp>
      <p:sp>
        <p:nvSpPr>
          <p:cNvPr id="474" name="Google Shape;474;p53"/>
          <p:cNvSpPr txBox="1"/>
          <p:nvPr/>
        </p:nvSpPr>
        <p:spPr>
          <a:xfrm>
            <a:off x="902743" y="1443767"/>
            <a:ext cx="5967268" cy="4488506"/>
          </a:xfrm>
          <a:prstGeom prst="rect">
            <a:avLst/>
          </a:prstGeom>
          <a:noFill/>
          <a:ln>
            <a:noFill/>
          </a:ln>
        </p:spPr>
        <p:txBody>
          <a:bodyPr anchorCtr="0" anchor="t" bIns="0" lIns="0" spcFirstLastPara="1" rIns="0" wrap="square" tIns="10250">
            <a:spAutoFit/>
          </a:bodyPr>
          <a:lstStyle/>
          <a:p>
            <a:pPr indent="0" lvl="0" marL="11397" marR="0" rtl="0" algn="l">
              <a:spcBef>
                <a:spcPts val="0"/>
              </a:spcBef>
              <a:spcAft>
                <a:spcPts val="0"/>
              </a:spcAft>
              <a:buNone/>
            </a:pPr>
            <a:r>
              <a:rPr lang="en-US" sz="1800">
                <a:solidFill>
                  <a:srgbClr val="5F3A13"/>
                </a:solidFill>
                <a:latin typeface="Tahoma"/>
                <a:ea typeface="Tahoma"/>
                <a:cs typeface="Tahoma"/>
                <a:sym typeface="Tahoma"/>
              </a:rPr>
              <a:t>There exists several networks under this category, such as</a:t>
            </a:r>
            <a:endParaRPr sz="1800">
              <a:solidFill>
                <a:schemeClr val="dk1"/>
              </a:solidFill>
              <a:latin typeface="Tahoma"/>
              <a:ea typeface="Tahoma"/>
              <a:cs typeface="Tahoma"/>
              <a:sym typeface="Tahoma"/>
            </a:endParaRPr>
          </a:p>
          <a:p>
            <a:pPr indent="0" lvl="0" marL="0" marR="0" rtl="0" algn="l">
              <a:spcBef>
                <a:spcPts val="40"/>
              </a:spcBef>
              <a:spcAft>
                <a:spcPts val="0"/>
              </a:spcAft>
              <a:buNone/>
            </a:pPr>
            <a:r>
              <a:t/>
            </a:r>
            <a:endParaRPr sz="2100">
              <a:solidFill>
                <a:schemeClr val="dk1"/>
              </a:solidFill>
              <a:latin typeface="Tahoma"/>
              <a:ea typeface="Tahoma"/>
              <a:cs typeface="Tahoma"/>
              <a:sym typeface="Tahoma"/>
            </a:endParaRPr>
          </a:p>
          <a:p>
            <a:pPr indent="-410860" lvl="0" marL="421688" marR="0" rtl="0" algn="l">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Max Net,</a:t>
            </a:r>
            <a:endParaRPr sz="1800">
              <a:solidFill>
                <a:schemeClr val="dk1"/>
              </a:solidFill>
              <a:latin typeface="Tahoma"/>
              <a:ea typeface="Tahoma"/>
              <a:cs typeface="Tahoma"/>
              <a:sym typeface="Tahoma"/>
            </a:endParaRPr>
          </a:p>
          <a:p>
            <a:pPr indent="0" lvl="0" marL="0" marR="0" rtl="0" algn="l">
              <a:spcBef>
                <a:spcPts val="36"/>
              </a:spcBef>
              <a:spcAft>
                <a:spcPts val="0"/>
              </a:spcAft>
              <a:buClr>
                <a:srgbClr val="5F3A13"/>
              </a:buClr>
              <a:buSzPts val="2100"/>
              <a:buFont typeface="Noto Sans Symbols"/>
              <a:buNone/>
            </a:pPr>
            <a:r>
              <a:t/>
            </a:r>
            <a:endParaRPr sz="2100">
              <a:solidFill>
                <a:schemeClr val="dk1"/>
              </a:solidFill>
              <a:latin typeface="Tahoma"/>
              <a:ea typeface="Tahoma"/>
              <a:cs typeface="Tahoma"/>
              <a:sym typeface="Tahoma"/>
            </a:endParaRPr>
          </a:p>
          <a:p>
            <a:pPr indent="-410860" lvl="0" marL="421688" marR="0" rtl="0" algn="l">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Mexican Hat,</a:t>
            </a:r>
            <a:endParaRPr sz="1800">
              <a:solidFill>
                <a:schemeClr val="dk1"/>
              </a:solidFill>
              <a:latin typeface="Tahoma"/>
              <a:ea typeface="Tahoma"/>
              <a:cs typeface="Tahoma"/>
              <a:sym typeface="Tahoma"/>
            </a:endParaRPr>
          </a:p>
          <a:p>
            <a:pPr indent="0" lvl="0" marL="0" marR="0" rtl="0" algn="l">
              <a:spcBef>
                <a:spcPts val="40"/>
              </a:spcBef>
              <a:spcAft>
                <a:spcPts val="0"/>
              </a:spcAft>
              <a:buClr>
                <a:srgbClr val="5F3A13"/>
              </a:buClr>
              <a:buSzPts val="2100"/>
              <a:buFont typeface="Noto Sans Symbols"/>
              <a:buNone/>
            </a:pPr>
            <a:r>
              <a:t/>
            </a:r>
            <a:endParaRPr sz="2100">
              <a:solidFill>
                <a:schemeClr val="dk1"/>
              </a:solidFill>
              <a:latin typeface="Tahoma"/>
              <a:ea typeface="Tahoma"/>
              <a:cs typeface="Tahoma"/>
              <a:sym typeface="Tahoma"/>
            </a:endParaRPr>
          </a:p>
          <a:p>
            <a:pPr indent="-410860" lvl="0" marL="421688" marR="0" rtl="0" algn="l">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Kohonen Self-organizing Feature Maps,</a:t>
            </a:r>
            <a:endParaRPr sz="1800">
              <a:solidFill>
                <a:schemeClr val="dk1"/>
              </a:solidFill>
              <a:latin typeface="Tahoma"/>
              <a:ea typeface="Tahoma"/>
              <a:cs typeface="Tahoma"/>
              <a:sym typeface="Tahoma"/>
            </a:endParaRPr>
          </a:p>
          <a:p>
            <a:pPr indent="0" lvl="0" marL="0" marR="0" rtl="0" algn="l">
              <a:spcBef>
                <a:spcPts val="40"/>
              </a:spcBef>
              <a:spcAft>
                <a:spcPts val="0"/>
              </a:spcAft>
              <a:buClr>
                <a:srgbClr val="5F3A13"/>
              </a:buClr>
              <a:buSzPts val="2100"/>
              <a:buFont typeface="Noto Sans Symbols"/>
              <a:buNone/>
            </a:pPr>
            <a:r>
              <a:t/>
            </a:r>
            <a:endParaRPr sz="2100">
              <a:solidFill>
                <a:schemeClr val="dk1"/>
              </a:solidFill>
              <a:latin typeface="Tahoma"/>
              <a:ea typeface="Tahoma"/>
              <a:cs typeface="Tahoma"/>
              <a:sym typeface="Tahoma"/>
            </a:endParaRPr>
          </a:p>
          <a:p>
            <a:pPr indent="-410860" lvl="0" marL="421688" marR="0" rtl="0" algn="l">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Learning Vector Quantization,</a:t>
            </a:r>
            <a:endParaRPr sz="1800">
              <a:solidFill>
                <a:schemeClr val="dk1"/>
              </a:solidFill>
              <a:latin typeface="Tahoma"/>
              <a:ea typeface="Tahoma"/>
              <a:cs typeface="Tahoma"/>
              <a:sym typeface="Tahoma"/>
            </a:endParaRPr>
          </a:p>
          <a:p>
            <a:pPr indent="0" lvl="0" marL="0" marR="0" rtl="0" algn="l">
              <a:spcBef>
                <a:spcPts val="36"/>
              </a:spcBef>
              <a:spcAft>
                <a:spcPts val="0"/>
              </a:spcAft>
              <a:buClr>
                <a:srgbClr val="5F3A13"/>
              </a:buClr>
              <a:buSzPts val="2100"/>
              <a:buFont typeface="Noto Sans Symbols"/>
              <a:buNone/>
            </a:pPr>
            <a:r>
              <a:t/>
            </a:r>
            <a:endParaRPr sz="2100">
              <a:solidFill>
                <a:schemeClr val="dk1"/>
              </a:solidFill>
              <a:latin typeface="Tahoma"/>
              <a:ea typeface="Tahoma"/>
              <a:cs typeface="Tahoma"/>
              <a:sym typeface="Tahoma"/>
            </a:endParaRPr>
          </a:p>
          <a:p>
            <a:pPr indent="-410860" lvl="0" marL="421688" marR="0" rtl="0" algn="l">
              <a:spcBef>
                <a:spcPts val="4"/>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Counterpropagation Networks,</a:t>
            </a:r>
            <a:endParaRPr sz="1800">
              <a:solidFill>
                <a:schemeClr val="dk1"/>
              </a:solidFill>
              <a:latin typeface="Tahoma"/>
              <a:ea typeface="Tahoma"/>
              <a:cs typeface="Tahoma"/>
              <a:sym typeface="Tahoma"/>
            </a:endParaRPr>
          </a:p>
          <a:p>
            <a:pPr indent="0" lvl="0" marL="0" marR="0" rtl="0" algn="l">
              <a:spcBef>
                <a:spcPts val="36"/>
              </a:spcBef>
              <a:spcAft>
                <a:spcPts val="0"/>
              </a:spcAft>
              <a:buClr>
                <a:srgbClr val="5F3A13"/>
              </a:buClr>
              <a:buSzPts val="2100"/>
              <a:buFont typeface="Noto Sans Symbols"/>
              <a:buNone/>
            </a:pPr>
            <a:r>
              <a:t/>
            </a:r>
            <a:endParaRPr sz="2100">
              <a:solidFill>
                <a:schemeClr val="dk1"/>
              </a:solidFill>
              <a:latin typeface="Tahoma"/>
              <a:ea typeface="Tahoma"/>
              <a:cs typeface="Tahoma"/>
              <a:sym typeface="Tahoma"/>
            </a:endParaRPr>
          </a:p>
          <a:p>
            <a:pPr indent="-410860" lvl="0" marL="421688" marR="0" rtl="0" algn="l">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Hamming Network,</a:t>
            </a:r>
            <a:endParaRPr sz="1800">
              <a:solidFill>
                <a:schemeClr val="dk1"/>
              </a:solidFill>
              <a:latin typeface="Tahoma"/>
              <a:ea typeface="Tahoma"/>
              <a:cs typeface="Tahoma"/>
              <a:sym typeface="Tahoma"/>
            </a:endParaRPr>
          </a:p>
          <a:p>
            <a:pPr indent="0" lvl="0" marL="0" marR="0" rtl="0" algn="l">
              <a:spcBef>
                <a:spcPts val="40"/>
              </a:spcBef>
              <a:spcAft>
                <a:spcPts val="0"/>
              </a:spcAft>
              <a:buClr>
                <a:srgbClr val="5F3A13"/>
              </a:buClr>
              <a:buSzPts val="2100"/>
              <a:buFont typeface="Noto Sans Symbols"/>
              <a:buNone/>
            </a:pPr>
            <a:r>
              <a:t/>
            </a:r>
            <a:endParaRPr sz="2100">
              <a:solidFill>
                <a:schemeClr val="dk1"/>
              </a:solidFill>
              <a:latin typeface="Tahoma"/>
              <a:ea typeface="Tahoma"/>
              <a:cs typeface="Tahoma"/>
              <a:sym typeface="Tahoma"/>
            </a:endParaRPr>
          </a:p>
          <a:p>
            <a:pPr indent="-410291" lvl="0" marL="421688" marR="0" rtl="0" algn="l">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Adaptive Resonance Theory.</a:t>
            </a:r>
            <a:endParaRPr sz="1800">
              <a:solidFill>
                <a:schemeClr val="dk1"/>
              </a:solidFill>
              <a:latin typeface="Tahoma"/>
              <a:ea typeface="Tahoma"/>
              <a:cs typeface="Tahoma"/>
              <a:sym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4"/>
          <p:cNvSpPr txBox="1"/>
          <p:nvPr>
            <p:ph type="title"/>
          </p:nvPr>
        </p:nvSpPr>
        <p:spPr>
          <a:xfrm>
            <a:off x="902855" y="276437"/>
            <a:ext cx="3837132" cy="933687"/>
          </a:xfrm>
          <a:prstGeom prst="rect">
            <a:avLst/>
          </a:prstGeom>
          <a:noFill/>
          <a:ln>
            <a:noFill/>
          </a:ln>
        </p:spPr>
        <p:txBody>
          <a:bodyPr anchorCtr="0" anchor="b" bIns="0" lIns="0" spcFirstLastPara="1" rIns="0" wrap="square" tIns="10250">
            <a:spAutoFit/>
          </a:bodyPr>
          <a:lstStyle/>
          <a:p>
            <a:pPr indent="0" lvl="0" marL="11397" rtl="0" algn="l">
              <a:spcBef>
                <a:spcPts val="0"/>
              </a:spcBef>
              <a:spcAft>
                <a:spcPts val="0"/>
              </a:spcAft>
              <a:buClr>
                <a:schemeClr val="dk2"/>
              </a:buClr>
              <a:buSzPts val="3000"/>
              <a:buFont typeface="Century Schoolbook"/>
              <a:buNone/>
            </a:pPr>
            <a:r>
              <a:rPr lang="en-US"/>
              <a:t>COMPETITIVE LEARNING</a:t>
            </a:r>
            <a:endParaRPr/>
          </a:p>
        </p:txBody>
      </p:sp>
      <p:sp>
        <p:nvSpPr>
          <p:cNvPr id="480" name="Google Shape;480;p54"/>
          <p:cNvSpPr txBox="1"/>
          <p:nvPr/>
        </p:nvSpPr>
        <p:spPr>
          <a:xfrm>
            <a:off x="902854" y="1415797"/>
            <a:ext cx="7335982" cy="2729175"/>
          </a:xfrm>
          <a:prstGeom prst="rect">
            <a:avLst/>
          </a:prstGeom>
          <a:noFill/>
          <a:ln>
            <a:noFill/>
          </a:ln>
        </p:spPr>
        <p:txBody>
          <a:bodyPr anchorCtr="0" anchor="t" bIns="0" lIns="0" spcFirstLastPara="1" rIns="0" wrap="square" tIns="11375">
            <a:spAutoFit/>
          </a:bodyPr>
          <a:lstStyle/>
          <a:p>
            <a:pPr indent="-410291" lvl="0" marL="421688" marR="5129" rtl="0" algn="just">
              <a:lnSpc>
                <a:spcPct val="110000"/>
              </a:lnSpc>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Output units compete, so that eventually only one neuron (the one  with the most input) is active in response to each output pattern.</a:t>
            </a:r>
            <a:endParaRPr sz="1800">
              <a:solidFill>
                <a:schemeClr val="dk1"/>
              </a:solidFill>
              <a:latin typeface="Tahoma"/>
              <a:ea typeface="Tahoma"/>
              <a:cs typeface="Tahoma"/>
              <a:sym typeface="Tahoma"/>
            </a:endParaRPr>
          </a:p>
          <a:p>
            <a:pPr indent="0" lvl="0" marL="0" marR="0" rtl="0" algn="l">
              <a:spcBef>
                <a:spcPts val="40"/>
              </a:spcBef>
              <a:spcAft>
                <a:spcPts val="0"/>
              </a:spcAft>
              <a:buClr>
                <a:srgbClr val="5F3A13"/>
              </a:buClr>
              <a:buSzPts val="1900"/>
              <a:buFont typeface="Noto Sans Symbols"/>
              <a:buNone/>
            </a:pPr>
            <a:r>
              <a:t/>
            </a:r>
            <a:endParaRPr sz="1900">
              <a:solidFill>
                <a:schemeClr val="dk1"/>
              </a:solidFill>
              <a:latin typeface="Tahoma"/>
              <a:ea typeface="Tahoma"/>
              <a:cs typeface="Tahoma"/>
              <a:sym typeface="Tahoma"/>
            </a:endParaRPr>
          </a:p>
          <a:p>
            <a:pPr indent="-410291" lvl="0" marL="421688" marR="4559" rtl="0" algn="just">
              <a:lnSpc>
                <a:spcPct val="110000"/>
              </a:lnSpc>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The total weight from the input layer to each output neuron is  limited. If some connections are strengthened, others must be  weakened.</a:t>
            </a:r>
            <a:endParaRPr sz="1800">
              <a:solidFill>
                <a:schemeClr val="dk1"/>
              </a:solidFill>
              <a:latin typeface="Tahoma"/>
              <a:ea typeface="Tahoma"/>
              <a:cs typeface="Tahoma"/>
              <a:sym typeface="Tahoma"/>
            </a:endParaRPr>
          </a:p>
          <a:p>
            <a:pPr indent="0" lvl="0" marL="0" marR="0" rtl="0" algn="l">
              <a:spcBef>
                <a:spcPts val="40"/>
              </a:spcBef>
              <a:spcAft>
                <a:spcPts val="0"/>
              </a:spcAft>
              <a:buClr>
                <a:srgbClr val="5F3A13"/>
              </a:buClr>
              <a:buSzPts val="1900"/>
              <a:buFont typeface="Noto Sans Symbols"/>
              <a:buNone/>
            </a:pPr>
            <a:r>
              <a:t/>
            </a:r>
            <a:endParaRPr sz="1900">
              <a:solidFill>
                <a:schemeClr val="dk1"/>
              </a:solidFill>
              <a:latin typeface="Tahoma"/>
              <a:ea typeface="Tahoma"/>
              <a:cs typeface="Tahoma"/>
              <a:sym typeface="Tahoma"/>
            </a:endParaRPr>
          </a:p>
          <a:p>
            <a:pPr indent="-410291" lvl="0" marL="421688" marR="5129" rtl="0" algn="just">
              <a:lnSpc>
                <a:spcPct val="110000"/>
              </a:lnSpc>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A consequence is that the winner is the output neuron whose  weights best match the activation pattern.</a:t>
            </a:r>
            <a:endParaRPr sz="1800">
              <a:solidFill>
                <a:schemeClr val="dk1"/>
              </a:solidFill>
              <a:latin typeface="Tahoma"/>
              <a:ea typeface="Tahoma"/>
              <a:cs typeface="Tahoma"/>
              <a:sym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5"/>
          <p:cNvSpPr txBox="1"/>
          <p:nvPr/>
        </p:nvSpPr>
        <p:spPr>
          <a:xfrm>
            <a:off x="902854" y="1443767"/>
            <a:ext cx="5474855" cy="290793"/>
          </a:xfrm>
          <a:prstGeom prst="rect">
            <a:avLst/>
          </a:prstGeom>
          <a:noFill/>
          <a:ln>
            <a:noFill/>
          </a:ln>
        </p:spPr>
        <p:txBody>
          <a:bodyPr anchorCtr="0" anchor="t" bIns="0" lIns="0" spcFirstLastPara="1" rIns="0" wrap="square" tIns="10250">
            <a:spAutoFit/>
          </a:bodyPr>
          <a:lstStyle/>
          <a:p>
            <a:pPr indent="-410291" lvl="0" marL="421688" marR="0" rtl="0" algn="l">
              <a:spcBef>
                <a:spcPts val="0"/>
              </a:spcBef>
              <a:spcAft>
                <a:spcPts val="0"/>
              </a:spcAft>
              <a:buClr>
                <a:srgbClr val="B58B7F"/>
              </a:buClr>
              <a:buSzPts val="1260"/>
              <a:buFont typeface="Noto Sans Symbols"/>
              <a:buChar char="⮚"/>
            </a:pPr>
            <a:r>
              <a:rPr lang="en-US" sz="1800">
                <a:solidFill>
                  <a:srgbClr val="5F3A13"/>
                </a:solidFill>
                <a:latin typeface="Tahoma"/>
                <a:ea typeface="Tahoma"/>
                <a:cs typeface="Tahoma"/>
                <a:sym typeface="Tahoma"/>
              </a:rPr>
              <a:t>Network Organization is fundamental to the brain</a:t>
            </a:r>
            <a:endParaRPr sz="1800">
              <a:solidFill>
                <a:schemeClr val="dk1"/>
              </a:solidFill>
              <a:latin typeface="Tahoma"/>
              <a:ea typeface="Tahoma"/>
              <a:cs typeface="Tahoma"/>
              <a:sym typeface="Tahoma"/>
            </a:endParaRPr>
          </a:p>
        </p:txBody>
      </p:sp>
      <p:sp>
        <p:nvSpPr>
          <p:cNvPr id="486" name="Google Shape;486;p55"/>
          <p:cNvSpPr txBox="1"/>
          <p:nvPr/>
        </p:nvSpPr>
        <p:spPr>
          <a:xfrm>
            <a:off x="4865371" y="2627109"/>
            <a:ext cx="3375314" cy="290793"/>
          </a:xfrm>
          <a:prstGeom prst="rect">
            <a:avLst/>
          </a:prstGeom>
          <a:noFill/>
          <a:ln>
            <a:noFill/>
          </a:ln>
        </p:spPr>
        <p:txBody>
          <a:bodyPr anchorCtr="0" anchor="t" bIns="0" lIns="0" spcFirstLastPara="1" rIns="0" wrap="square" tIns="10250">
            <a:spAutoFit/>
          </a:bodyPr>
          <a:lstStyle/>
          <a:p>
            <a:pPr indent="0" lvl="0" marL="11397" marR="0" rtl="0" algn="l">
              <a:spcBef>
                <a:spcPts val="0"/>
              </a:spcBef>
              <a:spcAft>
                <a:spcPts val="0"/>
              </a:spcAft>
              <a:buNone/>
            </a:pPr>
            <a:r>
              <a:rPr lang="en-US" sz="1800">
                <a:solidFill>
                  <a:srgbClr val="5F3A13"/>
                </a:solidFill>
                <a:latin typeface="Tahoma"/>
                <a:ea typeface="Tahoma"/>
                <a:cs typeface="Tahoma"/>
                <a:sym typeface="Tahoma"/>
              </a:rPr>
              <a:t>and	serial	processing	require</a:t>
            </a:r>
            <a:endParaRPr sz="1800">
              <a:solidFill>
                <a:schemeClr val="dk1"/>
              </a:solidFill>
              <a:latin typeface="Tahoma"/>
              <a:ea typeface="Tahoma"/>
              <a:cs typeface="Tahoma"/>
              <a:sym typeface="Tahoma"/>
            </a:endParaRPr>
          </a:p>
        </p:txBody>
      </p:sp>
      <p:sp>
        <p:nvSpPr>
          <p:cNvPr id="487" name="Google Shape;487;p55"/>
          <p:cNvSpPr txBox="1"/>
          <p:nvPr/>
        </p:nvSpPr>
        <p:spPr>
          <a:xfrm>
            <a:off x="1526310" y="2007468"/>
            <a:ext cx="3143250" cy="1228172"/>
          </a:xfrm>
          <a:prstGeom prst="rect">
            <a:avLst/>
          </a:prstGeom>
          <a:noFill/>
          <a:ln>
            <a:noFill/>
          </a:ln>
        </p:spPr>
        <p:txBody>
          <a:bodyPr anchorCtr="0" anchor="t" bIns="0" lIns="0" spcFirstLastPara="1" rIns="0" wrap="square" tIns="38750">
            <a:spAutoFit/>
          </a:bodyPr>
          <a:lstStyle/>
          <a:p>
            <a:pPr indent="-410291" lvl="0" marL="421688" marR="0" rtl="0" algn="l">
              <a:spcBef>
                <a:spcPts val="0"/>
              </a:spcBef>
              <a:spcAft>
                <a:spcPts val="0"/>
              </a:spcAft>
              <a:buClr>
                <a:srgbClr val="F0A22D"/>
              </a:buClr>
              <a:buSzPts val="1260"/>
              <a:buFont typeface="Tahoma"/>
              <a:buChar char="•"/>
            </a:pPr>
            <a:r>
              <a:rPr lang="en-US" sz="1800">
                <a:solidFill>
                  <a:srgbClr val="5F3A13"/>
                </a:solidFill>
                <a:latin typeface="Tahoma"/>
                <a:ea typeface="Tahoma"/>
                <a:cs typeface="Tahoma"/>
                <a:sym typeface="Tahoma"/>
              </a:rPr>
              <a:t>Functional structure.</a:t>
            </a:r>
            <a:endParaRPr sz="1800">
              <a:solidFill>
                <a:schemeClr val="dk1"/>
              </a:solidFill>
              <a:latin typeface="Tahoma"/>
              <a:ea typeface="Tahoma"/>
              <a:cs typeface="Tahoma"/>
              <a:sym typeface="Tahoma"/>
            </a:endParaRPr>
          </a:p>
          <a:p>
            <a:pPr indent="-410291" lvl="0" marL="421688" marR="0" rtl="0" algn="l">
              <a:spcBef>
                <a:spcPts val="215"/>
              </a:spcBef>
              <a:spcAft>
                <a:spcPts val="0"/>
              </a:spcAft>
              <a:buClr>
                <a:srgbClr val="F0A22D"/>
              </a:buClr>
              <a:buSzPts val="1260"/>
              <a:buFont typeface="Tahoma"/>
              <a:buChar char="•"/>
            </a:pPr>
            <a:r>
              <a:rPr lang="en-US" sz="1800">
                <a:solidFill>
                  <a:srgbClr val="5F3A13"/>
                </a:solidFill>
                <a:latin typeface="Tahoma"/>
                <a:ea typeface="Tahoma"/>
                <a:cs typeface="Tahoma"/>
                <a:sym typeface="Tahoma"/>
              </a:rPr>
              <a:t>Layered structure.</a:t>
            </a:r>
            <a:endParaRPr sz="1800">
              <a:solidFill>
                <a:schemeClr val="dk1"/>
              </a:solidFill>
              <a:latin typeface="Tahoma"/>
              <a:ea typeface="Tahoma"/>
              <a:cs typeface="Tahoma"/>
              <a:sym typeface="Tahoma"/>
            </a:endParaRPr>
          </a:p>
          <a:p>
            <a:pPr indent="-410291" lvl="0" marL="421688" marR="4559" rtl="0" algn="l">
              <a:lnSpc>
                <a:spcPct val="110000"/>
              </a:lnSpc>
              <a:spcBef>
                <a:spcPts val="0"/>
              </a:spcBef>
              <a:spcAft>
                <a:spcPts val="0"/>
              </a:spcAft>
              <a:buClr>
                <a:srgbClr val="F0A22D"/>
              </a:buClr>
              <a:buSzPts val="1260"/>
              <a:buFont typeface="Tahoma"/>
              <a:buChar char="•"/>
            </a:pPr>
            <a:r>
              <a:rPr lang="en-US" sz="1800">
                <a:solidFill>
                  <a:srgbClr val="5F3A13"/>
                </a:solidFill>
                <a:latin typeface="Tahoma"/>
                <a:ea typeface="Tahoma"/>
                <a:cs typeface="Tahoma"/>
                <a:sym typeface="Tahoma"/>
              </a:rPr>
              <a:t>Both	parallel	processing  organization of the brain.</a:t>
            </a:r>
            <a:endParaRPr sz="1800">
              <a:solidFill>
                <a:schemeClr val="dk1"/>
              </a:solidFill>
              <a:latin typeface="Tahoma"/>
              <a:ea typeface="Tahoma"/>
              <a:cs typeface="Tahoma"/>
              <a:sym typeface="Tahoma"/>
            </a:endParaRPr>
          </a:p>
        </p:txBody>
      </p:sp>
      <p:sp>
        <p:nvSpPr>
          <p:cNvPr id="488" name="Google Shape;488;p55"/>
          <p:cNvSpPr txBox="1"/>
          <p:nvPr>
            <p:ph type="title"/>
          </p:nvPr>
        </p:nvSpPr>
        <p:spPr>
          <a:xfrm>
            <a:off x="902855" y="330225"/>
            <a:ext cx="3296227" cy="933687"/>
          </a:xfrm>
          <a:prstGeom prst="rect">
            <a:avLst/>
          </a:prstGeom>
          <a:noFill/>
          <a:ln>
            <a:noFill/>
          </a:ln>
        </p:spPr>
        <p:txBody>
          <a:bodyPr anchorCtr="0" anchor="b" bIns="0" lIns="0" spcFirstLastPara="1" rIns="0" wrap="square" tIns="10250">
            <a:spAutoFit/>
          </a:bodyPr>
          <a:lstStyle/>
          <a:p>
            <a:pPr indent="0" lvl="0" marL="11397" rtl="0" algn="l">
              <a:spcBef>
                <a:spcPts val="0"/>
              </a:spcBef>
              <a:spcAft>
                <a:spcPts val="0"/>
              </a:spcAft>
              <a:buClr>
                <a:schemeClr val="dk2"/>
              </a:buClr>
              <a:buSzPts val="3000"/>
              <a:buFont typeface="Century Schoolbook"/>
              <a:buNone/>
            </a:pPr>
            <a:r>
              <a:rPr lang="en-US"/>
              <a:t>SELF-ORGANIZATION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6"/>
          <p:cNvSpPr txBox="1"/>
          <p:nvPr>
            <p:ph type="title"/>
          </p:nvPr>
        </p:nvSpPr>
        <p:spPr>
          <a:xfrm>
            <a:off x="902855" y="276437"/>
            <a:ext cx="5130223" cy="933687"/>
          </a:xfrm>
          <a:prstGeom prst="rect">
            <a:avLst/>
          </a:prstGeom>
          <a:noFill/>
          <a:ln>
            <a:noFill/>
          </a:ln>
        </p:spPr>
        <p:txBody>
          <a:bodyPr anchorCtr="0" anchor="b" bIns="0" lIns="0" spcFirstLastPara="1" rIns="0" wrap="square" tIns="10250">
            <a:spAutoFit/>
          </a:bodyPr>
          <a:lstStyle/>
          <a:p>
            <a:pPr indent="0" lvl="0" marL="11397" rtl="0" algn="l">
              <a:spcBef>
                <a:spcPts val="0"/>
              </a:spcBef>
              <a:spcAft>
                <a:spcPts val="0"/>
              </a:spcAft>
              <a:buClr>
                <a:schemeClr val="dk2"/>
              </a:buClr>
              <a:buSzPts val="3000"/>
              <a:buFont typeface="Century Schoolbook"/>
              <a:buNone/>
            </a:pPr>
            <a:r>
              <a:rPr lang="en-US"/>
              <a:t>SELF-ORGANIZING FEATURE MAP</a:t>
            </a:r>
            <a:endParaRPr/>
          </a:p>
        </p:txBody>
      </p:sp>
      <p:sp>
        <p:nvSpPr>
          <p:cNvPr id="494" name="Google Shape;494;p56"/>
          <p:cNvSpPr txBox="1"/>
          <p:nvPr/>
        </p:nvSpPr>
        <p:spPr>
          <a:xfrm>
            <a:off x="902855" y="1415798"/>
            <a:ext cx="7336559" cy="2143617"/>
          </a:xfrm>
          <a:prstGeom prst="rect">
            <a:avLst/>
          </a:prstGeom>
          <a:noFill/>
          <a:ln>
            <a:noFill/>
          </a:ln>
        </p:spPr>
        <p:txBody>
          <a:bodyPr anchorCtr="0" anchor="t" bIns="0" lIns="0" spcFirstLastPara="1" rIns="0" wrap="square" tIns="15950">
            <a:spAutoFit/>
          </a:bodyPr>
          <a:lstStyle/>
          <a:p>
            <a:pPr indent="0" lvl="0" marL="11397" marR="4559" rtl="0" algn="just">
              <a:lnSpc>
                <a:spcPct val="108400"/>
              </a:lnSpc>
              <a:spcBef>
                <a:spcPts val="0"/>
              </a:spcBef>
              <a:spcAft>
                <a:spcPts val="0"/>
              </a:spcAft>
              <a:buNone/>
            </a:pPr>
            <a:r>
              <a:rPr lang="en-US" sz="1800">
                <a:solidFill>
                  <a:srgbClr val="5F3A13"/>
                </a:solidFill>
                <a:latin typeface="Tahoma"/>
                <a:ea typeface="Tahoma"/>
                <a:cs typeface="Tahoma"/>
                <a:sym typeface="Tahoma"/>
              </a:rPr>
              <a:t>Our brain is dominated by the cerebral cortex, a very complex structure  of billions of neurons and hundreds of billions of synapses. The cortex  includes areas that are responsible for different human activities  (motor, visual, auditory, etc.) and associated with different sensory  inputs. One can say that each sensory input is mapped into a  corresponding area of the cerebral cortex. </a:t>
            </a:r>
            <a:r>
              <a:rPr b="1" i="1" lang="en-US" sz="1900">
                <a:solidFill>
                  <a:srgbClr val="5F3A13"/>
                </a:solidFill>
                <a:latin typeface="Verdana"/>
                <a:ea typeface="Verdana"/>
                <a:cs typeface="Verdana"/>
                <a:sym typeface="Verdana"/>
              </a:rPr>
              <a:t>The cortex is a self-  organizing computational map in the human brain.</a:t>
            </a:r>
            <a:endParaRPr sz="1900">
              <a:solidFill>
                <a:schemeClr val="dk1"/>
              </a:solidFill>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7"/>
          <p:cNvSpPr txBox="1"/>
          <p:nvPr/>
        </p:nvSpPr>
        <p:spPr>
          <a:xfrm>
            <a:off x="902854" y="1443767"/>
            <a:ext cx="7335982" cy="2389470"/>
          </a:xfrm>
          <a:prstGeom prst="rect">
            <a:avLst/>
          </a:prstGeom>
          <a:noFill/>
          <a:ln>
            <a:noFill/>
          </a:ln>
        </p:spPr>
        <p:txBody>
          <a:bodyPr anchorCtr="0" anchor="t" bIns="0" lIns="0" spcFirstLastPara="1" rIns="0" wrap="square" tIns="10250">
            <a:spAutoFit/>
          </a:bodyPr>
          <a:lstStyle/>
          <a:p>
            <a:pPr indent="-410291" lvl="0" marL="421688" marR="0" rtl="0" algn="l">
              <a:spcBef>
                <a:spcPts val="0"/>
              </a:spcBef>
              <a:spcAft>
                <a:spcPts val="0"/>
              </a:spcAft>
              <a:buClr>
                <a:srgbClr val="B58B7F"/>
              </a:buClr>
              <a:buSzPts val="1260"/>
              <a:buFont typeface="Noto Sans Symbols"/>
              <a:buChar char="⮚"/>
            </a:pPr>
            <a:r>
              <a:rPr lang="en-US" sz="1800">
                <a:solidFill>
                  <a:srgbClr val="5F3A13"/>
                </a:solidFill>
                <a:latin typeface="Tahoma"/>
                <a:ea typeface="Tahoma"/>
                <a:cs typeface="Tahoma"/>
                <a:sym typeface="Tahoma"/>
              </a:rPr>
              <a:t>Discover significant patterns or features in the input data.</a:t>
            </a:r>
            <a:endParaRPr sz="1800">
              <a:solidFill>
                <a:schemeClr val="dk1"/>
              </a:solidFill>
              <a:latin typeface="Tahoma"/>
              <a:ea typeface="Tahoma"/>
              <a:cs typeface="Tahoma"/>
              <a:sym typeface="Tahoma"/>
            </a:endParaRPr>
          </a:p>
          <a:p>
            <a:pPr indent="0" lvl="0" marL="0" marR="0" rtl="0" algn="l">
              <a:spcBef>
                <a:spcPts val="40"/>
              </a:spcBef>
              <a:spcAft>
                <a:spcPts val="0"/>
              </a:spcAft>
              <a:buClr>
                <a:srgbClr val="B58B7F"/>
              </a:buClr>
              <a:buSzPts val="2100"/>
              <a:buFont typeface="Noto Sans Symbols"/>
              <a:buNone/>
            </a:pPr>
            <a:r>
              <a:t/>
            </a:r>
            <a:endParaRPr sz="2100">
              <a:solidFill>
                <a:schemeClr val="dk1"/>
              </a:solidFill>
              <a:latin typeface="Tahoma"/>
              <a:ea typeface="Tahoma"/>
              <a:cs typeface="Tahoma"/>
              <a:sym typeface="Tahoma"/>
            </a:endParaRPr>
          </a:p>
          <a:p>
            <a:pPr indent="-410291" lvl="0" marL="421688" marR="0" rtl="0" algn="l">
              <a:spcBef>
                <a:spcPts val="0"/>
              </a:spcBef>
              <a:spcAft>
                <a:spcPts val="0"/>
              </a:spcAft>
              <a:buClr>
                <a:srgbClr val="B58B7F"/>
              </a:buClr>
              <a:buSzPts val="1260"/>
              <a:buFont typeface="Noto Sans Symbols"/>
              <a:buChar char="⮚"/>
            </a:pPr>
            <a:r>
              <a:rPr lang="en-US" sz="1800">
                <a:solidFill>
                  <a:srgbClr val="5F3A13"/>
                </a:solidFill>
                <a:latin typeface="Tahoma"/>
                <a:ea typeface="Tahoma"/>
                <a:cs typeface="Tahoma"/>
                <a:sym typeface="Tahoma"/>
              </a:rPr>
              <a:t>Discovery is done without a teacher.</a:t>
            </a:r>
            <a:endParaRPr sz="1800">
              <a:solidFill>
                <a:schemeClr val="dk1"/>
              </a:solidFill>
              <a:latin typeface="Tahoma"/>
              <a:ea typeface="Tahoma"/>
              <a:cs typeface="Tahoma"/>
              <a:sym typeface="Tahoma"/>
            </a:endParaRPr>
          </a:p>
          <a:p>
            <a:pPr indent="0" lvl="0" marL="0" marR="0" rtl="0" algn="l">
              <a:spcBef>
                <a:spcPts val="36"/>
              </a:spcBef>
              <a:spcAft>
                <a:spcPts val="0"/>
              </a:spcAft>
              <a:buClr>
                <a:srgbClr val="B58B7F"/>
              </a:buClr>
              <a:buSzPts val="2100"/>
              <a:buFont typeface="Noto Sans Symbols"/>
              <a:buNone/>
            </a:pPr>
            <a:r>
              <a:t/>
            </a:r>
            <a:endParaRPr sz="2100">
              <a:solidFill>
                <a:schemeClr val="dk1"/>
              </a:solidFill>
              <a:latin typeface="Tahoma"/>
              <a:ea typeface="Tahoma"/>
              <a:cs typeface="Tahoma"/>
              <a:sym typeface="Tahoma"/>
            </a:endParaRPr>
          </a:p>
          <a:p>
            <a:pPr indent="-410291" lvl="0" marL="421688" marR="0" rtl="0" algn="l">
              <a:spcBef>
                <a:spcPts val="0"/>
              </a:spcBef>
              <a:spcAft>
                <a:spcPts val="0"/>
              </a:spcAft>
              <a:buClr>
                <a:srgbClr val="B58B7F"/>
              </a:buClr>
              <a:buSzPts val="1260"/>
              <a:buFont typeface="Noto Sans Symbols"/>
              <a:buChar char="⮚"/>
            </a:pPr>
            <a:r>
              <a:rPr lang="en-US" sz="1800">
                <a:solidFill>
                  <a:srgbClr val="5F3A13"/>
                </a:solidFill>
                <a:latin typeface="Tahoma"/>
                <a:ea typeface="Tahoma"/>
                <a:cs typeface="Tahoma"/>
                <a:sym typeface="Tahoma"/>
              </a:rPr>
              <a:t>Synaptic weights are changed according to local rules.</a:t>
            </a:r>
            <a:endParaRPr sz="1800">
              <a:solidFill>
                <a:schemeClr val="dk1"/>
              </a:solidFill>
              <a:latin typeface="Tahoma"/>
              <a:ea typeface="Tahoma"/>
              <a:cs typeface="Tahoma"/>
              <a:sym typeface="Tahoma"/>
            </a:endParaRPr>
          </a:p>
          <a:p>
            <a:pPr indent="0" lvl="0" marL="0" marR="0" rtl="0" algn="l">
              <a:spcBef>
                <a:spcPts val="40"/>
              </a:spcBef>
              <a:spcAft>
                <a:spcPts val="0"/>
              </a:spcAft>
              <a:buClr>
                <a:srgbClr val="B58B7F"/>
              </a:buClr>
              <a:buSzPts val="1900"/>
              <a:buFont typeface="Noto Sans Symbols"/>
              <a:buNone/>
            </a:pPr>
            <a:r>
              <a:t/>
            </a:r>
            <a:endParaRPr sz="1900">
              <a:solidFill>
                <a:schemeClr val="dk1"/>
              </a:solidFill>
              <a:latin typeface="Tahoma"/>
              <a:ea typeface="Tahoma"/>
              <a:cs typeface="Tahoma"/>
              <a:sym typeface="Tahoma"/>
            </a:endParaRPr>
          </a:p>
          <a:p>
            <a:pPr indent="-410291" lvl="0" marL="421688" marR="4559" rtl="0" algn="l">
              <a:lnSpc>
                <a:spcPct val="110000"/>
              </a:lnSpc>
              <a:spcBef>
                <a:spcPts val="0"/>
              </a:spcBef>
              <a:spcAft>
                <a:spcPts val="0"/>
              </a:spcAft>
              <a:buClr>
                <a:srgbClr val="B58B7F"/>
              </a:buClr>
              <a:buSzPts val="1260"/>
              <a:buFont typeface="Noto Sans Symbols"/>
              <a:buChar char="⮚"/>
            </a:pPr>
            <a:r>
              <a:rPr lang="en-US" sz="1800">
                <a:solidFill>
                  <a:srgbClr val="5F3A13"/>
                </a:solidFill>
                <a:latin typeface="Tahoma"/>
                <a:ea typeface="Tahoma"/>
                <a:cs typeface="Tahoma"/>
                <a:sym typeface="Tahoma"/>
              </a:rPr>
              <a:t>The changes affect a neuron’s immediate environment until a final  configuration develops.</a:t>
            </a:r>
            <a:endParaRPr sz="1800">
              <a:solidFill>
                <a:schemeClr val="dk1"/>
              </a:solidFill>
              <a:latin typeface="Tahoma"/>
              <a:ea typeface="Tahoma"/>
              <a:cs typeface="Tahoma"/>
              <a:sym typeface="Tahoma"/>
            </a:endParaRPr>
          </a:p>
        </p:txBody>
      </p:sp>
      <p:sp>
        <p:nvSpPr>
          <p:cNvPr id="500" name="Google Shape;500;p57"/>
          <p:cNvSpPr txBox="1"/>
          <p:nvPr>
            <p:ph type="title"/>
          </p:nvPr>
        </p:nvSpPr>
        <p:spPr>
          <a:xfrm>
            <a:off x="1041400" y="276437"/>
            <a:ext cx="4748645" cy="933687"/>
          </a:xfrm>
          <a:prstGeom prst="rect">
            <a:avLst/>
          </a:prstGeom>
          <a:noFill/>
          <a:ln>
            <a:noFill/>
          </a:ln>
        </p:spPr>
        <p:txBody>
          <a:bodyPr anchorCtr="0" anchor="b" bIns="0" lIns="0" spcFirstLastPara="1" rIns="0" wrap="square" tIns="10250">
            <a:spAutoFit/>
          </a:bodyPr>
          <a:lstStyle/>
          <a:p>
            <a:pPr indent="0" lvl="0" marL="11397" rtl="0" algn="l">
              <a:spcBef>
                <a:spcPts val="0"/>
              </a:spcBef>
              <a:spcAft>
                <a:spcPts val="0"/>
              </a:spcAft>
              <a:buClr>
                <a:schemeClr val="dk2"/>
              </a:buClr>
              <a:buSzPts val="3000"/>
              <a:buFont typeface="Century Schoolbook"/>
              <a:buNone/>
            </a:pPr>
            <a:r>
              <a:rPr lang="en-US"/>
              <a:t>SELF-ORGANIZING NETWORKS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8"/>
          <p:cNvSpPr txBox="1"/>
          <p:nvPr>
            <p:ph type="title"/>
          </p:nvPr>
        </p:nvSpPr>
        <p:spPr>
          <a:xfrm>
            <a:off x="457200" y="483951"/>
            <a:ext cx="7467600" cy="933687"/>
          </a:xfrm>
          <a:prstGeom prst="rect">
            <a:avLst/>
          </a:prstGeom>
          <a:noFill/>
          <a:ln>
            <a:noFill/>
          </a:ln>
        </p:spPr>
        <p:txBody>
          <a:bodyPr anchorCtr="0" anchor="b" bIns="0" lIns="0" spcFirstLastPara="1" rIns="0" wrap="square" tIns="10250">
            <a:spAutoFit/>
          </a:bodyPr>
          <a:lstStyle/>
          <a:p>
            <a:pPr indent="0" lvl="0" marL="101433" marR="4559" rtl="0" algn="l">
              <a:spcBef>
                <a:spcPts val="0"/>
              </a:spcBef>
              <a:spcAft>
                <a:spcPts val="0"/>
              </a:spcAft>
              <a:buClr>
                <a:schemeClr val="dk2"/>
              </a:buClr>
              <a:buSzPts val="3000"/>
              <a:buFont typeface="Century Schoolbook"/>
              <a:buNone/>
            </a:pPr>
            <a:r>
              <a:rPr lang="en-US"/>
              <a:t>KOHONEN SELF-ORGANIZING FEATURE MAP  (KSOFM)</a:t>
            </a:r>
            <a:endParaRPr/>
          </a:p>
        </p:txBody>
      </p:sp>
      <p:sp>
        <p:nvSpPr>
          <p:cNvPr id="506" name="Google Shape;506;p58"/>
          <p:cNvSpPr txBox="1"/>
          <p:nvPr/>
        </p:nvSpPr>
        <p:spPr>
          <a:xfrm>
            <a:off x="1041400" y="1847179"/>
            <a:ext cx="7198014" cy="3903731"/>
          </a:xfrm>
          <a:prstGeom prst="rect">
            <a:avLst/>
          </a:prstGeom>
          <a:noFill/>
          <a:ln>
            <a:noFill/>
          </a:ln>
        </p:spPr>
        <p:txBody>
          <a:bodyPr anchorCtr="0" anchor="t" bIns="0" lIns="0" spcFirstLastPara="1" rIns="0" wrap="square" tIns="10250">
            <a:spAutoFit/>
          </a:bodyPr>
          <a:lstStyle/>
          <a:p>
            <a:pPr indent="-410291" lvl="0" marL="421118" marR="0" rtl="0" algn="l">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The Kohonen model provides a topological mapping.</a:t>
            </a:r>
            <a:endParaRPr sz="1800">
              <a:solidFill>
                <a:schemeClr val="dk1"/>
              </a:solidFill>
              <a:latin typeface="Tahoma"/>
              <a:ea typeface="Tahoma"/>
              <a:cs typeface="Tahoma"/>
              <a:sym typeface="Tahoma"/>
            </a:endParaRPr>
          </a:p>
          <a:p>
            <a:pPr indent="0" lvl="0" marL="0" marR="0" rtl="0" algn="l">
              <a:spcBef>
                <a:spcPts val="40"/>
              </a:spcBef>
              <a:spcAft>
                <a:spcPts val="0"/>
              </a:spcAft>
              <a:buClr>
                <a:srgbClr val="5F3A13"/>
              </a:buClr>
              <a:buSzPts val="1900"/>
              <a:buFont typeface="Noto Sans Symbols"/>
              <a:buNone/>
            </a:pPr>
            <a:r>
              <a:t/>
            </a:r>
            <a:endParaRPr sz="1900">
              <a:solidFill>
                <a:schemeClr val="dk1"/>
              </a:solidFill>
              <a:latin typeface="Tahoma"/>
              <a:ea typeface="Tahoma"/>
              <a:cs typeface="Tahoma"/>
              <a:sym typeface="Tahoma"/>
            </a:endParaRPr>
          </a:p>
          <a:p>
            <a:pPr indent="-410291" lvl="0" marL="421688" marR="5129" rtl="0" algn="just">
              <a:lnSpc>
                <a:spcPct val="110000"/>
              </a:lnSpc>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It places a fixed number of input patterns from the input layer  into a higher dimensional output or Kohonen layer.</a:t>
            </a:r>
            <a:endParaRPr sz="1800">
              <a:solidFill>
                <a:schemeClr val="dk1"/>
              </a:solidFill>
              <a:latin typeface="Tahoma"/>
              <a:ea typeface="Tahoma"/>
              <a:cs typeface="Tahoma"/>
              <a:sym typeface="Tahoma"/>
            </a:endParaRPr>
          </a:p>
          <a:p>
            <a:pPr indent="0" lvl="0" marL="0" marR="0" rtl="0" algn="l">
              <a:spcBef>
                <a:spcPts val="40"/>
              </a:spcBef>
              <a:spcAft>
                <a:spcPts val="0"/>
              </a:spcAft>
              <a:buClr>
                <a:srgbClr val="5F3A13"/>
              </a:buClr>
              <a:buSzPts val="1900"/>
              <a:buFont typeface="Noto Sans Symbols"/>
              <a:buNone/>
            </a:pPr>
            <a:r>
              <a:t/>
            </a:r>
            <a:endParaRPr sz="1900">
              <a:solidFill>
                <a:schemeClr val="dk1"/>
              </a:solidFill>
              <a:latin typeface="Tahoma"/>
              <a:ea typeface="Tahoma"/>
              <a:cs typeface="Tahoma"/>
              <a:sym typeface="Tahoma"/>
            </a:endParaRPr>
          </a:p>
          <a:p>
            <a:pPr indent="-410291" lvl="0" marL="421688" marR="4559" rtl="0" algn="just">
              <a:lnSpc>
                <a:spcPct val="110000"/>
              </a:lnSpc>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Training in the Kohonen network begins with the winner’s  neighborhood of a fairly large size. Then, as training proceeds,  the neighborhood size gradually decreases.</a:t>
            </a:r>
            <a:endParaRPr sz="1800">
              <a:solidFill>
                <a:schemeClr val="dk1"/>
              </a:solidFill>
              <a:latin typeface="Tahoma"/>
              <a:ea typeface="Tahoma"/>
              <a:cs typeface="Tahoma"/>
              <a:sym typeface="Tahoma"/>
            </a:endParaRPr>
          </a:p>
          <a:p>
            <a:pPr indent="0" lvl="0" marL="0" marR="0" rtl="0" algn="l">
              <a:spcBef>
                <a:spcPts val="40"/>
              </a:spcBef>
              <a:spcAft>
                <a:spcPts val="0"/>
              </a:spcAft>
              <a:buClr>
                <a:srgbClr val="5F3A13"/>
              </a:buClr>
              <a:buSzPts val="2100"/>
              <a:buFont typeface="Noto Sans Symbols"/>
              <a:buNone/>
            </a:pPr>
            <a:r>
              <a:t/>
            </a:r>
            <a:endParaRPr sz="2100">
              <a:solidFill>
                <a:schemeClr val="dk1"/>
              </a:solidFill>
              <a:latin typeface="Tahoma"/>
              <a:ea typeface="Tahoma"/>
              <a:cs typeface="Tahoma"/>
              <a:sym typeface="Tahoma"/>
            </a:endParaRPr>
          </a:p>
          <a:p>
            <a:pPr indent="-410291" lvl="0" marL="421688" marR="0" rtl="0" algn="l">
              <a:spcBef>
                <a:spcPts val="0"/>
              </a:spcBef>
              <a:spcAft>
                <a:spcPts val="0"/>
              </a:spcAft>
              <a:buClr>
                <a:srgbClr val="5F3A13"/>
              </a:buClr>
              <a:buSzPts val="1800"/>
              <a:buFont typeface="Noto Sans Symbols"/>
              <a:buChar char="⮚"/>
            </a:pPr>
            <a:r>
              <a:rPr lang="en-US" sz="1800">
                <a:solidFill>
                  <a:srgbClr val="5F3A13"/>
                </a:solidFill>
                <a:latin typeface="Tahoma"/>
                <a:ea typeface="Tahoma"/>
                <a:cs typeface="Tahoma"/>
                <a:sym typeface="Tahoma"/>
              </a:rPr>
              <a:t>Kohonen SOMs result from the synergy of three basic processes</a:t>
            </a:r>
            <a:endParaRPr sz="1800">
              <a:solidFill>
                <a:schemeClr val="dk1"/>
              </a:solidFill>
              <a:latin typeface="Tahoma"/>
              <a:ea typeface="Tahoma"/>
              <a:cs typeface="Tahoma"/>
              <a:sym typeface="Tahoma"/>
            </a:endParaRPr>
          </a:p>
          <a:p>
            <a:pPr indent="-410291" lvl="1" marL="831980" marR="0" rtl="0" algn="l">
              <a:spcBef>
                <a:spcPts val="215"/>
              </a:spcBef>
              <a:spcAft>
                <a:spcPts val="0"/>
              </a:spcAft>
              <a:buClr>
                <a:srgbClr val="5F3A13"/>
              </a:buClr>
              <a:buSzPts val="1800"/>
              <a:buFont typeface="Arial"/>
              <a:buChar char="•"/>
            </a:pPr>
            <a:r>
              <a:rPr b="0" i="0" lang="en-US" sz="1800" u="none" cap="none" strike="noStrike">
                <a:solidFill>
                  <a:srgbClr val="5F3A13"/>
                </a:solidFill>
                <a:latin typeface="Tahoma"/>
                <a:ea typeface="Tahoma"/>
                <a:cs typeface="Tahoma"/>
                <a:sym typeface="Tahoma"/>
              </a:rPr>
              <a:t>Competition,</a:t>
            </a:r>
            <a:endParaRPr b="0" i="0" sz="1800" u="none" cap="none" strike="noStrike">
              <a:solidFill>
                <a:schemeClr val="dk1"/>
              </a:solidFill>
              <a:latin typeface="Tahoma"/>
              <a:ea typeface="Tahoma"/>
              <a:cs typeface="Tahoma"/>
              <a:sym typeface="Tahoma"/>
            </a:endParaRPr>
          </a:p>
          <a:p>
            <a:pPr indent="-410291" lvl="1" marL="831980" marR="0" rtl="0" algn="l">
              <a:spcBef>
                <a:spcPts val="215"/>
              </a:spcBef>
              <a:spcAft>
                <a:spcPts val="0"/>
              </a:spcAft>
              <a:buClr>
                <a:srgbClr val="5F3A13"/>
              </a:buClr>
              <a:buSzPts val="1800"/>
              <a:buFont typeface="Arial"/>
              <a:buChar char="•"/>
            </a:pPr>
            <a:r>
              <a:rPr b="0" i="0" lang="en-US" sz="1800" u="none" cap="none" strike="noStrike">
                <a:solidFill>
                  <a:srgbClr val="5F3A13"/>
                </a:solidFill>
                <a:latin typeface="Tahoma"/>
                <a:ea typeface="Tahoma"/>
                <a:cs typeface="Tahoma"/>
                <a:sym typeface="Tahoma"/>
              </a:rPr>
              <a:t>Cooperation,</a:t>
            </a:r>
            <a:endParaRPr b="0" i="0" sz="1800" u="none" cap="none" strike="noStrike">
              <a:solidFill>
                <a:schemeClr val="dk1"/>
              </a:solidFill>
              <a:latin typeface="Tahoma"/>
              <a:ea typeface="Tahoma"/>
              <a:cs typeface="Tahoma"/>
              <a:sym typeface="Tahoma"/>
            </a:endParaRPr>
          </a:p>
          <a:p>
            <a:pPr indent="-410291" lvl="1" marL="831410" marR="0" rtl="0" algn="l">
              <a:spcBef>
                <a:spcPts val="215"/>
              </a:spcBef>
              <a:spcAft>
                <a:spcPts val="0"/>
              </a:spcAft>
              <a:buClr>
                <a:srgbClr val="5F3A13"/>
              </a:buClr>
              <a:buSzPts val="1800"/>
              <a:buFont typeface="Arial"/>
              <a:buChar char="•"/>
            </a:pPr>
            <a:r>
              <a:rPr b="0" i="0" lang="en-US" sz="1800" u="none" cap="none" strike="noStrike">
                <a:solidFill>
                  <a:srgbClr val="5F3A13"/>
                </a:solidFill>
                <a:latin typeface="Tahoma"/>
                <a:ea typeface="Tahoma"/>
                <a:cs typeface="Tahoma"/>
                <a:sym typeface="Tahoma"/>
              </a:rPr>
              <a:t>Adaptation.</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9"/>
          <p:cNvSpPr txBox="1"/>
          <p:nvPr>
            <p:ph type="title"/>
          </p:nvPr>
        </p:nvSpPr>
        <p:spPr>
          <a:xfrm>
            <a:off x="902708" y="276437"/>
            <a:ext cx="4044373" cy="933687"/>
          </a:xfrm>
          <a:prstGeom prst="rect">
            <a:avLst/>
          </a:prstGeom>
          <a:noFill/>
          <a:ln>
            <a:noFill/>
          </a:ln>
        </p:spPr>
        <p:txBody>
          <a:bodyPr anchorCtr="0" anchor="b" bIns="0" lIns="0" spcFirstLastPara="1" rIns="0" wrap="square" tIns="10250">
            <a:spAutoFit/>
          </a:bodyPr>
          <a:lstStyle/>
          <a:p>
            <a:pPr indent="0" lvl="0" marL="11397" rtl="0" algn="l">
              <a:spcBef>
                <a:spcPts val="0"/>
              </a:spcBef>
              <a:spcAft>
                <a:spcPts val="0"/>
              </a:spcAft>
              <a:buClr>
                <a:schemeClr val="dk2"/>
              </a:buClr>
              <a:buSzPts val="3000"/>
              <a:buFont typeface="Century Schoolbook"/>
              <a:buNone/>
            </a:pPr>
            <a:r>
              <a:rPr lang="en-US"/>
              <a:t>ARCHITECTURE OF KSOFM</a:t>
            </a:r>
            <a:endParaRPr/>
          </a:p>
        </p:txBody>
      </p:sp>
      <p:pic>
        <p:nvPicPr>
          <p:cNvPr id="512" name="Google Shape;512;p59"/>
          <p:cNvPicPr preferRelativeResize="0"/>
          <p:nvPr/>
        </p:nvPicPr>
        <p:blipFill rotWithShape="1">
          <a:blip r:embed="rId3">
            <a:alphaModFix/>
          </a:blip>
          <a:srcRect b="0" l="0" r="0" t="0"/>
          <a:stretch/>
        </p:blipFill>
        <p:spPr>
          <a:xfrm>
            <a:off x="1931323" y="1632472"/>
            <a:ext cx="5284123" cy="359574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0"/>
          <p:cNvSpPr txBox="1"/>
          <p:nvPr>
            <p:ph type="title"/>
          </p:nvPr>
        </p:nvSpPr>
        <p:spPr>
          <a:xfrm>
            <a:off x="902855" y="276437"/>
            <a:ext cx="3872345" cy="933687"/>
          </a:xfrm>
          <a:prstGeom prst="rect">
            <a:avLst/>
          </a:prstGeom>
          <a:noFill/>
          <a:ln>
            <a:noFill/>
          </a:ln>
        </p:spPr>
        <p:txBody>
          <a:bodyPr anchorCtr="0" anchor="b" bIns="0" lIns="0" spcFirstLastPara="1" rIns="0" wrap="square" tIns="10250">
            <a:spAutoFit/>
          </a:bodyPr>
          <a:lstStyle/>
          <a:p>
            <a:pPr indent="0" lvl="0" marL="11397" rtl="0" algn="l">
              <a:spcBef>
                <a:spcPts val="0"/>
              </a:spcBef>
              <a:spcAft>
                <a:spcPts val="0"/>
              </a:spcAft>
              <a:buClr>
                <a:schemeClr val="dk2"/>
              </a:buClr>
              <a:buSzPts val="3000"/>
              <a:buFont typeface="Century Schoolbook"/>
              <a:buNone/>
            </a:pPr>
            <a:r>
              <a:rPr lang="en-US"/>
              <a:t>COMPETITION OF KSOFM</a:t>
            </a:r>
            <a:endParaRPr/>
          </a:p>
        </p:txBody>
      </p:sp>
      <p:sp>
        <p:nvSpPr>
          <p:cNvPr id="518" name="Google Shape;518;p60"/>
          <p:cNvSpPr txBox="1"/>
          <p:nvPr/>
        </p:nvSpPr>
        <p:spPr>
          <a:xfrm>
            <a:off x="902854" y="1415797"/>
            <a:ext cx="3945082" cy="3643272"/>
          </a:xfrm>
          <a:prstGeom prst="rect">
            <a:avLst/>
          </a:prstGeom>
          <a:noFill/>
          <a:ln>
            <a:noFill/>
          </a:ln>
        </p:spPr>
        <p:txBody>
          <a:bodyPr anchorCtr="0" anchor="t" bIns="0" lIns="0" spcFirstLastPara="1" rIns="0" wrap="square" tIns="11375">
            <a:spAutoFit/>
          </a:bodyPr>
          <a:lstStyle/>
          <a:p>
            <a:pPr indent="-410291" lvl="0" marL="421688" marR="4559" rtl="0" algn="just">
              <a:lnSpc>
                <a:spcPct val="110000"/>
              </a:lnSpc>
              <a:spcBef>
                <a:spcPts val="0"/>
              </a:spcBef>
              <a:spcAft>
                <a:spcPts val="0"/>
              </a:spcAft>
              <a:buClr>
                <a:srgbClr val="5F3A13"/>
              </a:buClr>
              <a:buSzPts val="1800"/>
              <a:buFont typeface="Noto Sans Symbols"/>
              <a:buChar char="⮚"/>
            </a:pPr>
            <a:r>
              <a:rPr lang="en-US" sz="1800">
                <a:solidFill>
                  <a:schemeClr val="dk1"/>
                </a:solidFill>
                <a:latin typeface="Century Schoolbook"/>
                <a:ea typeface="Century Schoolbook"/>
                <a:cs typeface="Century Schoolbook"/>
                <a:sym typeface="Century Schoolbook"/>
              </a:rPr>
              <a:t>	</a:t>
            </a:r>
            <a:r>
              <a:rPr lang="en-US" sz="1800">
                <a:solidFill>
                  <a:srgbClr val="5F3A13"/>
                </a:solidFill>
                <a:latin typeface="Tahoma"/>
                <a:ea typeface="Tahoma"/>
                <a:cs typeface="Tahoma"/>
                <a:sym typeface="Tahoma"/>
              </a:rPr>
              <a:t>Each neuron in an SOM is  assigned a weight vector with the  same dimensionality N as the  input space.</a:t>
            </a:r>
            <a:endParaRPr sz="1800">
              <a:solidFill>
                <a:schemeClr val="dk1"/>
              </a:solidFill>
              <a:latin typeface="Tahoma"/>
              <a:ea typeface="Tahoma"/>
              <a:cs typeface="Tahoma"/>
              <a:sym typeface="Tahoma"/>
            </a:endParaRPr>
          </a:p>
          <a:p>
            <a:pPr indent="0" lvl="0" marL="0" marR="0" rtl="0" algn="l">
              <a:spcBef>
                <a:spcPts val="40"/>
              </a:spcBef>
              <a:spcAft>
                <a:spcPts val="0"/>
              </a:spcAft>
              <a:buClr>
                <a:srgbClr val="5F3A13"/>
              </a:buClr>
              <a:buSzPts val="1900"/>
              <a:buFont typeface="Noto Sans Symbols"/>
              <a:buNone/>
            </a:pPr>
            <a:r>
              <a:t/>
            </a:r>
            <a:endParaRPr sz="1900">
              <a:solidFill>
                <a:schemeClr val="dk1"/>
              </a:solidFill>
              <a:latin typeface="Tahoma"/>
              <a:ea typeface="Tahoma"/>
              <a:cs typeface="Tahoma"/>
              <a:sym typeface="Tahoma"/>
            </a:endParaRPr>
          </a:p>
          <a:p>
            <a:pPr indent="-410291" lvl="0" marL="421688" marR="7408" rtl="0" algn="just">
              <a:lnSpc>
                <a:spcPct val="110000"/>
              </a:lnSpc>
              <a:spcBef>
                <a:spcPts val="0"/>
              </a:spcBef>
              <a:spcAft>
                <a:spcPts val="0"/>
              </a:spcAft>
              <a:buClr>
                <a:srgbClr val="5F3A13"/>
              </a:buClr>
              <a:buSzPts val="1800"/>
              <a:buFont typeface="Noto Sans Symbols"/>
              <a:buChar char="⮚"/>
            </a:pPr>
            <a:r>
              <a:rPr lang="en-US" sz="1800">
                <a:solidFill>
                  <a:schemeClr val="dk1"/>
                </a:solidFill>
                <a:latin typeface="Century Schoolbook"/>
                <a:ea typeface="Century Schoolbook"/>
                <a:cs typeface="Century Schoolbook"/>
                <a:sym typeface="Century Schoolbook"/>
              </a:rPr>
              <a:t>	</a:t>
            </a:r>
            <a:r>
              <a:rPr lang="en-US" sz="1800">
                <a:solidFill>
                  <a:srgbClr val="5F3A13"/>
                </a:solidFill>
                <a:latin typeface="Tahoma"/>
                <a:ea typeface="Tahoma"/>
                <a:cs typeface="Tahoma"/>
                <a:sym typeface="Tahoma"/>
              </a:rPr>
              <a:t>Any given input pattern is  compared to the weight vector of  each neuron and the closest  neuron is declared the winner.</a:t>
            </a:r>
            <a:endParaRPr sz="1800">
              <a:solidFill>
                <a:schemeClr val="dk1"/>
              </a:solidFill>
              <a:latin typeface="Tahoma"/>
              <a:ea typeface="Tahoma"/>
              <a:cs typeface="Tahoma"/>
              <a:sym typeface="Tahoma"/>
            </a:endParaRPr>
          </a:p>
          <a:p>
            <a:pPr indent="0" lvl="0" marL="0" marR="0" rtl="0" algn="l">
              <a:spcBef>
                <a:spcPts val="40"/>
              </a:spcBef>
              <a:spcAft>
                <a:spcPts val="0"/>
              </a:spcAft>
              <a:buClr>
                <a:srgbClr val="5F3A13"/>
              </a:buClr>
              <a:buSzPts val="1900"/>
              <a:buFont typeface="Noto Sans Symbols"/>
              <a:buNone/>
            </a:pPr>
            <a:r>
              <a:t/>
            </a:r>
            <a:endParaRPr sz="1900">
              <a:solidFill>
                <a:schemeClr val="dk1"/>
              </a:solidFill>
              <a:latin typeface="Tahoma"/>
              <a:ea typeface="Tahoma"/>
              <a:cs typeface="Tahoma"/>
              <a:sym typeface="Tahoma"/>
            </a:endParaRPr>
          </a:p>
          <a:p>
            <a:pPr indent="-410291" lvl="0" marL="421688" marR="6268" rtl="0" algn="just">
              <a:lnSpc>
                <a:spcPct val="110000"/>
              </a:lnSpc>
              <a:spcBef>
                <a:spcPts val="0"/>
              </a:spcBef>
              <a:spcAft>
                <a:spcPts val="0"/>
              </a:spcAft>
              <a:buClr>
                <a:srgbClr val="5F3A13"/>
              </a:buClr>
              <a:buSzPts val="1800"/>
              <a:buFont typeface="Noto Sans Symbols"/>
              <a:buChar char="⮚"/>
            </a:pPr>
            <a:r>
              <a:rPr lang="en-US" sz="1800">
                <a:solidFill>
                  <a:schemeClr val="dk1"/>
                </a:solidFill>
                <a:latin typeface="Century Schoolbook"/>
                <a:ea typeface="Century Schoolbook"/>
                <a:cs typeface="Century Schoolbook"/>
                <a:sym typeface="Century Schoolbook"/>
              </a:rPr>
              <a:t>	</a:t>
            </a:r>
            <a:r>
              <a:rPr lang="en-US" sz="1800">
                <a:solidFill>
                  <a:srgbClr val="5F3A13"/>
                </a:solidFill>
                <a:latin typeface="Tahoma"/>
                <a:ea typeface="Tahoma"/>
                <a:cs typeface="Tahoma"/>
                <a:sym typeface="Tahoma"/>
              </a:rPr>
              <a:t>The Euclidean norm is commonly  used to measure distance.</a:t>
            </a:r>
            <a:endParaRPr sz="1800">
              <a:solidFill>
                <a:schemeClr val="dk1"/>
              </a:solidFill>
              <a:latin typeface="Tahoma"/>
              <a:ea typeface="Tahoma"/>
              <a:cs typeface="Tahoma"/>
              <a:sym typeface="Tahoma"/>
            </a:endParaRPr>
          </a:p>
        </p:txBody>
      </p:sp>
      <p:pic>
        <p:nvPicPr>
          <p:cNvPr id="519" name="Google Shape;519;p60"/>
          <p:cNvPicPr preferRelativeResize="0"/>
          <p:nvPr/>
        </p:nvPicPr>
        <p:blipFill rotWithShape="1">
          <a:blip r:embed="rId3">
            <a:alphaModFix/>
          </a:blip>
          <a:srcRect b="0" l="0" r="0" t="0"/>
          <a:stretch/>
        </p:blipFill>
        <p:spPr>
          <a:xfrm>
            <a:off x="4987636" y="1613647"/>
            <a:ext cx="3532909" cy="321115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1"/>
          <p:cNvSpPr txBox="1"/>
          <p:nvPr>
            <p:ph type="title"/>
          </p:nvPr>
        </p:nvSpPr>
        <p:spPr>
          <a:xfrm>
            <a:off x="902855" y="276437"/>
            <a:ext cx="4058805" cy="933687"/>
          </a:xfrm>
          <a:prstGeom prst="rect">
            <a:avLst/>
          </a:prstGeom>
          <a:noFill/>
          <a:ln>
            <a:noFill/>
          </a:ln>
        </p:spPr>
        <p:txBody>
          <a:bodyPr anchorCtr="0" anchor="b" bIns="0" lIns="0" spcFirstLastPara="1" rIns="0" wrap="square" tIns="10250">
            <a:spAutoFit/>
          </a:bodyPr>
          <a:lstStyle/>
          <a:p>
            <a:pPr indent="0" lvl="0" marL="11397" rtl="0" algn="l">
              <a:spcBef>
                <a:spcPts val="0"/>
              </a:spcBef>
              <a:spcAft>
                <a:spcPts val="0"/>
              </a:spcAft>
              <a:buClr>
                <a:schemeClr val="dk2"/>
              </a:buClr>
              <a:buSzPts val="3000"/>
              <a:buFont typeface="Century Schoolbook"/>
              <a:buNone/>
            </a:pPr>
            <a:r>
              <a:rPr lang="en-US"/>
              <a:t>CO-OPERATION OF KSOFM</a:t>
            </a:r>
            <a:endParaRPr/>
          </a:p>
        </p:txBody>
      </p:sp>
      <p:sp>
        <p:nvSpPr>
          <p:cNvPr id="525" name="Google Shape;525;p61"/>
          <p:cNvSpPr txBox="1"/>
          <p:nvPr>
            <p:ph idx="1" type="body"/>
          </p:nvPr>
        </p:nvSpPr>
        <p:spPr>
          <a:xfrm>
            <a:off x="457200" y="1600200"/>
            <a:ext cx="7467600" cy="5188310"/>
          </a:xfrm>
          <a:prstGeom prst="rect">
            <a:avLst/>
          </a:prstGeom>
          <a:noFill/>
          <a:ln>
            <a:noFill/>
          </a:ln>
        </p:spPr>
        <p:txBody>
          <a:bodyPr anchorCtr="0" anchor="t" bIns="0" lIns="0" spcFirstLastPara="1" rIns="0" wrap="square" tIns="11375">
            <a:spAutoFit/>
          </a:bodyPr>
          <a:lstStyle/>
          <a:p>
            <a:pPr indent="-410291" lvl="0" marL="421688" marR="6838" rtl="0" algn="l">
              <a:lnSpc>
                <a:spcPct val="110000"/>
              </a:lnSpc>
              <a:spcBef>
                <a:spcPts val="0"/>
              </a:spcBef>
              <a:spcAft>
                <a:spcPts val="0"/>
              </a:spcAft>
              <a:buSzPts val="1680"/>
              <a:buFont typeface="Noto Sans Symbols"/>
              <a:buChar char="⮚"/>
            </a:pPr>
            <a:r>
              <a:rPr lang="en-US"/>
              <a:t>The activation of the winning neuron is spread to neurons in its  immediate neighborhood.</a:t>
            </a:r>
            <a:endParaRPr/>
          </a:p>
          <a:p>
            <a:pPr indent="-410291" lvl="1" marL="831980" marR="6838" rtl="0" algn="l">
              <a:lnSpc>
                <a:spcPct val="110000"/>
              </a:lnSpc>
              <a:spcBef>
                <a:spcPts val="360"/>
              </a:spcBef>
              <a:spcAft>
                <a:spcPts val="0"/>
              </a:spcAft>
              <a:buSzPts val="1440"/>
              <a:buFont typeface="Arial"/>
              <a:buChar char="•"/>
            </a:pPr>
            <a:r>
              <a:rPr lang="en-US" sz="1800">
                <a:solidFill>
                  <a:srgbClr val="5F3A13"/>
                </a:solidFill>
                <a:latin typeface="Tahoma"/>
                <a:ea typeface="Tahoma"/>
                <a:cs typeface="Tahoma"/>
                <a:sym typeface="Tahoma"/>
              </a:rPr>
              <a:t>This allows topologically close neurons to become sensitive to  similar patterns.</a:t>
            </a:r>
            <a:endParaRPr sz="1800">
              <a:latin typeface="Tahoma"/>
              <a:ea typeface="Tahoma"/>
              <a:cs typeface="Tahoma"/>
              <a:sym typeface="Tahoma"/>
            </a:endParaRPr>
          </a:p>
          <a:p>
            <a:pPr indent="-478673" lvl="0" marL="489500" rtl="0" algn="l">
              <a:spcBef>
                <a:spcPts val="600"/>
              </a:spcBef>
              <a:spcAft>
                <a:spcPts val="0"/>
              </a:spcAft>
              <a:buSzPts val="1680"/>
              <a:buFont typeface="Noto Sans Symbols"/>
              <a:buChar char="⮚"/>
            </a:pPr>
            <a:r>
              <a:rPr lang="en-US"/>
              <a:t>The winner’s neighborhood is determined on the lattice topology.</a:t>
            </a:r>
            <a:endParaRPr/>
          </a:p>
          <a:p>
            <a:pPr indent="-410291" lvl="1" marL="831980" marR="4559" rtl="0" algn="l">
              <a:lnSpc>
                <a:spcPct val="110000"/>
              </a:lnSpc>
              <a:spcBef>
                <a:spcPts val="360"/>
              </a:spcBef>
              <a:spcAft>
                <a:spcPts val="0"/>
              </a:spcAft>
              <a:buSzPts val="1440"/>
              <a:buFont typeface="Arial"/>
              <a:buChar char="•"/>
            </a:pPr>
            <a:r>
              <a:rPr lang="en-US" sz="1800">
                <a:solidFill>
                  <a:srgbClr val="5F3A13"/>
                </a:solidFill>
                <a:latin typeface="Tahoma"/>
                <a:ea typeface="Tahoma"/>
                <a:cs typeface="Tahoma"/>
                <a:sym typeface="Tahoma"/>
              </a:rPr>
              <a:t>Distance in the	lattice is	a function	of the	number	of lateral  connections to the winner.</a:t>
            </a:r>
            <a:endParaRPr sz="1800">
              <a:latin typeface="Tahoma"/>
              <a:ea typeface="Tahoma"/>
              <a:cs typeface="Tahoma"/>
              <a:sym typeface="Tahoma"/>
            </a:endParaRPr>
          </a:p>
          <a:p>
            <a:pPr indent="-410291" lvl="0" marL="421688" marR="6838" rtl="0" algn="l">
              <a:lnSpc>
                <a:spcPct val="110000"/>
              </a:lnSpc>
              <a:spcBef>
                <a:spcPts val="600"/>
              </a:spcBef>
              <a:spcAft>
                <a:spcPts val="0"/>
              </a:spcAft>
              <a:buClr>
                <a:srgbClr val="5F3A13"/>
              </a:buClr>
              <a:buSzPts val="1680"/>
              <a:buFont typeface="Noto Sans Symbols"/>
              <a:buChar char="⮚"/>
            </a:pPr>
            <a:r>
              <a:rPr lang="en-US">
                <a:solidFill>
                  <a:srgbClr val="000000"/>
                </a:solidFill>
              </a:rPr>
              <a:t>	</a:t>
            </a:r>
            <a:r>
              <a:rPr lang="en-US"/>
              <a:t>The	size	of	the	neighborhood	is	initially	large,	but	shrinks	over  time.</a:t>
            </a:r>
            <a:endParaRPr/>
          </a:p>
          <a:p>
            <a:pPr indent="-410291" lvl="1" marL="831980" marR="6838" rtl="0" algn="l">
              <a:lnSpc>
                <a:spcPct val="110000"/>
              </a:lnSpc>
              <a:spcBef>
                <a:spcPts val="360"/>
              </a:spcBef>
              <a:spcAft>
                <a:spcPts val="0"/>
              </a:spcAft>
              <a:buSzPts val="1440"/>
              <a:buFont typeface="Arial"/>
              <a:buChar char="•"/>
            </a:pPr>
            <a:r>
              <a:rPr lang="en-US" sz="1800">
                <a:solidFill>
                  <a:srgbClr val="5F3A13"/>
                </a:solidFill>
                <a:latin typeface="Tahoma"/>
                <a:ea typeface="Tahoma"/>
                <a:cs typeface="Tahoma"/>
                <a:sym typeface="Tahoma"/>
              </a:rPr>
              <a:t>An initially large neighborhood promotes a topology-preserving  mapping.</a:t>
            </a:r>
            <a:endParaRPr sz="1800">
              <a:latin typeface="Tahoma"/>
              <a:ea typeface="Tahoma"/>
              <a:cs typeface="Tahoma"/>
              <a:sym typeface="Tahoma"/>
            </a:endParaRPr>
          </a:p>
          <a:p>
            <a:pPr indent="-410291" lvl="1" marL="831980" marR="6838" rtl="0" algn="l">
              <a:lnSpc>
                <a:spcPct val="110000"/>
              </a:lnSpc>
              <a:spcBef>
                <a:spcPts val="360"/>
              </a:spcBef>
              <a:spcAft>
                <a:spcPts val="0"/>
              </a:spcAft>
              <a:buSzPts val="1440"/>
              <a:buFont typeface="Arial"/>
              <a:buChar char="•"/>
            </a:pPr>
            <a:r>
              <a:rPr lang="en-US" sz="1800">
                <a:solidFill>
                  <a:srgbClr val="5F3A13"/>
                </a:solidFill>
                <a:latin typeface="Tahoma"/>
                <a:ea typeface="Tahoma"/>
                <a:cs typeface="Tahoma"/>
                <a:sym typeface="Tahoma"/>
              </a:rPr>
              <a:t>Smaller neighborhoods allow neurons to specialize	in	the  latter stages of training.</a:t>
            </a:r>
            <a:endParaRPr sz="1800">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Example</a:t>
            </a:r>
            <a:endParaRPr/>
          </a:p>
        </p:txBody>
      </p:sp>
      <p:sp>
        <p:nvSpPr>
          <p:cNvPr id="168" name="Google Shape;168;p1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a:p>
        </p:txBody>
      </p:sp>
      <p:sp>
        <p:nvSpPr>
          <p:cNvPr id="169" name="Google Shape;169;p1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70" name="Google Shape;170;p17"/>
          <p:cNvPicPr preferRelativeResize="0"/>
          <p:nvPr/>
        </p:nvPicPr>
        <p:blipFill rotWithShape="1">
          <a:blip r:embed="rId3">
            <a:alphaModFix/>
          </a:blip>
          <a:srcRect b="0" l="0" r="0" t="0"/>
          <a:stretch/>
        </p:blipFill>
        <p:spPr>
          <a:xfrm>
            <a:off x="609600" y="2209800"/>
            <a:ext cx="7334250" cy="28289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2"/>
          <p:cNvSpPr txBox="1"/>
          <p:nvPr>
            <p:ph type="title"/>
          </p:nvPr>
        </p:nvSpPr>
        <p:spPr>
          <a:xfrm>
            <a:off x="902708" y="262990"/>
            <a:ext cx="3684731" cy="933687"/>
          </a:xfrm>
          <a:prstGeom prst="rect">
            <a:avLst/>
          </a:prstGeom>
          <a:noFill/>
          <a:ln>
            <a:noFill/>
          </a:ln>
        </p:spPr>
        <p:txBody>
          <a:bodyPr anchorCtr="0" anchor="b" bIns="0" lIns="0" spcFirstLastPara="1" rIns="0" wrap="square" tIns="10250">
            <a:spAutoFit/>
          </a:bodyPr>
          <a:lstStyle/>
          <a:p>
            <a:pPr indent="0" lvl="0" marL="11397" rtl="0" algn="l">
              <a:spcBef>
                <a:spcPts val="0"/>
              </a:spcBef>
              <a:spcAft>
                <a:spcPts val="0"/>
              </a:spcAft>
              <a:buClr>
                <a:schemeClr val="dk2"/>
              </a:buClr>
              <a:buSzPts val="3000"/>
              <a:buFont typeface="Century Schoolbook"/>
              <a:buNone/>
            </a:pPr>
            <a:r>
              <a:rPr lang="en-US"/>
              <a:t>ADAPTATION OF KSOFM</a:t>
            </a:r>
            <a:endParaRPr/>
          </a:p>
        </p:txBody>
      </p:sp>
      <p:sp>
        <p:nvSpPr>
          <p:cNvPr id="531" name="Google Shape;531;p62"/>
          <p:cNvSpPr txBox="1"/>
          <p:nvPr/>
        </p:nvSpPr>
        <p:spPr>
          <a:xfrm>
            <a:off x="972016" y="1443767"/>
            <a:ext cx="4221595" cy="3857564"/>
          </a:xfrm>
          <a:prstGeom prst="rect">
            <a:avLst/>
          </a:prstGeom>
          <a:noFill/>
          <a:ln>
            <a:noFill/>
          </a:ln>
        </p:spPr>
        <p:txBody>
          <a:bodyPr anchorCtr="0" anchor="t" bIns="0" lIns="0" spcFirstLastPara="1" rIns="0" wrap="square" tIns="10250">
            <a:spAutoFit/>
          </a:bodyPr>
          <a:lstStyle/>
          <a:p>
            <a:pPr indent="0" lvl="0" marL="11397" marR="4559" rtl="0" algn="just">
              <a:spcBef>
                <a:spcPts val="0"/>
              </a:spcBef>
              <a:spcAft>
                <a:spcPts val="0"/>
              </a:spcAft>
              <a:buNone/>
            </a:pPr>
            <a:r>
              <a:rPr lang="en-US" sz="1800">
                <a:solidFill>
                  <a:srgbClr val="5F3A13"/>
                </a:solidFill>
                <a:latin typeface="Tahoma"/>
                <a:ea typeface="Tahoma"/>
                <a:cs typeface="Tahoma"/>
                <a:sym typeface="Tahoma"/>
              </a:rPr>
              <a:t>During training, the winner neuron and  its topological neighbors are adapted to  make their weight vectors more similar  to the input pattern that caused the  activation.</a:t>
            </a:r>
            <a:endParaRPr sz="1800">
              <a:solidFill>
                <a:schemeClr val="dk1"/>
              </a:solidFill>
              <a:latin typeface="Tahoma"/>
              <a:ea typeface="Tahoma"/>
              <a:cs typeface="Tahoma"/>
              <a:sym typeface="Tahoma"/>
            </a:endParaRPr>
          </a:p>
          <a:p>
            <a:pPr indent="0" lvl="0" marL="0" marR="0" rtl="0" algn="l">
              <a:spcBef>
                <a:spcPts val="40"/>
              </a:spcBef>
              <a:spcAft>
                <a:spcPts val="0"/>
              </a:spcAft>
              <a:buNone/>
            </a:pPr>
            <a:r>
              <a:t/>
            </a:r>
            <a:endParaRPr sz="1700">
              <a:solidFill>
                <a:schemeClr val="dk1"/>
              </a:solidFill>
              <a:latin typeface="Tahoma"/>
              <a:ea typeface="Tahoma"/>
              <a:cs typeface="Tahoma"/>
              <a:sym typeface="Tahoma"/>
            </a:endParaRPr>
          </a:p>
          <a:p>
            <a:pPr indent="0" lvl="0" marL="11397" marR="6838" rtl="0" algn="just">
              <a:spcBef>
                <a:spcPts val="0"/>
              </a:spcBef>
              <a:spcAft>
                <a:spcPts val="0"/>
              </a:spcAft>
              <a:buNone/>
            </a:pPr>
            <a:r>
              <a:rPr lang="en-US" sz="1800">
                <a:solidFill>
                  <a:srgbClr val="5F3A13"/>
                </a:solidFill>
                <a:latin typeface="Tahoma"/>
                <a:ea typeface="Tahoma"/>
                <a:cs typeface="Tahoma"/>
                <a:sym typeface="Tahoma"/>
              </a:rPr>
              <a:t>Neurons that are closer to the winner  will adapt more heavily than neurons  that are further away.</a:t>
            </a:r>
            <a:endParaRPr sz="1800">
              <a:solidFill>
                <a:schemeClr val="dk1"/>
              </a:solidFill>
              <a:latin typeface="Tahoma"/>
              <a:ea typeface="Tahoma"/>
              <a:cs typeface="Tahoma"/>
              <a:sym typeface="Tahoma"/>
            </a:endParaRPr>
          </a:p>
          <a:p>
            <a:pPr indent="0" lvl="0" marL="0" marR="0" rtl="0" algn="l">
              <a:spcBef>
                <a:spcPts val="40"/>
              </a:spcBef>
              <a:spcAft>
                <a:spcPts val="0"/>
              </a:spcAft>
              <a:buNone/>
            </a:pPr>
            <a:r>
              <a:t/>
            </a:r>
            <a:endParaRPr sz="1700">
              <a:solidFill>
                <a:schemeClr val="dk1"/>
              </a:solidFill>
              <a:latin typeface="Tahoma"/>
              <a:ea typeface="Tahoma"/>
              <a:cs typeface="Tahoma"/>
              <a:sym typeface="Tahoma"/>
            </a:endParaRPr>
          </a:p>
          <a:p>
            <a:pPr indent="-569" lvl="0" marL="11397" marR="6838" rtl="0" algn="just">
              <a:spcBef>
                <a:spcPts val="4"/>
              </a:spcBef>
              <a:spcAft>
                <a:spcPts val="0"/>
              </a:spcAft>
              <a:buNone/>
            </a:pPr>
            <a:r>
              <a:rPr lang="en-US" sz="1800">
                <a:solidFill>
                  <a:srgbClr val="5F3A13"/>
                </a:solidFill>
                <a:latin typeface="Tahoma"/>
                <a:ea typeface="Tahoma"/>
                <a:cs typeface="Tahoma"/>
                <a:sym typeface="Tahoma"/>
              </a:rPr>
              <a:t>The magnitude of the adaptation is  controlled with a learning rate, which  decays over time to ensure convergence  of the SOM.</a:t>
            </a:r>
            <a:endParaRPr sz="1800">
              <a:solidFill>
                <a:schemeClr val="dk1"/>
              </a:solidFill>
              <a:latin typeface="Tahoma"/>
              <a:ea typeface="Tahoma"/>
              <a:cs typeface="Tahoma"/>
              <a:sym typeface="Tahoma"/>
            </a:endParaRPr>
          </a:p>
        </p:txBody>
      </p:sp>
      <p:pic>
        <p:nvPicPr>
          <p:cNvPr id="532" name="Google Shape;532;p62"/>
          <p:cNvPicPr preferRelativeResize="0"/>
          <p:nvPr/>
        </p:nvPicPr>
        <p:blipFill rotWithShape="1">
          <a:blip r:embed="rId3">
            <a:alphaModFix/>
          </a:blip>
          <a:srcRect b="0" l="0" r="0" t="0"/>
          <a:stretch/>
        </p:blipFill>
        <p:spPr>
          <a:xfrm>
            <a:off x="5472545" y="2089672"/>
            <a:ext cx="2712720" cy="268134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38" name="Google Shape;538;p63"/>
          <p:cNvPicPr preferRelativeResize="0"/>
          <p:nvPr/>
        </p:nvPicPr>
        <p:blipFill rotWithShape="1">
          <a:blip r:embed="rId3">
            <a:alphaModFix/>
          </a:blip>
          <a:srcRect b="0" l="0" r="0" t="0"/>
          <a:stretch/>
        </p:blipFill>
        <p:spPr>
          <a:xfrm>
            <a:off x="381000" y="152399"/>
            <a:ext cx="8077200" cy="65860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4"/>
          <p:cNvSpPr txBox="1"/>
          <p:nvPr>
            <p:ph type="title"/>
          </p:nvPr>
        </p:nvSpPr>
        <p:spPr>
          <a:xfrm>
            <a:off x="902855" y="276437"/>
            <a:ext cx="3086100" cy="933687"/>
          </a:xfrm>
          <a:prstGeom prst="rect">
            <a:avLst/>
          </a:prstGeom>
          <a:noFill/>
          <a:ln>
            <a:noFill/>
          </a:ln>
        </p:spPr>
        <p:txBody>
          <a:bodyPr anchorCtr="0" anchor="b" bIns="0" lIns="0" spcFirstLastPara="1" rIns="0" wrap="square" tIns="10250">
            <a:spAutoFit/>
          </a:bodyPr>
          <a:lstStyle/>
          <a:p>
            <a:pPr indent="0" lvl="0" marL="11397" rtl="0" algn="l">
              <a:spcBef>
                <a:spcPts val="0"/>
              </a:spcBef>
              <a:spcAft>
                <a:spcPts val="0"/>
              </a:spcAft>
              <a:buClr>
                <a:schemeClr val="dk2"/>
              </a:buClr>
              <a:buSzPts val="3000"/>
              <a:buFont typeface="Century Schoolbook"/>
              <a:buNone/>
            </a:pPr>
            <a:r>
              <a:rPr lang="en-US"/>
              <a:t>EXAMPLE OF KSOFM</a:t>
            </a:r>
            <a:endParaRPr/>
          </a:p>
        </p:txBody>
      </p:sp>
      <p:pic>
        <p:nvPicPr>
          <p:cNvPr id="544" name="Google Shape;544;p64"/>
          <p:cNvPicPr preferRelativeResize="0"/>
          <p:nvPr/>
        </p:nvPicPr>
        <p:blipFill rotWithShape="1">
          <a:blip r:embed="rId3">
            <a:alphaModFix/>
          </a:blip>
          <a:srcRect b="0" l="0" r="0" t="0"/>
          <a:stretch/>
        </p:blipFill>
        <p:spPr>
          <a:xfrm>
            <a:off x="2189018" y="1411940"/>
            <a:ext cx="4768735" cy="2767405"/>
          </a:xfrm>
          <a:prstGeom prst="rect">
            <a:avLst/>
          </a:prstGeom>
          <a:noFill/>
          <a:ln>
            <a:noFill/>
          </a:ln>
        </p:spPr>
      </p:pic>
      <p:sp>
        <p:nvSpPr>
          <p:cNvPr id="545" name="Google Shape;545;p64"/>
          <p:cNvSpPr txBox="1"/>
          <p:nvPr/>
        </p:nvSpPr>
        <p:spPr>
          <a:xfrm>
            <a:off x="902855" y="4200416"/>
            <a:ext cx="6321136" cy="290793"/>
          </a:xfrm>
          <a:prstGeom prst="rect">
            <a:avLst/>
          </a:prstGeom>
          <a:noFill/>
          <a:ln>
            <a:noFill/>
          </a:ln>
        </p:spPr>
        <p:txBody>
          <a:bodyPr anchorCtr="0" anchor="t" bIns="0" lIns="0" spcFirstLastPara="1" rIns="0" wrap="square" tIns="10250">
            <a:spAutoFit/>
          </a:bodyPr>
          <a:lstStyle/>
          <a:p>
            <a:pPr indent="0" lvl="0" marL="11397" marR="0" rtl="0" algn="l">
              <a:spcBef>
                <a:spcPts val="0"/>
              </a:spcBef>
              <a:spcAft>
                <a:spcPts val="0"/>
              </a:spcAft>
              <a:buNone/>
            </a:pPr>
            <a:r>
              <a:rPr lang="en-US" sz="1800">
                <a:solidFill>
                  <a:schemeClr val="dk1"/>
                </a:solidFill>
                <a:latin typeface="Verdana"/>
                <a:ea typeface="Verdana"/>
                <a:cs typeface="Verdana"/>
                <a:sym typeface="Verdana"/>
              </a:rPr>
              <a:t>Find the winning neuron using the Euclidean distance:</a:t>
            </a:r>
            <a:endParaRPr sz="1800">
              <a:solidFill>
                <a:schemeClr val="dk1"/>
              </a:solidFill>
              <a:latin typeface="Verdana"/>
              <a:ea typeface="Verdana"/>
              <a:cs typeface="Verdana"/>
              <a:sym typeface="Verdana"/>
            </a:endParaRPr>
          </a:p>
        </p:txBody>
      </p:sp>
      <p:pic>
        <p:nvPicPr>
          <p:cNvPr id="546" name="Google Shape;546;p64"/>
          <p:cNvPicPr preferRelativeResize="0"/>
          <p:nvPr/>
        </p:nvPicPr>
        <p:blipFill rotWithShape="1">
          <a:blip r:embed="rId4">
            <a:alphaModFix/>
          </a:blip>
          <a:srcRect b="0" l="0" r="0" t="0"/>
          <a:stretch/>
        </p:blipFill>
        <p:spPr>
          <a:xfrm>
            <a:off x="2039389" y="4572000"/>
            <a:ext cx="5067992" cy="121023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5"/>
          <p:cNvSpPr txBox="1"/>
          <p:nvPr/>
        </p:nvSpPr>
        <p:spPr>
          <a:xfrm>
            <a:off x="879764" y="1040355"/>
            <a:ext cx="6926695" cy="559734"/>
          </a:xfrm>
          <a:prstGeom prst="rect">
            <a:avLst/>
          </a:prstGeom>
          <a:noFill/>
          <a:ln>
            <a:noFill/>
          </a:ln>
        </p:spPr>
        <p:txBody>
          <a:bodyPr anchorCtr="0" anchor="t" bIns="0" lIns="0" spcFirstLastPara="1" rIns="0" wrap="square" tIns="10250">
            <a:spAutoFit/>
          </a:bodyPr>
          <a:lstStyle/>
          <a:p>
            <a:pPr indent="0" lvl="0" marL="34191" marR="27353" rtl="0" algn="l">
              <a:spcBef>
                <a:spcPts val="0"/>
              </a:spcBef>
              <a:spcAft>
                <a:spcPts val="0"/>
              </a:spcAft>
              <a:buNone/>
            </a:pPr>
            <a:r>
              <a:rPr lang="en-US" sz="1800">
                <a:solidFill>
                  <a:schemeClr val="dk1"/>
                </a:solidFill>
                <a:latin typeface="Verdana"/>
                <a:ea typeface="Verdana"/>
                <a:cs typeface="Verdana"/>
                <a:sym typeface="Verdana"/>
              </a:rPr>
              <a:t>Neuron 3 is the winner and its weight vector W</a:t>
            </a:r>
            <a:r>
              <a:rPr baseline="-25000" lang="en-US" sz="1800">
                <a:solidFill>
                  <a:schemeClr val="dk1"/>
                </a:solidFill>
                <a:latin typeface="Verdana"/>
                <a:ea typeface="Verdana"/>
                <a:cs typeface="Verdana"/>
                <a:sym typeface="Verdana"/>
              </a:rPr>
              <a:t>3 </a:t>
            </a:r>
            <a:r>
              <a:rPr lang="en-US" sz="1800">
                <a:solidFill>
                  <a:schemeClr val="dk1"/>
                </a:solidFill>
                <a:latin typeface="Verdana"/>
                <a:ea typeface="Verdana"/>
                <a:cs typeface="Verdana"/>
                <a:sym typeface="Verdana"/>
              </a:rPr>
              <a:t>is updated  according to the competitive learning rule:</a:t>
            </a:r>
            <a:endParaRPr sz="1800">
              <a:solidFill>
                <a:schemeClr val="dk1"/>
              </a:solidFill>
              <a:latin typeface="Verdana"/>
              <a:ea typeface="Verdana"/>
              <a:cs typeface="Verdana"/>
              <a:sym typeface="Verdana"/>
            </a:endParaRPr>
          </a:p>
        </p:txBody>
      </p:sp>
      <p:pic>
        <p:nvPicPr>
          <p:cNvPr id="552" name="Google Shape;552;p65"/>
          <p:cNvPicPr preferRelativeResize="0"/>
          <p:nvPr/>
        </p:nvPicPr>
        <p:blipFill rotWithShape="1">
          <a:blip r:embed="rId3">
            <a:alphaModFix/>
          </a:blip>
          <a:srcRect b="0" l="0" r="0" t="0"/>
          <a:stretch/>
        </p:blipFill>
        <p:spPr>
          <a:xfrm>
            <a:off x="2643447" y="1949824"/>
            <a:ext cx="3859876" cy="699247"/>
          </a:xfrm>
          <a:prstGeom prst="rect">
            <a:avLst/>
          </a:prstGeom>
          <a:noFill/>
          <a:ln>
            <a:noFill/>
          </a:ln>
        </p:spPr>
      </p:pic>
      <p:sp>
        <p:nvSpPr>
          <p:cNvPr id="553" name="Google Shape;553;p65"/>
          <p:cNvSpPr txBox="1"/>
          <p:nvPr/>
        </p:nvSpPr>
        <p:spPr>
          <a:xfrm>
            <a:off x="902855" y="2922944"/>
            <a:ext cx="7339445" cy="559734"/>
          </a:xfrm>
          <a:prstGeom prst="rect">
            <a:avLst/>
          </a:prstGeom>
          <a:noFill/>
          <a:ln>
            <a:noFill/>
          </a:ln>
        </p:spPr>
        <p:txBody>
          <a:bodyPr anchorCtr="0" anchor="t" bIns="0" lIns="0" spcFirstLastPara="1" rIns="0" wrap="square" tIns="10250">
            <a:spAutoFit/>
          </a:bodyPr>
          <a:lstStyle/>
          <a:p>
            <a:pPr indent="0" lvl="0" marL="11397" marR="4559" rtl="0" algn="l">
              <a:spcBef>
                <a:spcPts val="0"/>
              </a:spcBef>
              <a:spcAft>
                <a:spcPts val="0"/>
              </a:spcAft>
              <a:buNone/>
            </a:pPr>
            <a:r>
              <a:rPr lang="en-US" sz="1800">
                <a:solidFill>
                  <a:schemeClr val="dk1"/>
                </a:solidFill>
                <a:latin typeface="Verdana"/>
                <a:ea typeface="Verdana"/>
                <a:cs typeface="Verdana"/>
                <a:sym typeface="Verdana"/>
              </a:rPr>
              <a:t>The	updated	weight	vector	W3	at	iteration	(p+1)	is  determined as:</a:t>
            </a:r>
            <a:endParaRPr sz="1800">
              <a:solidFill>
                <a:schemeClr val="dk1"/>
              </a:solidFill>
              <a:latin typeface="Verdana"/>
              <a:ea typeface="Verdana"/>
              <a:cs typeface="Verdana"/>
              <a:sym typeface="Verdana"/>
            </a:endParaRPr>
          </a:p>
        </p:txBody>
      </p:sp>
      <p:pic>
        <p:nvPicPr>
          <p:cNvPr id="554" name="Google Shape;554;p65"/>
          <p:cNvPicPr preferRelativeResize="0"/>
          <p:nvPr/>
        </p:nvPicPr>
        <p:blipFill rotWithShape="1">
          <a:blip r:embed="rId4">
            <a:alphaModFix/>
          </a:blip>
          <a:srcRect b="0" l="0" r="0" t="0"/>
          <a:stretch/>
        </p:blipFill>
        <p:spPr>
          <a:xfrm>
            <a:off x="2197331" y="3630706"/>
            <a:ext cx="4752109" cy="648148"/>
          </a:xfrm>
          <a:prstGeom prst="rect">
            <a:avLst/>
          </a:prstGeom>
          <a:noFill/>
          <a:ln>
            <a:noFill/>
          </a:ln>
        </p:spPr>
      </p:pic>
      <p:sp>
        <p:nvSpPr>
          <p:cNvPr id="555" name="Google Shape;555;p65"/>
          <p:cNvSpPr txBox="1"/>
          <p:nvPr/>
        </p:nvSpPr>
        <p:spPr>
          <a:xfrm>
            <a:off x="902855" y="4738299"/>
            <a:ext cx="7334826" cy="559734"/>
          </a:xfrm>
          <a:prstGeom prst="rect">
            <a:avLst/>
          </a:prstGeom>
          <a:noFill/>
          <a:ln>
            <a:noFill/>
          </a:ln>
        </p:spPr>
        <p:txBody>
          <a:bodyPr anchorCtr="0" anchor="t" bIns="0" lIns="0" spcFirstLastPara="1" rIns="0" wrap="square" tIns="10250">
            <a:spAutoFit/>
          </a:bodyPr>
          <a:lstStyle/>
          <a:p>
            <a:pPr indent="0" lvl="0" marL="11397" marR="4559" rtl="0" algn="l">
              <a:spcBef>
                <a:spcPts val="0"/>
              </a:spcBef>
              <a:spcAft>
                <a:spcPts val="0"/>
              </a:spcAft>
              <a:buNone/>
            </a:pPr>
            <a:r>
              <a:rPr lang="en-US" sz="1800">
                <a:solidFill>
                  <a:schemeClr val="dk1"/>
                </a:solidFill>
                <a:latin typeface="Verdana"/>
                <a:ea typeface="Verdana"/>
                <a:cs typeface="Verdana"/>
                <a:sym typeface="Verdana"/>
              </a:rPr>
              <a:t>The weight vector W3 of the winning neuron 3 becomes closer  to the input vector X with each iteration.</a:t>
            </a:r>
            <a:endParaRPr sz="1800">
              <a:solidFill>
                <a:schemeClr val="dk1"/>
              </a:solidFill>
              <a:latin typeface="Verdana"/>
              <a:ea typeface="Verdana"/>
              <a:cs typeface="Verdana"/>
              <a:sym typeface="Verdan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6"/>
          <p:cNvSpPr txBox="1"/>
          <p:nvPr>
            <p:ph type="title"/>
          </p:nvPr>
        </p:nvSpPr>
        <p:spPr>
          <a:xfrm>
            <a:off x="457200" y="942508"/>
            <a:ext cx="7467600" cy="475130"/>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chemeClr val="dk2"/>
              </a:buClr>
              <a:buSzPts val="3000"/>
              <a:buFont typeface="Century Schoolbook"/>
              <a:buNone/>
            </a:pPr>
            <a:r>
              <a:rPr lang="en-US"/>
              <a:t>ART-Introduction</a:t>
            </a:r>
            <a:endParaRPr/>
          </a:p>
        </p:txBody>
      </p:sp>
      <p:sp>
        <p:nvSpPr>
          <p:cNvPr id="561" name="Google Shape;561;p6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19" lvl="0" marL="286385" rtl="0" algn="l">
              <a:lnSpc>
                <a:spcPct val="133125"/>
              </a:lnSpc>
              <a:spcBef>
                <a:spcPts val="0"/>
              </a:spcBef>
              <a:spcAft>
                <a:spcPts val="0"/>
              </a:spcAft>
              <a:buSzPts val="1680"/>
              <a:buChar char="🞆"/>
            </a:pPr>
            <a:r>
              <a:rPr lang="en-US">
                <a:latin typeface="Times New Roman"/>
                <a:ea typeface="Times New Roman"/>
                <a:cs typeface="Times New Roman"/>
                <a:sym typeface="Times New Roman"/>
              </a:rPr>
              <a:t>ART stands for "Adaptive Resonance Theory", invented by Stephen Grossberg in 1976.</a:t>
            </a:r>
            <a:endParaRPr/>
          </a:p>
          <a:p>
            <a:pPr indent="-274319" lvl="0" marL="286385" rtl="0" algn="l">
              <a:lnSpc>
                <a:spcPct val="133125"/>
              </a:lnSpc>
              <a:spcBef>
                <a:spcPts val="600"/>
              </a:spcBef>
              <a:spcAft>
                <a:spcPts val="0"/>
              </a:spcAft>
              <a:buSzPts val="1680"/>
              <a:buChar char="🞆"/>
            </a:pPr>
            <a:r>
              <a:rPr lang="en-US">
                <a:latin typeface="Times New Roman"/>
                <a:ea typeface="Times New Roman"/>
                <a:cs typeface="Times New Roman"/>
                <a:sym typeface="Times New Roman"/>
              </a:rPr>
              <a:t>ART represents a family of neural networks.</a:t>
            </a:r>
            <a:endParaRPr/>
          </a:p>
          <a:p>
            <a:pPr indent="-274319" lvl="0" marL="286385" marR="499744" rtl="0" algn="l">
              <a:lnSpc>
                <a:spcPct val="133125"/>
              </a:lnSpc>
              <a:spcBef>
                <a:spcPts val="600"/>
              </a:spcBef>
              <a:spcAft>
                <a:spcPts val="0"/>
              </a:spcAft>
              <a:buSzPts val="1680"/>
              <a:buChar char="🞆"/>
            </a:pPr>
            <a:r>
              <a:rPr lang="en-US">
                <a:latin typeface="Times New Roman"/>
                <a:ea typeface="Times New Roman"/>
                <a:cs typeface="Times New Roman"/>
                <a:sym typeface="Times New Roman"/>
              </a:rPr>
              <a:t>The basic ART System is an unsupervised learning  model.</a:t>
            </a:r>
            <a:endParaRPr/>
          </a:p>
          <a:p>
            <a:pPr indent="-274319" lvl="0" marL="286385" marR="5080" rtl="0" algn="l">
              <a:lnSpc>
                <a:spcPct val="133125"/>
              </a:lnSpc>
              <a:spcBef>
                <a:spcPts val="600"/>
              </a:spcBef>
              <a:spcAft>
                <a:spcPts val="0"/>
              </a:spcAft>
              <a:buSzPts val="1680"/>
              <a:buChar char="🞆"/>
            </a:pPr>
            <a:r>
              <a:rPr lang="en-US">
                <a:latin typeface="Times New Roman"/>
                <a:ea typeface="Times New Roman"/>
                <a:cs typeface="Times New Roman"/>
                <a:sym typeface="Times New Roman"/>
              </a:rPr>
              <a:t>The term "resonance" refers to resonant state of a  neural network in which a category prototype vector  matches close enough to the current input vector.</a:t>
            </a:r>
            <a:endParaRPr/>
          </a:p>
          <a:p>
            <a:pPr indent="-274319" lvl="0" marL="286385" marR="5080" rtl="0" algn="l">
              <a:lnSpc>
                <a:spcPct val="133125"/>
              </a:lnSpc>
              <a:spcBef>
                <a:spcPts val="600"/>
              </a:spcBef>
              <a:spcAft>
                <a:spcPts val="0"/>
              </a:spcAft>
              <a:buSzPts val="1680"/>
              <a:buChar char="🞆"/>
            </a:pPr>
            <a:r>
              <a:rPr lang="en-US">
                <a:latin typeface="Times New Roman"/>
                <a:ea typeface="Times New Roman"/>
                <a:cs typeface="Times New Roman"/>
                <a:sym typeface="Times New Roman"/>
              </a:rPr>
              <a:t> ART  matching leads to this resonant state, which permits  learning. The network learns only in its resonant state.</a:t>
            </a:r>
            <a:endParaRPr/>
          </a:p>
          <a:p>
            <a:pPr indent="-167640" lvl="0" marL="274320" rtl="0" algn="l">
              <a:spcBef>
                <a:spcPts val="600"/>
              </a:spcBef>
              <a:spcAft>
                <a:spcPts val="0"/>
              </a:spcAft>
              <a:buSzPts val="168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7"/>
          <p:cNvSpPr txBox="1"/>
          <p:nvPr>
            <p:ph type="title"/>
          </p:nvPr>
        </p:nvSpPr>
        <p:spPr>
          <a:xfrm>
            <a:off x="457200" y="274638"/>
            <a:ext cx="7467600" cy="1143000"/>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Clr>
                <a:schemeClr val="dk2"/>
              </a:buClr>
              <a:buSzPts val="4900"/>
              <a:buFont typeface="Century Schoolbook"/>
              <a:buNone/>
            </a:pPr>
            <a:r>
              <a:rPr lang="en-US" sz="4900"/>
              <a:t>Key Innovation</a:t>
            </a:r>
            <a:endParaRPr sz="4900"/>
          </a:p>
        </p:txBody>
      </p:sp>
      <p:sp>
        <p:nvSpPr>
          <p:cNvPr id="567" name="Google Shape;567;p6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12700" lvl="0" marL="12700" rtl="0" algn="just">
              <a:lnSpc>
                <a:spcPct val="100000"/>
              </a:lnSpc>
              <a:spcBef>
                <a:spcPts val="0"/>
              </a:spcBef>
              <a:spcAft>
                <a:spcPts val="0"/>
              </a:spcAft>
              <a:buSzPts val="1680"/>
              <a:buChar char="🞆"/>
            </a:pPr>
            <a:r>
              <a:rPr lang="en-US">
                <a:latin typeface="Times New Roman"/>
                <a:ea typeface="Times New Roman"/>
                <a:cs typeface="Times New Roman"/>
                <a:sym typeface="Times New Roman"/>
              </a:rPr>
              <a:t>The key innovation of ART is the use of “expectations.”</a:t>
            </a:r>
            <a:endParaRPr>
              <a:latin typeface="Times New Roman"/>
              <a:ea typeface="Times New Roman"/>
              <a:cs typeface="Times New Roman"/>
              <a:sym typeface="Times New Roman"/>
            </a:endParaRPr>
          </a:p>
          <a:p>
            <a:pPr indent="-12700" lvl="0" marL="12700" marR="905510" rtl="0" algn="just">
              <a:spcBef>
                <a:spcPts val="1370"/>
              </a:spcBef>
              <a:spcAft>
                <a:spcPts val="0"/>
              </a:spcAft>
              <a:buSzPts val="1680"/>
              <a:buChar char="🞆"/>
            </a:pPr>
            <a:r>
              <a:rPr lang="en-US">
                <a:latin typeface="Times New Roman"/>
                <a:ea typeface="Times New Roman"/>
                <a:cs typeface="Times New Roman"/>
                <a:sym typeface="Times New Roman"/>
              </a:rPr>
              <a:t>As each input is presented to the network, it is  compared with the prototype vector that is most  closely matches.</a:t>
            </a:r>
            <a:endParaRPr/>
          </a:p>
          <a:p>
            <a:pPr indent="-12700" lvl="0" marL="12700" marR="212725" rtl="0" algn="just">
              <a:spcBef>
                <a:spcPts val="1370"/>
              </a:spcBef>
              <a:spcAft>
                <a:spcPts val="0"/>
              </a:spcAft>
              <a:buSzPts val="1680"/>
              <a:buChar char="🞆"/>
            </a:pPr>
            <a:r>
              <a:rPr lang="en-US">
                <a:latin typeface="Times New Roman"/>
                <a:ea typeface="Times New Roman"/>
                <a:cs typeface="Times New Roman"/>
                <a:sym typeface="Times New Roman"/>
              </a:rPr>
              <a:t>If the match between the prototype and the input  vector is NOT adequate, a new prototype is selected.  In this way, previous learned memories (prototypes)  are not eroded by new learning.</a:t>
            </a:r>
            <a:endParaRPr/>
          </a:p>
          <a:p>
            <a:pPr indent="93979" lvl="0" marL="12700" rtl="0" algn="just">
              <a:spcBef>
                <a:spcPts val="1370"/>
              </a:spcBef>
              <a:spcAft>
                <a:spcPts val="0"/>
              </a:spcAft>
              <a:buSzPts val="1680"/>
              <a:buNone/>
            </a:pPr>
            <a:r>
              <a:t/>
            </a:r>
            <a:endParaRPr>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8"/>
          <p:cNvSpPr txBox="1"/>
          <p:nvPr>
            <p:ph type="title"/>
          </p:nvPr>
        </p:nvSpPr>
        <p:spPr>
          <a:xfrm>
            <a:off x="457200" y="274638"/>
            <a:ext cx="7467600" cy="1143000"/>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chemeClr val="dk2"/>
              </a:buClr>
              <a:buSzPts val="3000"/>
              <a:buFont typeface="Century Schoolbook"/>
              <a:buNone/>
            </a:pPr>
            <a:r>
              <a:rPr lang="en-US"/>
              <a:t>Stability Plasticity Dilemma</a:t>
            </a:r>
            <a:endParaRPr/>
          </a:p>
        </p:txBody>
      </p:sp>
      <p:sp>
        <p:nvSpPr>
          <p:cNvPr id="573" name="Google Shape;573;p6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a:p>
        </p:txBody>
      </p:sp>
      <p:sp>
        <p:nvSpPr>
          <p:cNvPr id="574" name="Google Shape;574;p68"/>
          <p:cNvSpPr txBox="1"/>
          <p:nvPr/>
        </p:nvSpPr>
        <p:spPr>
          <a:xfrm>
            <a:off x="535940" y="1921509"/>
            <a:ext cx="7921625" cy="4062095"/>
          </a:xfrm>
          <a:prstGeom prst="rect">
            <a:avLst/>
          </a:prstGeom>
          <a:noFill/>
          <a:ln>
            <a:noFill/>
          </a:ln>
        </p:spPr>
        <p:txBody>
          <a:bodyPr anchorCtr="0" anchor="t" bIns="0" lIns="0" spcFirstLastPara="1" rIns="0" wrap="square" tIns="53325">
            <a:spAutoFit/>
          </a:bodyPr>
          <a:lstStyle/>
          <a:p>
            <a:pPr indent="-274319" lvl="0" marL="286385" marR="193675" rtl="0" algn="l">
              <a:lnSpc>
                <a:spcPct val="108333"/>
              </a:lnSpc>
              <a:spcBef>
                <a:spcPts val="0"/>
              </a:spcBef>
              <a:spcAft>
                <a:spcPts val="0"/>
              </a:spcAft>
              <a:buClr>
                <a:srgbClr val="0AD0D9"/>
              </a:buClr>
              <a:buSzPts val="2250"/>
              <a:buFont typeface="Quattrocento Sans"/>
              <a:buChar char="⚫"/>
            </a:pPr>
            <a:r>
              <a:rPr lang="en-US" sz="2400">
                <a:solidFill>
                  <a:schemeClr val="dk1"/>
                </a:solidFill>
                <a:latin typeface="Times New Roman"/>
                <a:ea typeface="Times New Roman"/>
                <a:cs typeface="Times New Roman"/>
                <a:sym typeface="Times New Roman"/>
              </a:rPr>
              <a:t>Real world is faced with situation where data is continuously  changing.</a:t>
            </a:r>
            <a:endParaRPr/>
          </a:p>
          <a:p>
            <a:pPr indent="-274319" lvl="0" marL="286385" marR="5080" rtl="0" algn="l">
              <a:lnSpc>
                <a:spcPct val="107916"/>
              </a:lnSpc>
              <a:spcBef>
                <a:spcPts val="570"/>
              </a:spcBef>
              <a:spcAft>
                <a:spcPts val="0"/>
              </a:spcAft>
              <a:buClr>
                <a:srgbClr val="0AD0D9"/>
              </a:buClr>
              <a:buSzPts val="2250"/>
              <a:buFont typeface="Quattrocento Sans"/>
              <a:buChar char="⚫"/>
            </a:pPr>
            <a:r>
              <a:rPr lang="en-US" sz="2400">
                <a:solidFill>
                  <a:schemeClr val="dk1"/>
                </a:solidFill>
                <a:latin typeface="Times New Roman"/>
                <a:ea typeface="Times New Roman"/>
                <a:cs typeface="Times New Roman"/>
                <a:sym typeface="Times New Roman"/>
              </a:rPr>
              <a:t>In this situation every learning system faces stability-plasticity  dilemma.</a:t>
            </a:r>
            <a:endParaRPr sz="2400">
              <a:solidFill>
                <a:schemeClr val="dk1"/>
              </a:solidFill>
              <a:latin typeface="Times New Roman"/>
              <a:ea typeface="Times New Roman"/>
              <a:cs typeface="Times New Roman"/>
              <a:sym typeface="Times New Roman"/>
            </a:endParaRPr>
          </a:p>
          <a:p>
            <a:pPr indent="-274320" lvl="0" marL="287020" marR="0" rtl="0" algn="l">
              <a:lnSpc>
                <a:spcPct val="100000"/>
              </a:lnSpc>
              <a:spcBef>
                <a:spcPts val="220"/>
              </a:spcBef>
              <a:spcAft>
                <a:spcPts val="0"/>
              </a:spcAft>
              <a:buClr>
                <a:srgbClr val="0AD0D9"/>
              </a:buClr>
              <a:buSzPts val="1900"/>
              <a:buFont typeface="Quattrocento Sans"/>
              <a:buChar char="⚫"/>
            </a:pPr>
            <a:r>
              <a:rPr b="1" lang="en-US" sz="2000">
                <a:solidFill>
                  <a:schemeClr val="dk1"/>
                </a:solidFill>
                <a:latin typeface="Times New Roman"/>
                <a:ea typeface="Times New Roman"/>
                <a:cs typeface="Times New Roman"/>
                <a:sym typeface="Times New Roman"/>
              </a:rPr>
              <a:t>Stability: </a:t>
            </a:r>
            <a:r>
              <a:rPr lang="en-US" sz="2000">
                <a:solidFill>
                  <a:schemeClr val="dk1"/>
                </a:solidFill>
                <a:latin typeface="Times New Roman"/>
                <a:ea typeface="Times New Roman"/>
                <a:cs typeface="Times New Roman"/>
                <a:sym typeface="Times New Roman"/>
              </a:rPr>
              <a:t>System behaviour doesn’t change after irrelevant events</a:t>
            </a:r>
            <a:endParaRPr/>
          </a:p>
          <a:p>
            <a:pPr indent="-274320" lvl="0" marL="287020" marR="0" rtl="0" algn="l">
              <a:lnSpc>
                <a:spcPct val="100000"/>
              </a:lnSpc>
              <a:spcBef>
                <a:spcPts val="240"/>
              </a:spcBef>
              <a:spcAft>
                <a:spcPts val="0"/>
              </a:spcAft>
              <a:buClr>
                <a:srgbClr val="0AD0D9"/>
              </a:buClr>
              <a:buSzPts val="1900"/>
              <a:buFont typeface="Quattrocento Sans"/>
              <a:buChar char="⚫"/>
            </a:pPr>
            <a:r>
              <a:rPr b="1" lang="en-US" sz="2000">
                <a:solidFill>
                  <a:schemeClr val="dk1"/>
                </a:solidFill>
                <a:latin typeface="Times New Roman"/>
                <a:ea typeface="Times New Roman"/>
                <a:cs typeface="Times New Roman"/>
                <a:sym typeface="Times New Roman"/>
              </a:rPr>
              <a:t>Plasticity: </a:t>
            </a:r>
            <a:r>
              <a:rPr lang="en-US" sz="2000">
                <a:solidFill>
                  <a:schemeClr val="dk1"/>
                </a:solidFill>
                <a:latin typeface="Times New Roman"/>
                <a:ea typeface="Times New Roman"/>
                <a:cs typeface="Times New Roman"/>
                <a:sym typeface="Times New Roman"/>
              </a:rPr>
              <a:t>System adapts its behaviour according to significant events</a:t>
            </a:r>
            <a:endParaRPr/>
          </a:p>
          <a:p>
            <a:pPr indent="-274320" lvl="0" marL="287020" marR="0" rtl="0" algn="l">
              <a:lnSpc>
                <a:spcPct val="100000"/>
              </a:lnSpc>
              <a:spcBef>
                <a:spcPts val="275"/>
              </a:spcBef>
              <a:spcAft>
                <a:spcPts val="0"/>
              </a:spcAft>
              <a:buClr>
                <a:srgbClr val="0AD0D9"/>
              </a:buClr>
              <a:buSzPts val="2250"/>
              <a:buFont typeface="Quattrocento Sans"/>
              <a:buChar char="⚫"/>
            </a:pPr>
            <a:r>
              <a:rPr b="1" lang="en-US" sz="2400">
                <a:solidFill>
                  <a:schemeClr val="dk1"/>
                </a:solidFill>
                <a:latin typeface="Times New Roman"/>
                <a:ea typeface="Times New Roman"/>
                <a:cs typeface="Times New Roman"/>
                <a:sym typeface="Times New Roman"/>
              </a:rPr>
              <a:t>Dilemma:</a:t>
            </a:r>
            <a:endParaRPr sz="2400">
              <a:solidFill>
                <a:schemeClr val="dk1"/>
              </a:solidFill>
              <a:latin typeface="Times New Roman"/>
              <a:ea typeface="Times New Roman"/>
              <a:cs typeface="Times New Roman"/>
              <a:sym typeface="Times New Roman"/>
            </a:endParaRPr>
          </a:p>
          <a:p>
            <a:pPr indent="-515619" lvl="0" marL="527685" marR="732790" rtl="0" algn="l">
              <a:lnSpc>
                <a:spcPct val="107916"/>
              </a:lnSpc>
              <a:spcBef>
                <a:spcPts val="615"/>
              </a:spcBef>
              <a:spcAft>
                <a:spcPts val="0"/>
              </a:spcAft>
              <a:buClr>
                <a:srgbClr val="0AD0D9"/>
              </a:buClr>
              <a:buSzPts val="2250"/>
              <a:buFont typeface="Noto Sans Symbols"/>
              <a:buChar char="✔"/>
            </a:pPr>
            <a:r>
              <a:rPr lang="en-US" sz="2400">
                <a:solidFill>
                  <a:schemeClr val="dk1"/>
                </a:solidFill>
                <a:latin typeface="Times New Roman"/>
                <a:ea typeface="Times New Roman"/>
                <a:cs typeface="Times New Roman"/>
                <a:sym typeface="Times New Roman"/>
              </a:rPr>
              <a:t>How to achieve stability without rigidity and plasticity  without chaos?</a:t>
            </a:r>
            <a:endParaRPr/>
          </a:p>
          <a:p>
            <a:pPr indent="-515619" lvl="0" marL="527685" marR="0" rtl="0" algn="l">
              <a:lnSpc>
                <a:spcPct val="100000"/>
              </a:lnSpc>
              <a:spcBef>
                <a:spcPts val="254"/>
              </a:spcBef>
              <a:spcAft>
                <a:spcPts val="0"/>
              </a:spcAft>
              <a:buClr>
                <a:srgbClr val="0AD0D9"/>
              </a:buClr>
              <a:buSzPts val="2250"/>
              <a:buFont typeface="Noto Sans Symbols"/>
              <a:buChar char="✔"/>
            </a:pPr>
            <a:r>
              <a:rPr lang="en-US" sz="2400">
                <a:solidFill>
                  <a:schemeClr val="dk1"/>
                </a:solidFill>
                <a:latin typeface="Times New Roman"/>
                <a:ea typeface="Times New Roman"/>
                <a:cs typeface="Times New Roman"/>
                <a:sym typeface="Times New Roman"/>
              </a:rPr>
              <a:t>Ongoing learning capability</a:t>
            </a:r>
            <a:endParaRPr/>
          </a:p>
          <a:p>
            <a:pPr indent="-515619" lvl="0" marL="527685" marR="0" rtl="0" algn="l">
              <a:lnSpc>
                <a:spcPct val="100000"/>
              </a:lnSpc>
              <a:spcBef>
                <a:spcPts val="285"/>
              </a:spcBef>
              <a:spcAft>
                <a:spcPts val="0"/>
              </a:spcAft>
              <a:buClr>
                <a:srgbClr val="0AD0D9"/>
              </a:buClr>
              <a:buSzPts val="2250"/>
              <a:buFont typeface="Noto Sans Symbols"/>
              <a:buChar char="✔"/>
            </a:pPr>
            <a:r>
              <a:rPr lang="en-US" sz="2400">
                <a:solidFill>
                  <a:schemeClr val="dk1"/>
                </a:solidFill>
                <a:latin typeface="Times New Roman"/>
                <a:ea typeface="Times New Roman"/>
                <a:cs typeface="Times New Roman"/>
                <a:sym typeface="Times New Roman"/>
              </a:rPr>
              <a:t>Preservation of learned knowledge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9"/>
          <p:cNvSpPr txBox="1"/>
          <p:nvPr/>
        </p:nvSpPr>
        <p:spPr>
          <a:xfrm>
            <a:off x="535940" y="849736"/>
            <a:ext cx="7995284" cy="4343400"/>
          </a:xfrm>
          <a:prstGeom prst="rect">
            <a:avLst/>
          </a:prstGeom>
          <a:noFill/>
          <a:ln>
            <a:noFill/>
          </a:ln>
        </p:spPr>
        <p:txBody>
          <a:bodyPr anchorCtr="0" anchor="t" bIns="0" lIns="0" spcFirstLastPara="1" rIns="0" wrap="square" tIns="97775">
            <a:spAutoFit/>
          </a:bodyPr>
          <a:lstStyle/>
          <a:p>
            <a:pPr indent="-274320" lvl="0" marL="287020" marR="0" rtl="0" algn="l">
              <a:lnSpc>
                <a:spcPct val="100000"/>
              </a:lnSpc>
              <a:spcBef>
                <a:spcPts val="0"/>
              </a:spcBef>
              <a:spcAft>
                <a:spcPts val="0"/>
              </a:spcAft>
              <a:buClr>
                <a:srgbClr val="0AD0D9"/>
              </a:buClr>
              <a:buSzPts val="2650"/>
              <a:buFont typeface="Quattrocento Sans"/>
              <a:buChar char="⚫"/>
            </a:pPr>
            <a:r>
              <a:rPr lang="en-US" sz="2800">
                <a:solidFill>
                  <a:schemeClr val="dk1"/>
                </a:solidFill>
                <a:latin typeface="Times New Roman"/>
                <a:ea typeface="Times New Roman"/>
                <a:cs typeface="Times New Roman"/>
                <a:sym typeface="Times New Roman"/>
              </a:rPr>
              <a:t>The plasticity-stability dilemma poses few questions :</a:t>
            </a:r>
            <a:endParaRPr sz="2800">
              <a:solidFill>
                <a:schemeClr val="dk1"/>
              </a:solidFill>
              <a:latin typeface="Times New Roman"/>
              <a:ea typeface="Times New Roman"/>
              <a:cs typeface="Times New Roman"/>
              <a:sym typeface="Times New Roman"/>
            </a:endParaRPr>
          </a:p>
          <a:p>
            <a:pPr indent="-274319" lvl="0" marL="286385" marR="175895" rtl="0" algn="l">
              <a:lnSpc>
                <a:spcPct val="100000"/>
              </a:lnSpc>
              <a:spcBef>
                <a:spcPts val="630"/>
              </a:spcBef>
              <a:spcAft>
                <a:spcPts val="0"/>
              </a:spcAft>
              <a:buClr>
                <a:srgbClr val="0AD0D9"/>
              </a:buClr>
              <a:buSzPts val="2450"/>
              <a:buFont typeface="Noto Sans Symbols"/>
              <a:buChar char="✔"/>
            </a:pPr>
            <a:r>
              <a:rPr lang="en-US" sz="2600">
                <a:solidFill>
                  <a:schemeClr val="dk1"/>
                </a:solidFill>
                <a:latin typeface="Times New Roman"/>
                <a:ea typeface="Times New Roman"/>
                <a:cs typeface="Times New Roman"/>
                <a:sym typeface="Times New Roman"/>
              </a:rPr>
              <a:t>How can we continue to quickly learn	new	things about  the environment and yet not forgetting what we have  already learned?</a:t>
            </a:r>
            <a:endParaRPr sz="2600">
              <a:solidFill>
                <a:schemeClr val="dk1"/>
              </a:solidFill>
              <a:latin typeface="Times New Roman"/>
              <a:ea typeface="Times New Roman"/>
              <a:cs typeface="Times New Roman"/>
              <a:sym typeface="Times New Roman"/>
            </a:endParaRPr>
          </a:p>
          <a:p>
            <a:pPr indent="-274319" lvl="0" marL="286385" marR="427990" rtl="0" algn="l">
              <a:lnSpc>
                <a:spcPct val="100000"/>
              </a:lnSpc>
              <a:spcBef>
                <a:spcPts val="630"/>
              </a:spcBef>
              <a:spcAft>
                <a:spcPts val="0"/>
              </a:spcAft>
              <a:buClr>
                <a:srgbClr val="0AD0D9"/>
              </a:buClr>
              <a:buSzPts val="2450"/>
              <a:buFont typeface="Noto Sans Symbols"/>
              <a:buChar char="✔"/>
            </a:pPr>
            <a:r>
              <a:rPr lang="en-US" sz="2600">
                <a:solidFill>
                  <a:schemeClr val="dk1"/>
                </a:solidFill>
                <a:latin typeface="Times New Roman"/>
                <a:ea typeface="Times New Roman"/>
                <a:cs typeface="Times New Roman"/>
                <a:sym typeface="Times New Roman"/>
              </a:rPr>
              <a:t>How can a learning system remain plastic (adaptive) in  response to significant input yet stable in response to  irrelevant input?</a:t>
            </a:r>
            <a:endParaRPr sz="2600">
              <a:solidFill>
                <a:schemeClr val="dk1"/>
              </a:solidFill>
              <a:latin typeface="Times New Roman"/>
              <a:ea typeface="Times New Roman"/>
              <a:cs typeface="Times New Roman"/>
              <a:sym typeface="Times New Roman"/>
            </a:endParaRPr>
          </a:p>
          <a:p>
            <a:pPr indent="-274319" lvl="0" marL="286385" marR="5080" rtl="0" algn="l">
              <a:lnSpc>
                <a:spcPct val="100000"/>
              </a:lnSpc>
              <a:spcBef>
                <a:spcPts val="625"/>
              </a:spcBef>
              <a:spcAft>
                <a:spcPts val="0"/>
              </a:spcAft>
              <a:buClr>
                <a:srgbClr val="0AD0D9"/>
              </a:buClr>
              <a:buSzPts val="2450"/>
              <a:buFont typeface="Noto Sans Symbols"/>
              <a:buChar char="✔"/>
            </a:pPr>
            <a:r>
              <a:rPr lang="en-US" sz="2600">
                <a:solidFill>
                  <a:schemeClr val="dk1"/>
                </a:solidFill>
                <a:latin typeface="Times New Roman"/>
                <a:ea typeface="Times New Roman"/>
                <a:cs typeface="Times New Roman"/>
                <a:sym typeface="Times New Roman"/>
              </a:rPr>
              <a:t>How can a neural network can remain plastic enough to  learn new patterns and yet be able to maintain the stability  of the already learned patterns?</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0"/>
          <p:cNvSpPr txBox="1"/>
          <p:nvPr/>
        </p:nvSpPr>
        <p:spPr>
          <a:xfrm>
            <a:off x="535940" y="667257"/>
            <a:ext cx="7732395" cy="5257800"/>
          </a:xfrm>
          <a:prstGeom prst="rect">
            <a:avLst/>
          </a:prstGeom>
          <a:noFill/>
          <a:ln>
            <a:noFill/>
          </a:ln>
        </p:spPr>
        <p:txBody>
          <a:bodyPr anchorCtr="0" anchor="t" bIns="0" lIns="0" spcFirstLastPara="1" rIns="0" wrap="square" tIns="57775">
            <a:spAutoFit/>
          </a:bodyPr>
          <a:lstStyle/>
          <a:p>
            <a:pPr indent="-274319" lvl="0" marL="286385" marR="5080" rtl="0" algn="l">
              <a:lnSpc>
                <a:spcPct val="108076"/>
              </a:lnSpc>
              <a:spcBef>
                <a:spcPts val="0"/>
              </a:spcBef>
              <a:spcAft>
                <a:spcPts val="0"/>
              </a:spcAft>
              <a:buClr>
                <a:srgbClr val="0AD0D9"/>
              </a:buClr>
              <a:buSzPts val="2450"/>
              <a:buFont typeface="Noto Sans Symbols"/>
              <a:buChar char="✔"/>
            </a:pPr>
            <a:r>
              <a:rPr lang="en-US" sz="2600">
                <a:solidFill>
                  <a:schemeClr val="dk1"/>
                </a:solidFill>
                <a:latin typeface="Times New Roman"/>
                <a:ea typeface="Times New Roman"/>
                <a:cs typeface="Times New Roman"/>
                <a:sym typeface="Times New Roman"/>
              </a:rPr>
              <a:t>How does the system know to switch between its plastic  and stable modes.</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3200">
              <a:solidFill>
                <a:schemeClr val="dk1"/>
              </a:solidFill>
              <a:latin typeface="Times New Roman"/>
              <a:ea typeface="Times New Roman"/>
              <a:cs typeface="Times New Roman"/>
              <a:sym typeface="Times New Roman"/>
            </a:endParaRPr>
          </a:p>
          <a:p>
            <a:pPr indent="-274320" lvl="0" marL="287020" marR="0" rtl="0" algn="l">
              <a:lnSpc>
                <a:spcPct val="100000"/>
              </a:lnSpc>
              <a:spcBef>
                <a:spcPts val="0"/>
              </a:spcBef>
              <a:spcAft>
                <a:spcPts val="0"/>
              </a:spcAft>
              <a:buClr>
                <a:srgbClr val="0AD0D9"/>
              </a:buClr>
              <a:buSzPts val="2450"/>
              <a:buFont typeface="Quattrocento Sans"/>
              <a:buChar char="⚫"/>
            </a:pPr>
            <a:r>
              <a:rPr lang="en-US" sz="2600">
                <a:solidFill>
                  <a:schemeClr val="dk1"/>
                </a:solidFill>
                <a:latin typeface="Times New Roman"/>
                <a:ea typeface="Times New Roman"/>
                <a:cs typeface="Times New Roman"/>
                <a:sym typeface="Times New Roman"/>
              </a:rPr>
              <a:t>ART networks tackle the stability-plasticity dilemma.</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Clr>
                <a:srgbClr val="0AD0D9"/>
              </a:buClr>
              <a:buSzPts val="3500"/>
              <a:buFont typeface="Quattrocento Sans"/>
              <a:buNone/>
            </a:pPr>
            <a:r>
              <a:t/>
            </a:r>
            <a:endParaRPr sz="3500">
              <a:solidFill>
                <a:schemeClr val="dk1"/>
              </a:solidFill>
              <a:latin typeface="Times New Roman"/>
              <a:ea typeface="Times New Roman"/>
              <a:cs typeface="Times New Roman"/>
              <a:sym typeface="Times New Roman"/>
            </a:endParaRPr>
          </a:p>
          <a:p>
            <a:pPr indent="-274319" lvl="0" marL="286385" marR="122554" rtl="0" algn="l">
              <a:lnSpc>
                <a:spcPct val="90000"/>
              </a:lnSpc>
              <a:spcBef>
                <a:spcPts val="0"/>
              </a:spcBef>
              <a:spcAft>
                <a:spcPts val="0"/>
              </a:spcAft>
              <a:buClr>
                <a:srgbClr val="0AD0D9"/>
              </a:buClr>
              <a:buSzPts val="2450"/>
              <a:buFont typeface="Quattrocento Sans"/>
              <a:buChar char="⚫"/>
            </a:pPr>
            <a:r>
              <a:rPr lang="en-US" sz="2600">
                <a:solidFill>
                  <a:schemeClr val="dk1"/>
                </a:solidFill>
                <a:latin typeface="Times New Roman"/>
                <a:ea typeface="Times New Roman"/>
                <a:cs typeface="Times New Roman"/>
                <a:sym typeface="Times New Roman"/>
              </a:rPr>
              <a:t>The ART network and algorithm maintain the plasticity  required to earn new patterns while preventing the  modifications of patterns that have been learned  previously.</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0AD0D9"/>
              </a:buClr>
              <a:buSzPts val="3250"/>
              <a:buFont typeface="Quattrocento Sans"/>
              <a:buNone/>
            </a:pPr>
            <a:r>
              <a:t/>
            </a:r>
            <a:endParaRPr sz="3250">
              <a:solidFill>
                <a:schemeClr val="dk1"/>
              </a:solidFill>
              <a:latin typeface="Times New Roman"/>
              <a:ea typeface="Times New Roman"/>
              <a:cs typeface="Times New Roman"/>
              <a:sym typeface="Times New Roman"/>
            </a:endParaRPr>
          </a:p>
          <a:p>
            <a:pPr indent="-274320" lvl="0" marL="287020" marR="0" rtl="0" algn="l">
              <a:lnSpc>
                <a:spcPct val="100000"/>
              </a:lnSpc>
              <a:spcBef>
                <a:spcPts val="0"/>
              </a:spcBef>
              <a:spcAft>
                <a:spcPts val="0"/>
              </a:spcAft>
              <a:buClr>
                <a:srgbClr val="0AD0D9"/>
              </a:buClr>
              <a:buSzPts val="2450"/>
              <a:buFont typeface="Quattrocento Sans"/>
              <a:buChar char="⚫"/>
            </a:pPr>
            <a:r>
              <a:rPr lang="en-US" sz="2600">
                <a:solidFill>
                  <a:schemeClr val="dk1"/>
                </a:solidFill>
                <a:latin typeface="Times New Roman"/>
                <a:ea typeface="Times New Roman"/>
                <a:cs typeface="Times New Roman"/>
                <a:sym typeface="Times New Roman"/>
              </a:rPr>
              <a:t>Solves Stability – Plasticity Dilemma.</a:t>
            </a:r>
            <a:endParaRPr sz="2600">
              <a:solidFill>
                <a:schemeClr val="dk1"/>
              </a:solidFill>
              <a:latin typeface="Times New Roman"/>
              <a:ea typeface="Times New Roman"/>
              <a:cs typeface="Times New Roman"/>
              <a:sym typeface="Times New Roman"/>
            </a:endParaRPr>
          </a:p>
          <a:p>
            <a:pPr indent="54610" lvl="0" marL="286385" marR="177800" rtl="0" algn="l">
              <a:lnSpc>
                <a:spcPct val="108076"/>
              </a:lnSpc>
              <a:spcBef>
                <a:spcPts val="670"/>
              </a:spcBef>
              <a:spcAft>
                <a:spcPts val="0"/>
              </a:spcAft>
              <a:buNone/>
            </a:pPr>
            <a:r>
              <a:rPr lang="en-US" sz="2600">
                <a:solidFill>
                  <a:schemeClr val="dk1"/>
                </a:solidFill>
                <a:latin typeface="Times New Roman"/>
                <a:ea typeface="Times New Roman"/>
                <a:cs typeface="Times New Roman"/>
                <a:sym typeface="Times New Roman"/>
              </a:rPr>
              <a:t>Forms new memories or incorporates new information  based on a predefined vigilance parameter.</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1"/>
          <p:cNvSpPr txBox="1"/>
          <p:nvPr>
            <p:ph type="title"/>
          </p:nvPr>
        </p:nvSpPr>
        <p:spPr>
          <a:xfrm>
            <a:off x="444500" y="1049782"/>
            <a:ext cx="3627120" cy="788035"/>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chemeClr val="dk2"/>
              </a:buClr>
              <a:buSzPts val="3000"/>
              <a:buFont typeface="Century Schoolbook"/>
              <a:buNone/>
            </a:pPr>
            <a:r>
              <a:rPr lang="en-US"/>
              <a:t>ART Network</a:t>
            </a:r>
            <a:endParaRPr/>
          </a:p>
        </p:txBody>
      </p:sp>
      <p:sp>
        <p:nvSpPr>
          <p:cNvPr id="590" name="Google Shape;590;p71"/>
          <p:cNvSpPr txBox="1"/>
          <p:nvPr/>
        </p:nvSpPr>
        <p:spPr>
          <a:xfrm>
            <a:off x="535940" y="1916938"/>
            <a:ext cx="7847330" cy="4316095"/>
          </a:xfrm>
          <a:prstGeom prst="rect">
            <a:avLst/>
          </a:prstGeom>
          <a:noFill/>
          <a:ln>
            <a:noFill/>
          </a:ln>
        </p:spPr>
        <p:txBody>
          <a:bodyPr anchorCtr="0" anchor="t" bIns="0" lIns="0" spcFirstLastPara="1" rIns="0" wrap="square" tIns="57775">
            <a:spAutoFit/>
          </a:bodyPr>
          <a:lstStyle/>
          <a:p>
            <a:pPr indent="-274319" lvl="0" marL="286385" marR="490855" rtl="0" algn="l">
              <a:lnSpc>
                <a:spcPct val="108076"/>
              </a:lnSpc>
              <a:spcBef>
                <a:spcPts val="0"/>
              </a:spcBef>
              <a:spcAft>
                <a:spcPts val="0"/>
              </a:spcAft>
              <a:buClr>
                <a:srgbClr val="0AD0D9"/>
              </a:buClr>
              <a:buSzPts val="2450"/>
              <a:buFont typeface="Quattrocento Sans"/>
              <a:buChar char="⚫"/>
            </a:pPr>
            <a:r>
              <a:rPr lang="en-US" sz="2600">
                <a:solidFill>
                  <a:schemeClr val="dk1"/>
                </a:solidFill>
                <a:latin typeface="Times New Roman"/>
                <a:ea typeface="Times New Roman"/>
                <a:cs typeface="Times New Roman"/>
                <a:sym typeface="Times New Roman"/>
              </a:rPr>
              <a:t>ART networks consist of an input layer and an output  layer.</a:t>
            </a:r>
            <a:endParaRPr sz="2600">
              <a:solidFill>
                <a:schemeClr val="dk1"/>
              </a:solidFill>
              <a:latin typeface="Times New Roman"/>
              <a:ea typeface="Times New Roman"/>
              <a:cs typeface="Times New Roman"/>
              <a:sym typeface="Times New Roman"/>
            </a:endParaRPr>
          </a:p>
          <a:p>
            <a:pPr indent="-274319" lvl="0" marL="286385" marR="398780" rtl="0" algn="l">
              <a:lnSpc>
                <a:spcPct val="108076"/>
              </a:lnSpc>
              <a:spcBef>
                <a:spcPts val="600"/>
              </a:spcBef>
              <a:spcAft>
                <a:spcPts val="0"/>
              </a:spcAft>
              <a:buClr>
                <a:srgbClr val="0AD0D9"/>
              </a:buClr>
              <a:buSzPts val="2450"/>
              <a:buFont typeface="Quattrocento Sans"/>
              <a:buChar char="⚫"/>
            </a:pPr>
            <a:r>
              <a:rPr lang="en-US" sz="2600">
                <a:solidFill>
                  <a:schemeClr val="dk1"/>
                </a:solidFill>
                <a:latin typeface="Times New Roman"/>
                <a:ea typeface="Times New Roman"/>
                <a:cs typeface="Times New Roman"/>
                <a:sym typeface="Times New Roman"/>
              </a:rPr>
              <a:t>Bottom-up weights are used to determine output-layer  candidates that may best match the current input.</a:t>
            </a:r>
            <a:endParaRPr sz="2600">
              <a:solidFill>
                <a:schemeClr val="dk1"/>
              </a:solidFill>
              <a:latin typeface="Times New Roman"/>
              <a:ea typeface="Times New Roman"/>
              <a:cs typeface="Times New Roman"/>
              <a:sym typeface="Times New Roman"/>
            </a:endParaRPr>
          </a:p>
          <a:p>
            <a:pPr indent="-274319" lvl="0" marL="286385" marR="723265" rtl="0" algn="l">
              <a:lnSpc>
                <a:spcPct val="108076"/>
              </a:lnSpc>
              <a:spcBef>
                <a:spcPts val="595"/>
              </a:spcBef>
              <a:spcAft>
                <a:spcPts val="0"/>
              </a:spcAft>
              <a:buClr>
                <a:srgbClr val="0AD0D9"/>
              </a:buClr>
              <a:buSzPts val="2450"/>
              <a:buFont typeface="Quattrocento Sans"/>
              <a:buChar char="⚫"/>
            </a:pPr>
            <a:r>
              <a:rPr lang="en-US" sz="2600">
                <a:solidFill>
                  <a:schemeClr val="dk1"/>
                </a:solidFill>
                <a:latin typeface="Times New Roman"/>
                <a:ea typeface="Times New Roman"/>
                <a:cs typeface="Times New Roman"/>
                <a:sym typeface="Times New Roman"/>
              </a:rPr>
              <a:t>Top-down weights represent the “prototype” for the  cluster defined by each output neuron.</a:t>
            </a:r>
            <a:endParaRPr sz="2600">
              <a:solidFill>
                <a:schemeClr val="dk1"/>
              </a:solidFill>
              <a:latin typeface="Times New Roman"/>
              <a:ea typeface="Times New Roman"/>
              <a:cs typeface="Times New Roman"/>
              <a:sym typeface="Times New Roman"/>
            </a:endParaRPr>
          </a:p>
          <a:p>
            <a:pPr indent="-274319" lvl="0" marL="286385" marR="168275" rtl="0" algn="l">
              <a:lnSpc>
                <a:spcPct val="108076"/>
              </a:lnSpc>
              <a:spcBef>
                <a:spcPts val="595"/>
              </a:spcBef>
              <a:spcAft>
                <a:spcPts val="0"/>
              </a:spcAft>
              <a:buClr>
                <a:srgbClr val="0AD0D9"/>
              </a:buClr>
              <a:buSzPts val="2450"/>
              <a:buFont typeface="Quattrocento Sans"/>
              <a:buChar char="⚫"/>
            </a:pPr>
            <a:r>
              <a:rPr lang="en-US" sz="2600">
                <a:solidFill>
                  <a:schemeClr val="dk1"/>
                </a:solidFill>
                <a:latin typeface="Times New Roman"/>
                <a:ea typeface="Times New Roman"/>
                <a:cs typeface="Times New Roman"/>
                <a:sym typeface="Times New Roman"/>
              </a:rPr>
              <a:t>A close match between input and prototype is necessary  for categorizing the input.</a:t>
            </a:r>
            <a:endParaRPr sz="2600">
              <a:solidFill>
                <a:schemeClr val="dk1"/>
              </a:solidFill>
              <a:latin typeface="Times New Roman"/>
              <a:ea typeface="Times New Roman"/>
              <a:cs typeface="Times New Roman"/>
              <a:sym typeface="Times New Roman"/>
            </a:endParaRPr>
          </a:p>
          <a:p>
            <a:pPr indent="-274319" lvl="0" marL="286385" marR="5080" rtl="0" algn="l">
              <a:lnSpc>
                <a:spcPct val="108076"/>
              </a:lnSpc>
              <a:spcBef>
                <a:spcPts val="600"/>
              </a:spcBef>
              <a:spcAft>
                <a:spcPts val="0"/>
              </a:spcAft>
              <a:buClr>
                <a:srgbClr val="0AD0D9"/>
              </a:buClr>
              <a:buSzPts val="2450"/>
              <a:buFont typeface="Quattrocento Sans"/>
              <a:buChar char="⚫"/>
            </a:pPr>
            <a:r>
              <a:rPr lang="en-US" sz="2600">
                <a:solidFill>
                  <a:schemeClr val="dk1"/>
                </a:solidFill>
                <a:latin typeface="Times New Roman"/>
                <a:ea typeface="Times New Roman"/>
                <a:cs typeface="Times New Roman"/>
                <a:sym typeface="Times New Roman"/>
              </a:rPr>
              <a:t>Finding this match can require multiple signal exchanges  between the two layers in both directions until</a:t>
            </a:r>
            <a:endParaRPr sz="2600">
              <a:solidFill>
                <a:schemeClr val="dk1"/>
              </a:solidFill>
              <a:latin typeface="Times New Roman"/>
              <a:ea typeface="Times New Roman"/>
              <a:cs typeface="Times New Roman"/>
              <a:sym typeface="Times New Roman"/>
            </a:endParaRPr>
          </a:p>
          <a:p>
            <a:pPr indent="0" lvl="0" marL="286385" marR="0" rtl="0" algn="l">
              <a:lnSpc>
                <a:spcPct val="112884"/>
              </a:lnSpc>
              <a:spcBef>
                <a:spcPts val="0"/>
              </a:spcBef>
              <a:spcAft>
                <a:spcPts val="0"/>
              </a:spcAft>
              <a:buNone/>
            </a:pPr>
            <a:r>
              <a:rPr lang="en-US" sz="2600">
                <a:solidFill>
                  <a:schemeClr val="dk1"/>
                </a:solidFill>
                <a:latin typeface="Times New Roman"/>
                <a:ea typeface="Times New Roman"/>
                <a:cs typeface="Times New Roman"/>
                <a:sym typeface="Times New Roman"/>
              </a:rPr>
              <a:t>“resonance” is established or a new neuron is added.</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Century Schoolbook"/>
              <a:buNone/>
            </a:pPr>
            <a:r>
              <a:rPr lang="en-US"/>
              <a:t>Training algorithm for pattern</a:t>
            </a:r>
            <a:r>
              <a:rPr b="1" lang="en-US" sz="2400">
                <a:solidFill>
                  <a:srgbClr val="FF0000"/>
                </a:solidFill>
                <a:latin typeface="Century Schoolbook"/>
                <a:ea typeface="Century Schoolbook"/>
                <a:cs typeface="Century Schoolbook"/>
                <a:sym typeface="Century Schoolbook"/>
              </a:rPr>
              <a:t> </a:t>
            </a:r>
            <a:r>
              <a:rPr lang="en-US"/>
              <a:t>association-Hebb Rule </a:t>
            </a:r>
            <a:endParaRPr/>
          </a:p>
        </p:txBody>
      </p:sp>
      <p:sp>
        <p:nvSpPr>
          <p:cNvPr id="176" name="Google Shape;176;p1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1260"/>
              <a:buFont typeface="Arial"/>
              <a:buChar char="•"/>
            </a:pPr>
            <a:r>
              <a:rPr b="1" lang="en-US" sz="1800"/>
              <a:t>Hebb rule</a:t>
            </a:r>
            <a:endParaRPr/>
          </a:p>
          <a:p>
            <a:pPr indent="-274320" lvl="1" marL="640080" rtl="0" algn="just">
              <a:spcBef>
                <a:spcPts val="360"/>
              </a:spcBef>
              <a:spcAft>
                <a:spcPts val="0"/>
              </a:spcAft>
              <a:buSzPts val="1440"/>
              <a:buFont typeface="Arial"/>
              <a:buChar char="–"/>
            </a:pPr>
            <a:r>
              <a:rPr lang="en-US" sz="1800"/>
              <a:t>Used for finding the weights of an associative memory neural net.</a:t>
            </a:r>
            <a:endParaRPr/>
          </a:p>
          <a:p>
            <a:pPr indent="-274320" lvl="1" marL="640080" rtl="0" algn="just">
              <a:spcBef>
                <a:spcPts val="360"/>
              </a:spcBef>
              <a:spcAft>
                <a:spcPts val="0"/>
              </a:spcAft>
              <a:buSzPts val="1440"/>
              <a:buFont typeface="Arial"/>
              <a:buChar char="–"/>
            </a:pPr>
            <a:r>
              <a:rPr lang="en-US" sz="1800"/>
              <a:t>Training vector pairs are denoted by s:t</a:t>
            </a:r>
            <a:endParaRPr/>
          </a:p>
          <a:p>
            <a:pPr indent="-274320" lvl="0" marL="274320" rtl="0" algn="just">
              <a:spcBef>
                <a:spcPts val="600"/>
              </a:spcBef>
              <a:spcAft>
                <a:spcPts val="0"/>
              </a:spcAft>
              <a:buSzPts val="1260"/>
              <a:buFont typeface="Arial"/>
              <a:buChar char="•"/>
            </a:pPr>
            <a:r>
              <a:rPr lang="en-US" sz="1800"/>
              <a:t>Algorithm</a:t>
            </a:r>
            <a:endParaRPr/>
          </a:p>
          <a:p>
            <a:pPr indent="-274320" lvl="1" marL="640080" rtl="0" algn="just">
              <a:spcBef>
                <a:spcPts val="360"/>
              </a:spcBef>
              <a:spcAft>
                <a:spcPts val="0"/>
              </a:spcAft>
              <a:buSzPts val="1440"/>
              <a:buFont typeface="Arial"/>
              <a:buChar char="–"/>
            </a:pPr>
            <a:r>
              <a:rPr lang="en-US" sz="1800"/>
              <a:t>Step 0: Initialize weights to 0</a:t>
            </a:r>
            <a:endParaRPr/>
          </a:p>
          <a:p>
            <a:pPr indent="-182880" lvl="2" marL="914400" rtl="0" algn="just">
              <a:spcBef>
                <a:spcPts val="360"/>
              </a:spcBef>
              <a:spcAft>
                <a:spcPts val="0"/>
              </a:spcAft>
              <a:buSzPts val="1080"/>
              <a:buFont typeface="Arial"/>
              <a:buChar char="•"/>
            </a:pPr>
            <a:r>
              <a:rPr i="1" lang="en-US" sz="1800"/>
              <a:t>w</a:t>
            </a:r>
            <a:r>
              <a:rPr baseline="-25000" i="1" lang="en-US" sz="1800"/>
              <a:t>ij</a:t>
            </a:r>
            <a:r>
              <a:rPr lang="en-US" sz="1800"/>
              <a:t>=0 (</a:t>
            </a:r>
            <a:r>
              <a:rPr i="1" lang="en-US" sz="1800"/>
              <a:t>i= 1 to n, j=1 to M)</a:t>
            </a:r>
            <a:endParaRPr sz="1800"/>
          </a:p>
          <a:p>
            <a:pPr indent="-274320" lvl="1" marL="640080" rtl="0" algn="just">
              <a:spcBef>
                <a:spcPts val="360"/>
              </a:spcBef>
              <a:spcAft>
                <a:spcPts val="0"/>
              </a:spcAft>
              <a:buSzPts val="1440"/>
              <a:buFont typeface="Arial"/>
              <a:buChar char="–"/>
            </a:pPr>
            <a:r>
              <a:rPr lang="en-US" sz="1800"/>
              <a:t>For each training target input output vectors </a:t>
            </a:r>
            <a:r>
              <a:rPr i="1" lang="en-US" sz="1800"/>
              <a:t>s:t,</a:t>
            </a:r>
            <a:endParaRPr sz="1800"/>
          </a:p>
          <a:p>
            <a:pPr indent="-274320" lvl="1" marL="640080" rtl="0" algn="just">
              <a:spcBef>
                <a:spcPts val="360"/>
              </a:spcBef>
              <a:spcAft>
                <a:spcPts val="0"/>
              </a:spcAft>
              <a:buSzPts val="1440"/>
              <a:buFont typeface="Arial"/>
              <a:buChar char="–"/>
            </a:pPr>
            <a:r>
              <a:rPr lang="en-US" sz="1800"/>
              <a:t>Activate the input layers for training input.</a:t>
            </a:r>
            <a:endParaRPr/>
          </a:p>
          <a:p>
            <a:pPr indent="-182880" lvl="2" marL="914400" rtl="0" algn="just">
              <a:spcBef>
                <a:spcPts val="360"/>
              </a:spcBef>
              <a:spcAft>
                <a:spcPts val="0"/>
              </a:spcAft>
              <a:buSzPts val="1080"/>
              <a:buFont typeface="Arial"/>
              <a:buChar char="•"/>
            </a:pPr>
            <a:r>
              <a:rPr i="1" lang="en-US" sz="1800"/>
              <a:t>x</a:t>
            </a:r>
            <a:r>
              <a:rPr baseline="-25000" i="1" lang="en-US" sz="1800"/>
              <a:t>i</a:t>
            </a:r>
            <a:r>
              <a:rPr i="1" lang="en-US" sz="1800"/>
              <a:t>=s</a:t>
            </a:r>
            <a:r>
              <a:rPr baseline="-25000" i="1" lang="en-US" sz="1800"/>
              <a:t>i</a:t>
            </a:r>
            <a:r>
              <a:rPr i="1" lang="en-US" sz="1800"/>
              <a:t>(for i=1 to n)</a:t>
            </a:r>
            <a:endParaRPr sz="1800"/>
          </a:p>
          <a:p>
            <a:pPr indent="-274320" lvl="1" marL="640080" rtl="0" algn="just">
              <a:spcBef>
                <a:spcPts val="360"/>
              </a:spcBef>
              <a:spcAft>
                <a:spcPts val="0"/>
              </a:spcAft>
              <a:buSzPts val="1440"/>
              <a:buFont typeface="Arial"/>
              <a:buChar char="–"/>
            </a:pPr>
            <a:r>
              <a:rPr lang="en-US" sz="1800"/>
              <a:t>Activate the output layers for target output.</a:t>
            </a:r>
            <a:r>
              <a:rPr i="1" lang="en-US" sz="1800"/>
              <a:t> </a:t>
            </a:r>
            <a:endParaRPr sz="1800"/>
          </a:p>
          <a:p>
            <a:pPr indent="-182880" lvl="2" marL="914400" rtl="0" algn="l">
              <a:spcBef>
                <a:spcPts val="360"/>
              </a:spcBef>
              <a:spcAft>
                <a:spcPts val="0"/>
              </a:spcAft>
              <a:buSzPts val="1080"/>
              <a:buFont typeface="Arial"/>
              <a:buChar char="•"/>
            </a:pPr>
            <a:r>
              <a:rPr i="1" lang="en-US" sz="1800"/>
              <a:t>y</a:t>
            </a:r>
            <a:r>
              <a:rPr baseline="-25000" i="1" lang="en-US" sz="1800"/>
              <a:t>i</a:t>
            </a:r>
            <a:r>
              <a:rPr i="1" lang="en-US" sz="1800"/>
              <a:t>=t</a:t>
            </a:r>
            <a:r>
              <a:rPr baseline="-25000" i="1" lang="en-US" sz="1800"/>
              <a:t>i </a:t>
            </a:r>
            <a:r>
              <a:rPr i="1" lang="en-US" sz="1800"/>
              <a:t>(for j=1 to m)</a:t>
            </a:r>
            <a:endParaRPr sz="1800"/>
          </a:p>
          <a:p>
            <a:pPr indent="-274320" lvl="1" marL="640080" rtl="0" algn="just">
              <a:spcBef>
                <a:spcPts val="360"/>
              </a:spcBef>
              <a:spcAft>
                <a:spcPts val="0"/>
              </a:spcAft>
              <a:buSzPts val="1440"/>
              <a:buFont typeface="Arial"/>
              <a:buChar char="–"/>
            </a:pPr>
            <a:r>
              <a:rPr lang="en-US" sz="1800"/>
              <a:t>Start weight adjustment.</a:t>
            </a:r>
            <a:endParaRPr/>
          </a:p>
          <a:p>
            <a:pPr indent="-274320" lvl="1" marL="640080" rtl="0" algn="just">
              <a:spcBef>
                <a:spcPts val="360"/>
              </a:spcBef>
              <a:spcAft>
                <a:spcPts val="0"/>
              </a:spcAft>
              <a:buSzPts val="1440"/>
              <a:buFont typeface="Arial"/>
              <a:buChar char="–"/>
            </a:pPr>
            <a:r>
              <a:rPr i="1" lang="en-US" sz="1800"/>
              <a:t>w</a:t>
            </a:r>
            <a:r>
              <a:rPr baseline="-25000" i="1" lang="en-US" sz="1800"/>
              <a:t>ij</a:t>
            </a:r>
            <a:r>
              <a:rPr i="1" lang="en-US" sz="1800"/>
              <a:t>(new)=w</a:t>
            </a:r>
            <a:r>
              <a:rPr baseline="-25000" i="1" lang="en-US" sz="1800"/>
              <a:t>ij</a:t>
            </a:r>
            <a:r>
              <a:rPr i="1" lang="en-US" sz="1800"/>
              <a:t>(old)+x</a:t>
            </a:r>
            <a:r>
              <a:rPr baseline="-25000" i="1" lang="en-US" sz="1800"/>
              <a:t>i</a:t>
            </a:r>
            <a:r>
              <a:rPr i="1" lang="en-US" sz="1800"/>
              <a:t>y</a:t>
            </a:r>
            <a:r>
              <a:rPr baseline="-25000" i="1" lang="en-US" sz="1800"/>
              <a:t>j</a:t>
            </a:r>
            <a:r>
              <a:rPr i="1" lang="en-US" sz="1800"/>
              <a:t> (for i=1 to n, j=1 to m)</a:t>
            </a:r>
            <a:endParaRPr/>
          </a:p>
          <a:p>
            <a:pPr indent="-274320" lvl="1" marL="640080" rtl="0" algn="just">
              <a:spcBef>
                <a:spcPts val="360"/>
              </a:spcBef>
              <a:spcAft>
                <a:spcPts val="0"/>
              </a:spcAft>
              <a:buSzPts val="1440"/>
              <a:buFont typeface="Arial"/>
              <a:buChar char="–"/>
            </a:pPr>
            <a:r>
              <a:rPr lang="en-US" sz="1800"/>
              <a:t>Used with patters that can be represented as either binary or bipolar vectors.</a:t>
            </a:r>
            <a:endParaRPr/>
          </a:p>
          <a:p>
            <a:pPr indent="-182880" lvl="1" marL="640080" rtl="0" algn="just">
              <a:spcBef>
                <a:spcPts val="360"/>
              </a:spcBef>
              <a:spcAft>
                <a:spcPts val="0"/>
              </a:spcAft>
              <a:buSzPts val="1440"/>
              <a:buFont typeface="Arial"/>
              <a:buNone/>
            </a:pPr>
            <a:r>
              <a:t/>
            </a:r>
            <a:endParaRPr sz="1800"/>
          </a:p>
          <a:p>
            <a:pPr indent="-182880" lvl="2" marL="914400" rtl="0" algn="just">
              <a:spcBef>
                <a:spcPts val="360"/>
              </a:spcBef>
              <a:spcAft>
                <a:spcPts val="0"/>
              </a:spcAft>
              <a:buSzPts val="1080"/>
              <a:buFont typeface="Arial"/>
              <a:buNone/>
            </a:pPr>
            <a:r>
              <a:t/>
            </a:r>
            <a:endParaRPr sz="1800"/>
          </a:p>
          <a:p>
            <a:pPr indent="-182880" lvl="1" marL="640080" rtl="0" algn="just">
              <a:spcBef>
                <a:spcPts val="360"/>
              </a:spcBef>
              <a:spcAft>
                <a:spcPts val="0"/>
              </a:spcAft>
              <a:buSzPts val="1440"/>
              <a:buFont typeface="Arial"/>
              <a:buNone/>
            </a:pPr>
            <a:r>
              <a:t/>
            </a:r>
            <a:endParaRPr sz="1800"/>
          </a:p>
        </p:txBody>
      </p:sp>
      <p:sp>
        <p:nvSpPr>
          <p:cNvPr id="177" name="Google Shape;177;p1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6" st="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2"/>
          <p:cNvSpPr txBox="1"/>
          <p:nvPr>
            <p:ph type="title"/>
          </p:nvPr>
        </p:nvSpPr>
        <p:spPr>
          <a:xfrm>
            <a:off x="444500" y="1129029"/>
            <a:ext cx="7484109" cy="71120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Clr>
                <a:schemeClr val="dk2"/>
              </a:buClr>
              <a:buSzPts val="4500"/>
              <a:buFont typeface="Century Schoolbook"/>
              <a:buNone/>
            </a:pPr>
            <a:r>
              <a:rPr lang="en-US" sz="4500"/>
              <a:t>Basic ART network Architecture</a:t>
            </a:r>
            <a:endParaRPr sz="4500"/>
          </a:p>
        </p:txBody>
      </p:sp>
      <p:grpSp>
        <p:nvGrpSpPr>
          <p:cNvPr id="596" name="Google Shape;596;p72"/>
          <p:cNvGrpSpPr/>
          <p:nvPr/>
        </p:nvGrpSpPr>
        <p:grpSpPr>
          <a:xfrm>
            <a:off x="2017776" y="2453513"/>
            <a:ext cx="5108448" cy="4404486"/>
            <a:chOff x="2017776" y="2453513"/>
            <a:chExt cx="5108448" cy="4404486"/>
          </a:xfrm>
        </p:grpSpPr>
        <p:pic>
          <p:nvPicPr>
            <p:cNvPr id="597" name="Google Shape;597;p72"/>
            <p:cNvPicPr preferRelativeResize="0"/>
            <p:nvPr/>
          </p:nvPicPr>
          <p:blipFill rotWithShape="1">
            <a:blip r:embed="rId3">
              <a:alphaModFix/>
            </a:blip>
            <a:srcRect b="0" l="0" r="0" t="0"/>
            <a:stretch/>
          </p:blipFill>
          <p:spPr>
            <a:xfrm>
              <a:off x="2017776" y="5795770"/>
              <a:ext cx="5108448" cy="1062229"/>
            </a:xfrm>
            <a:prstGeom prst="rect">
              <a:avLst/>
            </a:prstGeom>
            <a:noFill/>
            <a:ln>
              <a:noFill/>
            </a:ln>
          </p:spPr>
        </p:pic>
        <p:pic>
          <p:nvPicPr>
            <p:cNvPr id="598" name="Google Shape;598;p72"/>
            <p:cNvPicPr preferRelativeResize="0"/>
            <p:nvPr/>
          </p:nvPicPr>
          <p:blipFill rotWithShape="1">
            <a:blip r:embed="rId4">
              <a:alphaModFix/>
            </a:blip>
            <a:srcRect b="0" l="0" r="0" t="0"/>
            <a:stretch/>
          </p:blipFill>
          <p:spPr>
            <a:xfrm>
              <a:off x="2033524" y="2453513"/>
              <a:ext cx="5076825" cy="3352761"/>
            </a:xfrm>
            <a:prstGeom prst="rect">
              <a:avLst/>
            </a:prstGeom>
            <a:noFill/>
            <a:ln>
              <a:noFill/>
            </a:ln>
          </p:spPr>
        </p:pic>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3"/>
          <p:cNvSpPr txBox="1"/>
          <p:nvPr/>
        </p:nvSpPr>
        <p:spPr>
          <a:xfrm>
            <a:off x="535940" y="1620291"/>
            <a:ext cx="8072755" cy="4208780"/>
          </a:xfrm>
          <a:prstGeom prst="rect">
            <a:avLst/>
          </a:prstGeom>
          <a:noFill/>
          <a:ln>
            <a:noFill/>
          </a:ln>
        </p:spPr>
        <p:txBody>
          <a:bodyPr anchorCtr="0" anchor="t" bIns="0" lIns="0" spcFirstLastPara="1" rIns="0" wrap="square" tIns="226050">
            <a:spAutoFit/>
          </a:bodyPr>
          <a:lstStyle/>
          <a:p>
            <a:pPr indent="0" lvl="0" marL="12700" marR="0" rtl="0" algn="l">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The basic ART system is unsupervised learning model.</a:t>
            </a:r>
            <a:endParaRPr sz="2800">
              <a:solidFill>
                <a:schemeClr val="dk1"/>
              </a:solidFill>
              <a:latin typeface="Times New Roman"/>
              <a:ea typeface="Times New Roman"/>
              <a:cs typeface="Times New Roman"/>
              <a:sym typeface="Times New Roman"/>
            </a:endParaRPr>
          </a:p>
          <a:p>
            <a:pPr indent="0" lvl="0" marL="286385" marR="0" rtl="0" algn="l">
              <a:lnSpc>
                <a:spcPct val="100000"/>
              </a:lnSpc>
              <a:spcBef>
                <a:spcPts val="1685"/>
              </a:spcBef>
              <a:spcAft>
                <a:spcPts val="0"/>
              </a:spcAft>
              <a:buNone/>
            </a:pPr>
            <a:r>
              <a:rPr lang="en-US" sz="2800">
                <a:solidFill>
                  <a:schemeClr val="dk1"/>
                </a:solidFill>
                <a:latin typeface="Times New Roman"/>
                <a:ea typeface="Times New Roman"/>
                <a:cs typeface="Times New Roman"/>
                <a:sym typeface="Times New Roman"/>
              </a:rPr>
              <a:t>It typically consists of</a:t>
            </a:r>
            <a:endParaRPr sz="2800">
              <a:solidFill>
                <a:schemeClr val="dk1"/>
              </a:solidFill>
              <a:latin typeface="Times New Roman"/>
              <a:ea typeface="Times New Roman"/>
              <a:cs typeface="Times New Roman"/>
              <a:sym typeface="Times New Roman"/>
            </a:endParaRPr>
          </a:p>
          <a:p>
            <a:pPr indent="-515619" lvl="0" marL="527685" marR="0" rtl="0" algn="l">
              <a:lnSpc>
                <a:spcPct val="100000"/>
              </a:lnSpc>
              <a:spcBef>
                <a:spcPts val="2350"/>
              </a:spcBef>
              <a:spcAft>
                <a:spcPts val="0"/>
              </a:spcAft>
              <a:buClr>
                <a:srgbClr val="0AD0D9"/>
              </a:buClr>
              <a:buSzPts val="2650"/>
              <a:buFont typeface="Times New Roman"/>
              <a:buAutoNum type="arabicPeriod"/>
            </a:pPr>
            <a:r>
              <a:rPr lang="en-US" sz="2800">
                <a:solidFill>
                  <a:schemeClr val="dk1"/>
                </a:solidFill>
                <a:latin typeface="Times New Roman"/>
                <a:ea typeface="Times New Roman"/>
                <a:cs typeface="Times New Roman"/>
                <a:sym typeface="Times New Roman"/>
              </a:rPr>
              <a:t>a comparison field</a:t>
            </a:r>
            <a:endParaRPr sz="2800">
              <a:solidFill>
                <a:schemeClr val="dk1"/>
              </a:solidFill>
              <a:latin typeface="Times New Roman"/>
              <a:ea typeface="Times New Roman"/>
              <a:cs typeface="Times New Roman"/>
              <a:sym typeface="Times New Roman"/>
            </a:endParaRPr>
          </a:p>
          <a:p>
            <a:pPr indent="-602615" lvl="0" marL="614680" marR="0" rtl="0" algn="l">
              <a:lnSpc>
                <a:spcPct val="100000"/>
              </a:lnSpc>
              <a:spcBef>
                <a:spcPts val="2355"/>
              </a:spcBef>
              <a:spcAft>
                <a:spcPts val="0"/>
              </a:spcAft>
              <a:buClr>
                <a:srgbClr val="0AD0D9"/>
              </a:buClr>
              <a:buSzPts val="2650"/>
              <a:buFont typeface="Times New Roman"/>
              <a:buAutoNum type="arabicPeriod"/>
            </a:pPr>
            <a:r>
              <a:rPr lang="en-US" sz="2800">
                <a:solidFill>
                  <a:schemeClr val="dk1"/>
                </a:solidFill>
                <a:latin typeface="Times New Roman"/>
                <a:ea typeface="Times New Roman"/>
                <a:cs typeface="Times New Roman"/>
                <a:sym typeface="Times New Roman"/>
              </a:rPr>
              <a:t>a recognition field composed of neurons,</a:t>
            </a:r>
            <a:endParaRPr sz="2800">
              <a:solidFill>
                <a:schemeClr val="dk1"/>
              </a:solidFill>
              <a:latin typeface="Times New Roman"/>
              <a:ea typeface="Times New Roman"/>
              <a:cs typeface="Times New Roman"/>
              <a:sym typeface="Times New Roman"/>
            </a:endParaRPr>
          </a:p>
          <a:p>
            <a:pPr indent="-515619" lvl="0" marL="527685" marR="0" rtl="0" algn="l">
              <a:lnSpc>
                <a:spcPct val="100000"/>
              </a:lnSpc>
              <a:spcBef>
                <a:spcPts val="2355"/>
              </a:spcBef>
              <a:spcAft>
                <a:spcPts val="0"/>
              </a:spcAft>
              <a:buClr>
                <a:srgbClr val="0AD0D9"/>
              </a:buClr>
              <a:buSzPts val="2650"/>
              <a:buFont typeface="Times New Roman"/>
              <a:buAutoNum type="arabicPeriod"/>
            </a:pPr>
            <a:r>
              <a:rPr lang="en-US" sz="2800">
                <a:solidFill>
                  <a:schemeClr val="dk1"/>
                </a:solidFill>
                <a:latin typeface="Times New Roman"/>
                <a:ea typeface="Times New Roman"/>
                <a:cs typeface="Times New Roman"/>
                <a:sym typeface="Times New Roman"/>
              </a:rPr>
              <a:t>a vigilance parameter, and</a:t>
            </a:r>
            <a:endParaRPr sz="2800">
              <a:solidFill>
                <a:schemeClr val="dk1"/>
              </a:solidFill>
              <a:latin typeface="Times New Roman"/>
              <a:ea typeface="Times New Roman"/>
              <a:cs typeface="Times New Roman"/>
              <a:sym typeface="Times New Roman"/>
            </a:endParaRPr>
          </a:p>
          <a:p>
            <a:pPr indent="-515619" lvl="0" marL="527685" marR="0" rtl="0" algn="l">
              <a:lnSpc>
                <a:spcPct val="100000"/>
              </a:lnSpc>
              <a:spcBef>
                <a:spcPts val="2355"/>
              </a:spcBef>
              <a:spcAft>
                <a:spcPts val="0"/>
              </a:spcAft>
              <a:buClr>
                <a:srgbClr val="0AD0D9"/>
              </a:buClr>
              <a:buSzPts val="2650"/>
              <a:buFont typeface="Times New Roman"/>
              <a:buAutoNum type="arabicPeriod"/>
            </a:pPr>
            <a:r>
              <a:rPr lang="en-US" sz="2800">
                <a:solidFill>
                  <a:schemeClr val="dk1"/>
                </a:solidFill>
                <a:latin typeface="Times New Roman"/>
                <a:ea typeface="Times New Roman"/>
                <a:cs typeface="Times New Roman"/>
                <a:sym typeface="Times New Roman"/>
              </a:rPr>
              <a:t>a reset module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4"/>
          <p:cNvSpPr txBox="1"/>
          <p:nvPr/>
        </p:nvSpPr>
        <p:spPr>
          <a:xfrm>
            <a:off x="535940" y="130555"/>
            <a:ext cx="8033384" cy="5659120"/>
          </a:xfrm>
          <a:prstGeom prst="rect">
            <a:avLst/>
          </a:prstGeom>
          <a:noFill/>
          <a:ln>
            <a:noFill/>
          </a:ln>
        </p:spPr>
        <p:txBody>
          <a:bodyPr anchorCtr="0" anchor="t" bIns="0" lIns="0" spcFirstLastPara="1" rIns="0" wrap="square" tIns="12050">
            <a:spAutoFit/>
          </a:bodyPr>
          <a:lstStyle/>
          <a:p>
            <a:pPr indent="-274320" lvl="0" marL="287020" marR="0" rtl="0" algn="l">
              <a:lnSpc>
                <a:spcPct val="100000"/>
              </a:lnSpc>
              <a:spcBef>
                <a:spcPts val="0"/>
              </a:spcBef>
              <a:spcAft>
                <a:spcPts val="0"/>
              </a:spcAft>
              <a:buClr>
                <a:srgbClr val="0AD0D9"/>
              </a:buClr>
              <a:buSzPts val="2650"/>
              <a:buFont typeface="Quattrocento Sans"/>
              <a:buChar char="⚫"/>
            </a:pPr>
            <a:r>
              <a:rPr lang="en-US" sz="2800">
                <a:solidFill>
                  <a:schemeClr val="dk1"/>
                </a:solidFill>
                <a:latin typeface="Times New Roman"/>
                <a:ea typeface="Times New Roman"/>
                <a:cs typeface="Times New Roman"/>
                <a:sym typeface="Times New Roman"/>
              </a:rPr>
              <a:t>Comparison field:</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3800">
              <a:solidFill>
                <a:schemeClr val="dk1"/>
              </a:solidFill>
              <a:latin typeface="Times New Roman"/>
              <a:ea typeface="Times New Roman"/>
              <a:cs typeface="Times New Roman"/>
              <a:sym typeface="Times New Roman"/>
            </a:endParaRPr>
          </a:p>
          <a:p>
            <a:pPr indent="-274319" lvl="0" marL="286385" marR="405130" rtl="0" algn="l">
              <a:lnSpc>
                <a:spcPct val="107857"/>
              </a:lnSpc>
              <a:spcBef>
                <a:spcPts val="5"/>
              </a:spcBef>
              <a:spcAft>
                <a:spcPts val="0"/>
              </a:spcAft>
              <a:buClr>
                <a:srgbClr val="0AD0D9"/>
              </a:buClr>
              <a:buSzPts val="2550"/>
              <a:buFont typeface="Noto Sans Symbols"/>
              <a:buChar char="⮚"/>
            </a:pPr>
            <a:r>
              <a:rPr lang="en-US" sz="2800">
                <a:solidFill>
                  <a:schemeClr val="dk1"/>
                </a:solidFill>
                <a:latin typeface="Times New Roman"/>
                <a:ea typeface="Times New Roman"/>
                <a:cs typeface="Times New Roman"/>
                <a:sym typeface="Times New Roman"/>
              </a:rPr>
              <a:t>The comparison field takes an input vector and  transfers it to its best match in the recognition field.</a:t>
            </a:r>
            <a:endParaRPr sz="2800">
              <a:solidFill>
                <a:schemeClr val="dk1"/>
              </a:solidFill>
              <a:latin typeface="Times New Roman"/>
              <a:ea typeface="Times New Roman"/>
              <a:cs typeface="Times New Roman"/>
              <a:sym typeface="Times New Roman"/>
            </a:endParaRPr>
          </a:p>
          <a:p>
            <a:pPr indent="-274319" lvl="0" marL="286385" marR="1045210" rtl="0" algn="l">
              <a:lnSpc>
                <a:spcPct val="108214"/>
              </a:lnSpc>
              <a:spcBef>
                <a:spcPts val="670"/>
              </a:spcBef>
              <a:spcAft>
                <a:spcPts val="0"/>
              </a:spcAft>
              <a:buClr>
                <a:srgbClr val="0AD0D9"/>
              </a:buClr>
              <a:buSzPts val="2550"/>
              <a:buFont typeface="Noto Sans Symbols"/>
              <a:buChar char="⮚"/>
            </a:pPr>
            <a:r>
              <a:rPr lang="en-US" sz="2800">
                <a:solidFill>
                  <a:schemeClr val="dk1"/>
                </a:solidFill>
                <a:latin typeface="Times New Roman"/>
                <a:ea typeface="Times New Roman"/>
                <a:cs typeface="Times New Roman"/>
                <a:sym typeface="Times New Roman"/>
              </a:rPr>
              <a:t>Its best match is the single neuron whose set of  weights most closely matches the input vector.</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3450">
              <a:solidFill>
                <a:schemeClr val="dk1"/>
              </a:solidFill>
              <a:latin typeface="Times New Roman"/>
              <a:ea typeface="Times New Roman"/>
              <a:cs typeface="Times New Roman"/>
              <a:sym typeface="Times New Roman"/>
            </a:endParaRPr>
          </a:p>
          <a:p>
            <a:pPr indent="-274320" lvl="0" marL="287020" marR="0" rtl="0" algn="l">
              <a:lnSpc>
                <a:spcPct val="100000"/>
              </a:lnSpc>
              <a:spcBef>
                <a:spcPts val="0"/>
              </a:spcBef>
              <a:spcAft>
                <a:spcPts val="0"/>
              </a:spcAft>
              <a:buClr>
                <a:srgbClr val="0AD0D9"/>
              </a:buClr>
              <a:buSzPts val="2650"/>
              <a:buFont typeface="Quattrocento Sans"/>
              <a:buChar char="⚫"/>
            </a:pPr>
            <a:r>
              <a:rPr lang="en-US" sz="2800">
                <a:solidFill>
                  <a:schemeClr val="dk1"/>
                </a:solidFill>
                <a:latin typeface="Times New Roman"/>
                <a:ea typeface="Times New Roman"/>
                <a:cs typeface="Times New Roman"/>
                <a:sym typeface="Times New Roman"/>
              </a:rPr>
              <a:t>Recognition field:</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800">
              <a:solidFill>
                <a:schemeClr val="dk1"/>
              </a:solidFill>
              <a:latin typeface="Times New Roman"/>
              <a:ea typeface="Times New Roman"/>
              <a:cs typeface="Times New Roman"/>
              <a:sym typeface="Times New Roman"/>
            </a:endParaRPr>
          </a:p>
          <a:p>
            <a:pPr indent="-274319" lvl="0" marL="286385" marR="5080" rtl="0" algn="l">
              <a:lnSpc>
                <a:spcPct val="90000"/>
              </a:lnSpc>
              <a:spcBef>
                <a:spcPts val="0"/>
              </a:spcBef>
              <a:spcAft>
                <a:spcPts val="0"/>
              </a:spcAft>
              <a:buClr>
                <a:srgbClr val="0AD0D9"/>
              </a:buClr>
              <a:buSzPts val="2550"/>
              <a:buFont typeface="Noto Sans Symbols"/>
              <a:buChar char="⮚"/>
            </a:pPr>
            <a:r>
              <a:rPr lang="en-US" sz="2800">
                <a:solidFill>
                  <a:schemeClr val="dk1"/>
                </a:solidFill>
                <a:latin typeface="Times New Roman"/>
                <a:ea typeface="Times New Roman"/>
                <a:cs typeface="Times New Roman"/>
                <a:sym typeface="Times New Roman"/>
              </a:rPr>
              <a:t>Each recognition field neuron, outputs a negative  signal proportional to that neuron's quality of match to  the input vector to each of the other recognition field  neurons and inhibits their output accordingly.</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5"/>
          <p:cNvSpPr txBox="1"/>
          <p:nvPr/>
        </p:nvSpPr>
        <p:spPr>
          <a:xfrm>
            <a:off x="535940" y="587705"/>
            <a:ext cx="8044180" cy="5659120"/>
          </a:xfrm>
          <a:prstGeom prst="rect">
            <a:avLst/>
          </a:prstGeom>
          <a:noFill/>
          <a:ln>
            <a:noFill/>
          </a:ln>
        </p:spPr>
        <p:txBody>
          <a:bodyPr anchorCtr="0" anchor="t" bIns="0" lIns="0" spcFirstLastPara="1" rIns="0" wrap="square" tIns="12050">
            <a:spAutoFit/>
          </a:bodyPr>
          <a:lstStyle/>
          <a:p>
            <a:pPr indent="-274320" lvl="0" marL="287020" marR="0" rtl="0" algn="l">
              <a:lnSpc>
                <a:spcPct val="100000"/>
              </a:lnSpc>
              <a:spcBef>
                <a:spcPts val="0"/>
              </a:spcBef>
              <a:spcAft>
                <a:spcPts val="0"/>
              </a:spcAft>
              <a:buClr>
                <a:srgbClr val="0AD0D9"/>
              </a:buClr>
              <a:buSzPts val="2650"/>
              <a:buFont typeface="Quattrocento Sans"/>
              <a:buChar char="⚫"/>
            </a:pPr>
            <a:r>
              <a:rPr lang="en-US" sz="2800">
                <a:solidFill>
                  <a:schemeClr val="dk1"/>
                </a:solidFill>
                <a:latin typeface="Times New Roman"/>
                <a:ea typeface="Times New Roman"/>
                <a:cs typeface="Times New Roman"/>
                <a:sym typeface="Times New Roman"/>
              </a:rPr>
              <a:t>Vigilance Parameter:</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800">
              <a:solidFill>
                <a:schemeClr val="dk1"/>
              </a:solidFill>
              <a:latin typeface="Times New Roman"/>
              <a:ea typeface="Times New Roman"/>
              <a:cs typeface="Times New Roman"/>
              <a:sym typeface="Times New Roman"/>
            </a:endParaRPr>
          </a:p>
          <a:p>
            <a:pPr indent="-274319" lvl="0" marL="286385" marR="456565" rtl="0" algn="l">
              <a:lnSpc>
                <a:spcPct val="90000"/>
              </a:lnSpc>
              <a:spcBef>
                <a:spcPts val="0"/>
              </a:spcBef>
              <a:spcAft>
                <a:spcPts val="0"/>
              </a:spcAft>
              <a:buClr>
                <a:srgbClr val="0AD0D9"/>
              </a:buClr>
              <a:buSzPts val="2550"/>
              <a:buFont typeface="Noto Sans Symbols"/>
              <a:buChar char="⮚"/>
            </a:pPr>
            <a:r>
              <a:rPr lang="en-US" sz="2800">
                <a:solidFill>
                  <a:schemeClr val="dk1"/>
                </a:solidFill>
                <a:latin typeface="Times New Roman"/>
                <a:ea typeface="Times New Roman"/>
                <a:cs typeface="Times New Roman"/>
                <a:sym typeface="Times New Roman"/>
              </a:rPr>
              <a:t>After the input vector is classified, a reset module  compares the strength of the recognition match to a  vigilance parameter.</a:t>
            </a:r>
            <a:endParaRPr sz="2800">
              <a:solidFill>
                <a:schemeClr val="dk1"/>
              </a:solidFill>
              <a:latin typeface="Times New Roman"/>
              <a:ea typeface="Times New Roman"/>
              <a:cs typeface="Times New Roman"/>
              <a:sym typeface="Times New Roman"/>
            </a:endParaRPr>
          </a:p>
          <a:p>
            <a:pPr indent="-274319" lvl="0" marL="286385" marR="5080" rtl="0" algn="l">
              <a:lnSpc>
                <a:spcPct val="107857"/>
              </a:lnSpc>
              <a:spcBef>
                <a:spcPts val="720"/>
              </a:spcBef>
              <a:spcAft>
                <a:spcPts val="0"/>
              </a:spcAft>
              <a:buClr>
                <a:srgbClr val="0AD0D9"/>
              </a:buClr>
              <a:buSzPts val="2550"/>
              <a:buFont typeface="Noto Sans Symbols"/>
              <a:buChar char="⮚"/>
            </a:pPr>
            <a:r>
              <a:rPr lang="en-US" sz="2800">
                <a:solidFill>
                  <a:schemeClr val="dk1"/>
                </a:solidFill>
                <a:latin typeface="Times New Roman"/>
                <a:ea typeface="Times New Roman"/>
                <a:cs typeface="Times New Roman"/>
                <a:sym typeface="Times New Roman"/>
              </a:rPr>
              <a:t>The vigilance parameter has considerable influence on  the system.</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3450">
              <a:solidFill>
                <a:schemeClr val="dk1"/>
              </a:solidFill>
              <a:latin typeface="Times New Roman"/>
              <a:ea typeface="Times New Roman"/>
              <a:cs typeface="Times New Roman"/>
              <a:sym typeface="Times New Roman"/>
            </a:endParaRPr>
          </a:p>
          <a:p>
            <a:pPr indent="-274320" lvl="0" marL="287020" marR="0" rtl="0" algn="l">
              <a:lnSpc>
                <a:spcPct val="100000"/>
              </a:lnSpc>
              <a:spcBef>
                <a:spcPts val="0"/>
              </a:spcBef>
              <a:spcAft>
                <a:spcPts val="0"/>
              </a:spcAft>
              <a:buClr>
                <a:srgbClr val="0AD0D9"/>
              </a:buClr>
              <a:buSzPts val="2650"/>
              <a:buFont typeface="Quattrocento Sans"/>
              <a:buChar char="⚫"/>
            </a:pPr>
            <a:r>
              <a:rPr lang="en-US" sz="2800">
                <a:solidFill>
                  <a:schemeClr val="dk1"/>
                </a:solidFill>
                <a:latin typeface="Times New Roman"/>
                <a:ea typeface="Times New Roman"/>
                <a:cs typeface="Times New Roman"/>
                <a:sym typeface="Times New Roman"/>
              </a:rPr>
              <a:t>Reset Module:</a:t>
            </a:r>
            <a:endParaRPr sz="2800">
              <a:solidFill>
                <a:schemeClr val="dk1"/>
              </a:solidFill>
              <a:latin typeface="Times New Roman"/>
              <a:ea typeface="Times New Roman"/>
              <a:cs typeface="Times New Roman"/>
              <a:sym typeface="Times New Roman"/>
            </a:endParaRPr>
          </a:p>
          <a:p>
            <a:pPr indent="-274319" lvl="0" marL="286385" marR="1174750" rtl="0" algn="l">
              <a:lnSpc>
                <a:spcPct val="107857"/>
              </a:lnSpc>
              <a:spcBef>
                <a:spcPts val="720"/>
              </a:spcBef>
              <a:spcAft>
                <a:spcPts val="0"/>
              </a:spcAft>
              <a:buClr>
                <a:srgbClr val="0AD0D9"/>
              </a:buClr>
              <a:buSzPts val="2550"/>
              <a:buFont typeface="Noto Sans Symbols"/>
              <a:buChar char="⮚"/>
            </a:pPr>
            <a:r>
              <a:rPr lang="en-US" sz="2800">
                <a:solidFill>
                  <a:schemeClr val="dk1"/>
                </a:solidFill>
                <a:latin typeface="Times New Roman"/>
                <a:ea typeface="Times New Roman"/>
                <a:cs typeface="Times New Roman"/>
                <a:sym typeface="Times New Roman"/>
              </a:rPr>
              <a:t>The reset module compares the strength of the  recognition match to the vigilance parameter.</a:t>
            </a:r>
            <a:endParaRPr sz="2800">
              <a:solidFill>
                <a:schemeClr val="dk1"/>
              </a:solidFill>
              <a:latin typeface="Times New Roman"/>
              <a:ea typeface="Times New Roman"/>
              <a:cs typeface="Times New Roman"/>
              <a:sym typeface="Times New Roman"/>
            </a:endParaRPr>
          </a:p>
          <a:p>
            <a:pPr indent="-274319" lvl="0" marL="286385" marR="1262380" rtl="0" algn="l">
              <a:lnSpc>
                <a:spcPct val="107857"/>
              </a:lnSpc>
              <a:spcBef>
                <a:spcPts val="685"/>
              </a:spcBef>
              <a:spcAft>
                <a:spcPts val="0"/>
              </a:spcAft>
              <a:buClr>
                <a:srgbClr val="0AD0D9"/>
              </a:buClr>
              <a:buSzPts val="2550"/>
              <a:buFont typeface="Noto Sans Symbols"/>
              <a:buChar char="⮚"/>
            </a:pPr>
            <a:r>
              <a:rPr lang="en-US" sz="2800">
                <a:solidFill>
                  <a:schemeClr val="dk1"/>
                </a:solidFill>
                <a:latin typeface="Times New Roman"/>
                <a:ea typeface="Times New Roman"/>
                <a:cs typeface="Times New Roman"/>
                <a:sym typeface="Times New Roman"/>
              </a:rPr>
              <a:t>If the vigilance threshold is met, then training  commences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6"/>
          <p:cNvSpPr txBox="1"/>
          <p:nvPr>
            <p:ph type="title"/>
          </p:nvPr>
        </p:nvSpPr>
        <p:spPr>
          <a:xfrm>
            <a:off x="444500" y="1049782"/>
            <a:ext cx="4017645" cy="788035"/>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chemeClr val="dk2"/>
              </a:buClr>
              <a:buSzPts val="3000"/>
              <a:buFont typeface="Century Schoolbook"/>
              <a:buNone/>
            </a:pPr>
            <a:r>
              <a:rPr lang="en-US"/>
              <a:t>ART Algorithm</a:t>
            </a:r>
            <a:endParaRPr/>
          </a:p>
        </p:txBody>
      </p:sp>
      <p:sp>
        <p:nvSpPr>
          <p:cNvPr id="619" name="Google Shape;619;p76"/>
          <p:cNvSpPr/>
          <p:nvPr/>
        </p:nvSpPr>
        <p:spPr>
          <a:xfrm>
            <a:off x="2357627" y="4159503"/>
            <a:ext cx="85725" cy="1122680"/>
          </a:xfrm>
          <a:custGeom>
            <a:rect b="b" l="l" r="r" t="t"/>
            <a:pathLst>
              <a:path extrusionOk="0" h="1122679" w="85725">
                <a:moveTo>
                  <a:pt x="28575" y="1036447"/>
                </a:moveTo>
                <a:lnTo>
                  <a:pt x="0" y="1036447"/>
                </a:lnTo>
                <a:lnTo>
                  <a:pt x="42926" y="1122172"/>
                </a:lnTo>
                <a:lnTo>
                  <a:pt x="78623" y="1050671"/>
                </a:lnTo>
                <a:lnTo>
                  <a:pt x="28575" y="1050671"/>
                </a:lnTo>
                <a:lnTo>
                  <a:pt x="28575" y="1036447"/>
                </a:lnTo>
                <a:close/>
              </a:path>
              <a:path extrusionOk="0" h="1122679" w="85725">
                <a:moveTo>
                  <a:pt x="57150" y="0"/>
                </a:moveTo>
                <a:lnTo>
                  <a:pt x="28575" y="0"/>
                </a:lnTo>
                <a:lnTo>
                  <a:pt x="28575" y="1050671"/>
                </a:lnTo>
                <a:lnTo>
                  <a:pt x="57150" y="1050671"/>
                </a:lnTo>
                <a:lnTo>
                  <a:pt x="57150" y="0"/>
                </a:lnTo>
                <a:close/>
              </a:path>
              <a:path extrusionOk="0" h="1122679" w="85725">
                <a:moveTo>
                  <a:pt x="85725" y="1036447"/>
                </a:moveTo>
                <a:lnTo>
                  <a:pt x="57150" y="1036447"/>
                </a:lnTo>
                <a:lnTo>
                  <a:pt x="57150" y="1050671"/>
                </a:lnTo>
                <a:lnTo>
                  <a:pt x="78623" y="1050671"/>
                </a:lnTo>
                <a:lnTo>
                  <a:pt x="85725" y="103644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620" name="Google Shape;620;p76"/>
          <p:cNvSpPr/>
          <p:nvPr/>
        </p:nvSpPr>
        <p:spPr>
          <a:xfrm>
            <a:off x="4039234" y="4159503"/>
            <a:ext cx="85725" cy="1122680"/>
          </a:xfrm>
          <a:custGeom>
            <a:rect b="b" l="l" r="r" t="t"/>
            <a:pathLst>
              <a:path extrusionOk="0" h="1122679" w="85725">
                <a:moveTo>
                  <a:pt x="28575" y="1036447"/>
                </a:moveTo>
                <a:lnTo>
                  <a:pt x="0" y="1036447"/>
                </a:lnTo>
                <a:lnTo>
                  <a:pt x="42925" y="1122172"/>
                </a:lnTo>
                <a:lnTo>
                  <a:pt x="78623" y="1050671"/>
                </a:lnTo>
                <a:lnTo>
                  <a:pt x="28575" y="1050671"/>
                </a:lnTo>
                <a:lnTo>
                  <a:pt x="28575" y="1036447"/>
                </a:lnTo>
                <a:close/>
              </a:path>
              <a:path extrusionOk="0" h="1122679" w="85725">
                <a:moveTo>
                  <a:pt x="57150" y="0"/>
                </a:moveTo>
                <a:lnTo>
                  <a:pt x="28575" y="0"/>
                </a:lnTo>
                <a:lnTo>
                  <a:pt x="28575" y="1050671"/>
                </a:lnTo>
                <a:lnTo>
                  <a:pt x="57150" y="1050671"/>
                </a:lnTo>
                <a:lnTo>
                  <a:pt x="57150" y="0"/>
                </a:lnTo>
                <a:close/>
              </a:path>
              <a:path extrusionOk="0" h="1122679" w="85725">
                <a:moveTo>
                  <a:pt x="85725" y="1036447"/>
                </a:moveTo>
                <a:lnTo>
                  <a:pt x="57150" y="1036447"/>
                </a:lnTo>
                <a:lnTo>
                  <a:pt x="57150" y="1050671"/>
                </a:lnTo>
                <a:lnTo>
                  <a:pt x="78623" y="1050671"/>
                </a:lnTo>
                <a:lnTo>
                  <a:pt x="85725" y="103644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621" name="Google Shape;621;p76"/>
          <p:cNvSpPr txBox="1"/>
          <p:nvPr/>
        </p:nvSpPr>
        <p:spPr>
          <a:xfrm>
            <a:off x="457200" y="5281612"/>
            <a:ext cx="2522855" cy="1043305"/>
          </a:xfrm>
          <a:prstGeom prst="rect">
            <a:avLst/>
          </a:prstGeom>
          <a:noFill/>
          <a:ln cap="flat" cmpd="sng" w="28575">
            <a:solidFill>
              <a:srgbClr val="000000"/>
            </a:solidFill>
            <a:prstDash val="solid"/>
            <a:round/>
            <a:headEnd len="sm" w="sm" type="none"/>
            <a:tailEnd len="sm" w="sm" type="none"/>
          </a:ln>
        </p:spPr>
        <p:txBody>
          <a:bodyPr anchorCtr="0" anchor="t" bIns="0" lIns="0" spcFirstLastPara="1" rIns="0" wrap="square" tIns="40000">
            <a:spAutoFit/>
          </a:bodyPr>
          <a:lstStyle/>
          <a:p>
            <a:pPr indent="0" lvl="0" marL="9017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Adapt winner node</a:t>
            </a:r>
            <a:endParaRPr sz="1800">
              <a:solidFill>
                <a:schemeClr val="dk1"/>
              </a:solidFill>
              <a:latin typeface="Times New Roman"/>
              <a:ea typeface="Times New Roman"/>
              <a:cs typeface="Times New Roman"/>
              <a:sym typeface="Times New Roman"/>
            </a:endParaRPr>
          </a:p>
        </p:txBody>
      </p:sp>
      <p:sp>
        <p:nvSpPr>
          <p:cNvPr id="622" name="Google Shape;622;p76"/>
          <p:cNvSpPr txBox="1"/>
          <p:nvPr/>
        </p:nvSpPr>
        <p:spPr>
          <a:xfrm>
            <a:off x="3401186" y="5281612"/>
            <a:ext cx="3465195" cy="1043305"/>
          </a:xfrm>
          <a:prstGeom prst="rect">
            <a:avLst/>
          </a:prstGeom>
          <a:noFill/>
          <a:ln cap="flat" cmpd="sng" w="28575">
            <a:solidFill>
              <a:srgbClr val="000000"/>
            </a:solidFill>
            <a:prstDash val="solid"/>
            <a:round/>
            <a:headEnd len="sm" w="sm" type="none"/>
            <a:tailEnd len="sm" w="sm" type="none"/>
          </a:ln>
        </p:spPr>
        <p:txBody>
          <a:bodyPr anchorCtr="0" anchor="t" bIns="0" lIns="0" spcFirstLastPara="1" rIns="0" wrap="square" tIns="40000">
            <a:spAutoFit/>
          </a:bodyPr>
          <a:lstStyle/>
          <a:p>
            <a:pPr indent="0" lvl="0" marL="9017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Initialise uncommitted node</a:t>
            </a:r>
            <a:endParaRPr sz="1800">
              <a:solidFill>
                <a:schemeClr val="dk1"/>
              </a:solidFill>
              <a:latin typeface="Times New Roman"/>
              <a:ea typeface="Times New Roman"/>
              <a:cs typeface="Times New Roman"/>
              <a:sym typeface="Times New Roman"/>
            </a:endParaRPr>
          </a:p>
        </p:txBody>
      </p:sp>
      <p:sp>
        <p:nvSpPr>
          <p:cNvPr id="623" name="Google Shape;623;p76"/>
          <p:cNvSpPr txBox="1"/>
          <p:nvPr/>
        </p:nvSpPr>
        <p:spPr>
          <a:xfrm>
            <a:off x="2113279" y="2029104"/>
            <a:ext cx="1846580" cy="578485"/>
          </a:xfrm>
          <a:prstGeom prst="rect">
            <a:avLst/>
          </a:prstGeom>
          <a:noFill/>
          <a:ln cap="flat" cmpd="sng" w="28575">
            <a:solidFill>
              <a:srgbClr val="000000"/>
            </a:solidFill>
            <a:prstDash val="solid"/>
            <a:round/>
            <a:headEnd len="sm" w="sm" type="none"/>
            <a:tailEnd len="sm" w="sm" type="none"/>
          </a:ln>
        </p:spPr>
        <p:txBody>
          <a:bodyPr anchorCtr="0" anchor="t" bIns="0" lIns="0" spcFirstLastPara="1" rIns="0" wrap="square" tIns="39350">
            <a:spAutoFit/>
          </a:bodyPr>
          <a:lstStyle/>
          <a:p>
            <a:pPr indent="0" lvl="0" marL="9017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new pattern</a:t>
            </a:r>
            <a:endParaRPr sz="1800">
              <a:solidFill>
                <a:schemeClr val="dk1"/>
              </a:solidFill>
              <a:latin typeface="Times New Roman"/>
              <a:ea typeface="Times New Roman"/>
              <a:cs typeface="Times New Roman"/>
              <a:sym typeface="Times New Roman"/>
            </a:endParaRPr>
          </a:p>
        </p:txBody>
      </p:sp>
      <p:sp>
        <p:nvSpPr>
          <p:cNvPr id="624" name="Google Shape;624;p76"/>
          <p:cNvSpPr txBox="1"/>
          <p:nvPr/>
        </p:nvSpPr>
        <p:spPr>
          <a:xfrm>
            <a:off x="1946529" y="3487318"/>
            <a:ext cx="2154555" cy="578485"/>
          </a:xfrm>
          <a:prstGeom prst="rect">
            <a:avLst/>
          </a:prstGeom>
          <a:noFill/>
          <a:ln cap="flat" cmpd="sng" w="28575">
            <a:solidFill>
              <a:srgbClr val="000000"/>
            </a:solidFill>
            <a:prstDash val="solid"/>
            <a:round/>
            <a:headEnd len="sm" w="sm" type="none"/>
            <a:tailEnd len="sm" w="sm" type="none"/>
          </a:ln>
        </p:spPr>
        <p:txBody>
          <a:bodyPr anchorCtr="0" anchor="t" bIns="0" lIns="0" spcFirstLastPara="1" rIns="0" wrap="square" tIns="39350">
            <a:spAutoFit/>
          </a:bodyPr>
          <a:lstStyle/>
          <a:p>
            <a:pPr indent="0" lvl="0" marL="9017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categorisation</a:t>
            </a:r>
            <a:endParaRPr sz="1800">
              <a:solidFill>
                <a:schemeClr val="dk1"/>
              </a:solidFill>
              <a:latin typeface="Times New Roman"/>
              <a:ea typeface="Times New Roman"/>
              <a:cs typeface="Times New Roman"/>
              <a:sym typeface="Times New Roman"/>
            </a:endParaRPr>
          </a:p>
        </p:txBody>
      </p:sp>
      <p:sp>
        <p:nvSpPr>
          <p:cNvPr id="625" name="Google Shape;625;p76"/>
          <p:cNvSpPr/>
          <p:nvPr/>
        </p:nvSpPr>
        <p:spPr>
          <a:xfrm>
            <a:off x="3198495" y="2701289"/>
            <a:ext cx="85725" cy="783590"/>
          </a:xfrm>
          <a:custGeom>
            <a:rect b="b" l="l" r="r" t="t"/>
            <a:pathLst>
              <a:path extrusionOk="0" h="783589" w="85725">
                <a:moveTo>
                  <a:pt x="28575" y="697738"/>
                </a:moveTo>
                <a:lnTo>
                  <a:pt x="0" y="697738"/>
                </a:lnTo>
                <a:lnTo>
                  <a:pt x="42799" y="783463"/>
                </a:lnTo>
                <a:lnTo>
                  <a:pt x="78538" y="712088"/>
                </a:lnTo>
                <a:lnTo>
                  <a:pt x="28575" y="712088"/>
                </a:lnTo>
                <a:lnTo>
                  <a:pt x="28575" y="697738"/>
                </a:lnTo>
                <a:close/>
              </a:path>
              <a:path extrusionOk="0" h="783589" w="85725">
                <a:moveTo>
                  <a:pt x="57150" y="0"/>
                </a:moveTo>
                <a:lnTo>
                  <a:pt x="28575" y="0"/>
                </a:lnTo>
                <a:lnTo>
                  <a:pt x="28575" y="712088"/>
                </a:lnTo>
                <a:lnTo>
                  <a:pt x="57150" y="712088"/>
                </a:lnTo>
                <a:lnTo>
                  <a:pt x="57150" y="0"/>
                </a:lnTo>
                <a:close/>
              </a:path>
              <a:path extrusionOk="0" h="783589" w="85725">
                <a:moveTo>
                  <a:pt x="85725" y="697738"/>
                </a:moveTo>
                <a:lnTo>
                  <a:pt x="57150" y="697738"/>
                </a:lnTo>
                <a:lnTo>
                  <a:pt x="57150" y="712088"/>
                </a:lnTo>
                <a:lnTo>
                  <a:pt x="78538" y="712088"/>
                </a:lnTo>
                <a:lnTo>
                  <a:pt x="85725" y="69773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626" name="Google Shape;626;p76"/>
          <p:cNvSpPr txBox="1"/>
          <p:nvPr/>
        </p:nvSpPr>
        <p:spPr>
          <a:xfrm>
            <a:off x="1375410" y="4413250"/>
            <a:ext cx="511809"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known</a:t>
            </a:r>
            <a:endParaRPr sz="1400">
              <a:solidFill>
                <a:schemeClr val="dk1"/>
              </a:solidFill>
              <a:latin typeface="Times New Roman"/>
              <a:ea typeface="Times New Roman"/>
              <a:cs typeface="Times New Roman"/>
              <a:sym typeface="Times New Roman"/>
            </a:endParaRPr>
          </a:p>
        </p:txBody>
      </p:sp>
      <p:sp>
        <p:nvSpPr>
          <p:cNvPr id="627" name="Google Shape;627;p76"/>
          <p:cNvSpPr txBox="1"/>
          <p:nvPr/>
        </p:nvSpPr>
        <p:spPr>
          <a:xfrm>
            <a:off x="4222496" y="4413250"/>
            <a:ext cx="69151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unknown</a:t>
            </a:r>
            <a:endParaRPr sz="1400">
              <a:solidFill>
                <a:schemeClr val="dk1"/>
              </a:solidFill>
              <a:latin typeface="Times New Roman"/>
              <a:ea typeface="Times New Roman"/>
              <a:cs typeface="Times New Roman"/>
              <a:sym typeface="Times New Roman"/>
            </a:endParaRPr>
          </a:p>
        </p:txBody>
      </p:sp>
      <p:sp>
        <p:nvSpPr>
          <p:cNvPr id="628" name="Google Shape;628;p76"/>
          <p:cNvSpPr txBox="1"/>
          <p:nvPr/>
        </p:nvSpPr>
        <p:spPr>
          <a:xfrm>
            <a:off x="6849998" y="1935124"/>
            <a:ext cx="1800225" cy="578485"/>
          </a:xfrm>
          <a:prstGeom prst="rect">
            <a:avLst/>
          </a:prstGeom>
          <a:noFill/>
          <a:ln cap="flat" cmpd="sng" w="28575">
            <a:solidFill>
              <a:srgbClr val="000000"/>
            </a:solidFill>
            <a:prstDash val="solid"/>
            <a:round/>
            <a:headEnd len="sm" w="sm" type="none"/>
            <a:tailEnd len="sm" w="sm" type="none"/>
          </a:ln>
        </p:spPr>
        <p:txBody>
          <a:bodyPr anchorCtr="0" anchor="t" bIns="0" lIns="0" spcFirstLastPara="1" rIns="0" wrap="square" tIns="39350">
            <a:spAutoFit/>
          </a:bodyPr>
          <a:lstStyle/>
          <a:p>
            <a:pPr indent="0" lvl="0" marL="90805"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recognition</a:t>
            </a:r>
            <a:endParaRPr sz="1800">
              <a:solidFill>
                <a:schemeClr val="dk1"/>
              </a:solidFill>
              <a:latin typeface="Times New Roman"/>
              <a:ea typeface="Times New Roman"/>
              <a:cs typeface="Times New Roman"/>
              <a:sym typeface="Times New Roman"/>
            </a:endParaRPr>
          </a:p>
        </p:txBody>
      </p:sp>
      <p:sp>
        <p:nvSpPr>
          <p:cNvPr id="629" name="Google Shape;629;p76"/>
          <p:cNvSpPr txBox="1"/>
          <p:nvPr/>
        </p:nvSpPr>
        <p:spPr>
          <a:xfrm>
            <a:off x="6849998" y="2946044"/>
            <a:ext cx="1837055" cy="578485"/>
          </a:xfrm>
          <a:prstGeom prst="rect">
            <a:avLst/>
          </a:prstGeom>
          <a:noFill/>
          <a:ln cap="flat" cmpd="sng" w="28575">
            <a:solidFill>
              <a:srgbClr val="000000"/>
            </a:solidFill>
            <a:prstDash val="solid"/>
            <a:round/>
            <a:headEnd len="sm" w="sm" type="none"/>
            <a:tailEnd len="sm" w="sm" type="none"/>
          </a:ln>
        </p:spPr>
        <p:txBody>
          <a:bodyPr anchorCtr="0" anchor="t" bIns="0" lIns="0" spcFirstLastPara="1" rIns="0" wrap="square" tIns="39350">
            <a:spAutoFit/>
          </a:bodyPr>
          <a:lstStyle/>
          <a:p>
            <a:pPr indent="0" lvl="0" marL="90805"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comparison</a:t>
            </a:r>
            <a:endParaRPr sz="1800">
              <a:solidFill>
                <a:schemeClr val="dk1"/>
              </a:solidFill>
              <a:latin typeface="Times New Roman"/>
              <a:ea typeface="Times New Roman"/>
              <a:cs typeface="Times New Roman"/>
              <a:sym typeface="Times New Roman"/>
            </a:endParaRPr>
          </a:p>
        </p:txBody>
      </p:sp>
      <p:sp>
        <p:nvSpPr>
          <p:cNvPr id="630" name="Google Shape;630;p76"/>
          <p:cNvSpPr/>
          <p:nvPr/>
        </p:nvSpPr>
        <p:spPr>
          <a:xfrm>
            <a:off x="4190238" y="2428875"/>
            <a:ext cx="2425700" cy="1188085"/>
          </a:xfrm>
          <a:custGeom>
            <a:rect b="b" l="l" r="r" t="t"/>
            <a:pathLst>
              <a:path extrusionOk="0" h="1188085" w="2425700">
                <a:moveTo>
                  <a:pt x="0" y="631825"/>
                </a:moveTo>
                <a:lnTo>
                  <a:pt x="1354201" y="278002"/>
                </a:lnTo>
                <a:lnTo>
                  <a:pt x="1281557" y="0"/>
                </a:lnTo>
                <a:lnTo>
                  <a:pt x="2425700" y="295021"/>
                </a:lnTo>
                <a:lnTo>
                  <a:pt x="1572133" y="1112012"/>
                </a:lnTo>
                <a:lnTo>
                  <a:pt x="1499489" y="834009"/>
                </a:lnTo>
                <a:lnTo>
                  <a:pt x="145287" y="1187831"/>
                </a:lnTo>
                <a:lnTo>
                  <a:pt x="0" y="631825"/>
                </a:lnTo>
                <a:close/>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7"/>
          <p:cNvSpPr txBox="1"/>
          <p:nvPr/>
        </p:nvSpPr>
        <p:spPr>
          <a:xfrm>
            <a:off x="535940" y="1956562"/>
            <a:ext cx="7940675" cy="2713990"/>
          </a:xfrm>
          <a:prstGeom prst="rect">
            <a:avLst/>
          </a:prstGeom>
          <a:noFill/>
          <a:ln>
            <a:noFill/>
          </a:ln>
        </p:spPr>
        <p:txBody>
          <a:bodyPr anchorCtr="0" anchor="t" bIns="0" lIns="0" spcFirstLastPara="1" rIns="0" wrap="square" tIns="13325">
            <a:spAutoFit/>
          </a:bodyPr>
          <a:lstStyle/>
          <a:p>
            <a:pPr indent="-274320" lvl="0" marL="287020" marR="0" rtl="0" algn="l">
              <a:lnSpc>
                <a:spcPct val="100000"/>
              </a:lnSpc>
              <a:spcBef>
                <a:spcPts val="0"/>
              </a:spcBef>
              <a:spcAft>
                <a:spcPts val="0"/>
              </a:spcAft>
              <a:buClr>
                <a:srgbClr val="0AD0D9"/>
              </a:buClr>
              <a:buSzPts val="2450"/>
              <a:buFont typeface="Quattrocento Sans"/>
              <a:buChar char="⚫"/>
            </a:pPr>
            <a:r>
              <a:rPr lang="en-US" sz="2600">
                <a:solidFill>
                  <a:schemeClr val="dk1"/>
                </a:solidFill>
                <a:latin typeface="Times New Roman"/>
                <a:ea typeface="Times New Roman"/>
                <a:cs typeface="Times New Roman"/>
                <a:sym typeface="Times New Roman"/>
              </a:rPr>
              <a:t>Incoming pattern matched with stored cluster templates.</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AD0D9"/>
              </a:buClr>
              <a:buSzPts val="3800"/>
              <a:buFont typeface="Quattrocento Sans"/>
              <a:buNone/>
            </a:pPr>
            <a:r>
              <a:t/>
            </a:r>
            <a:endParaRPr sz="3800">
              <a:solidFill>
                <a:schemeClr val="dk1"/>
              </a:solidFill>
              <a:latin typeface="Times New Roman"/>
              <a:ea typeface="Times New Roman"/>
              <a:cs typeface="Times New Roman"/>
              <a:sym typeface="Times New Roman"/>
            </a:endParaRPr>
          </a:p>
          <a:p>
            <a:pPr indent="-274319" lvl="0" marL="286385" marR="515619" rtl="0" algn="l">
              <a:lnSpc>
                <a:spcPct val="100000"/>
              </a:lnSpc>
              <a:spcBef>
                <a:spcPts val="0"/>
              </a:spcBef>
              <a:spcAft>
                <a:spcPts val="0"/>
              </a:spcAft>
              <a:buClr>
                <a:srgbClr val="0AD0D9"/>
              </a:buClr>
              <a:buSzPts val="2450"/>
              <a:buFont typeface="Quattrocento Sans"/>
              <a:buChar char="⚫"/>
            </a:pPr>
            <a:r>
              <a:rPr lang="en-US" sz="2600">
                <a:solidFill>
                  <a:schemeClr val="dk1"/>
                </a:solidFill>
                <a:latin typeface="Times New Roman"/>
                <a:ea typeface="Times New Roman"/>
                <a:cs typeface="Times New Roman"/>
                <a:sym typeface="Times New Roman"/>
              </a:rPr>
              <a:t>If close enough to stored template joins best matching  cluster, weights	adapted.</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55"/>
              </a:spcBef>
              <a:spcAft>
                <a:spcPts val="0"/>
              </a:spcAft>
              <a:buClr>
                <a:srgbClr val="0AD0D9"/>
              </a:buClr>
              <a:buSzPts val="3700"/>
              <a:buFont typeface="Quattrocento Sans"/>
              <a:buNone/>
            </a:pPr>
            <a:r>
              <a:t/>
            </a:r>
            <a:endParaRPr sz="3700">
              <a:solidFill>
                <a:schemeClr val="dk1"/>
              </a:solidFill>
              <a:latin typeface="Times New Roman"/>
              <a:ea typeface="Times New Roman"/>
              <a:cs typeface="Times New Roman"/>
              <a:sym typeface="Times New Roman"/>
            </a:endParaRPr>
          </a:p>
          <a:p>
            <a:pPr indent="-274320" lvl="0" marL="287020" marR="0" rtl="0" algn="l">
              <a:lnSpc>
                <a:spcPct val="100000"/>
              </a:lnSpc>
              <a:spcBef>
                <a:spcPts val="0"/>
              </a:spcBef>
              <a:spcAft>
                <a:spcPts val="0"/>
              </a:spcAft>
              <a:buClr>
                <a:srgbClr val="0AD0D9"/>
              </a:buClr>
              <a:buSzPts val="2450"/>
              <a:buFont typeface="Quattrocento Sans"/>
              <a:buChar char="⚫"/>
            </a:pPr>
            <a:r>
              <a:rPr lang="en-US" sz="2600">
                <a:solidFill>
                  <a:schemeClr val="dk1"/>
                </a:solidFill>
                <a:latin typeface="Times New Roman"/>
                <a:ea typeface="Times New Roman"/>
                <a:cs typeface="Times New Roman"/>
                <a:sym typeface="Times New Roman"/>
              </a:rPr>
              <a:t>If not, a new cluster is initialised with pattern as template.</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8"/>
          <p:cNvSpPr txBox="1"/>
          <p:nvPr>
            <p:ph type="title"/>
          </p:nvPr>
        </p:nvSpPr>
        <p:spPr>
          <a:xfrm>
            <a:off x="444500" y="1049782"/>
            <a:ext cx="2900680" cy="788035"/>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chemeClr val="dk2"/>
              </a:buClr>
              <a:buSzPts val="3000"/>
              <a:buFont typeface="Century Schoolbook"/>
              <a:buNone/>
            </a:pPr>
            <a:r>
              <a:rPr lang="en-US"/>
              <a:t>ART Types</a:t>
            </a:r>
            <a:endParaRPr/>
          </a:p>
        </p:txBody>
      </p:sp>
      <p:sp>
        <p:nvSpPr>
          <p:cNvPr id="641" name="Google Shape;641;p78"/>
          <p:cNvSpPr txBox="1"/>
          <p:nvPr/>
        </p:nvSpPr>
        <p:spPr>
          <a:xfrm>
            <a:off x="535940" y="1877542"/>
            <a:ext cx="2926080" cy="4306570"/>
          </a:xfrm>
          <a:prstGeom prst="rect">
            <a:avLst/>
          </a:prstGeom>
          <a:noFill/>
          <a:ln>
            <a:noFill/>
          </a:ln>
        </p:spPr>
        <p:txBody>
          <a:bodyPr anchorCtr="0" anchor="t" bIns="0" lIns="0" spcFirstLastPara="1" rIns="0" wrap="square" tIns="92075">
            <a:spAutoFit/>
          </a:bodyPr>
          <a:lstStyle/>
          <a:p>
            <a:pPr indent="-274320" lvl="0" marL="287020" marR="0" rtl="0" algn="l">
              <a:lnSpc>
                <a:spcPct val="100000"/>
              </a:lnSpc>
              <a:spcBef>
                <a:spcPts val="0"/>
              </a:spcBef>
              <a:spcAft>
                <a:spcPts val="0"/>
              </a:spcAft>
              <a:buClr>
                <a:srgbClr val="0AD0D9"/>
              </a:buClr>
              <a:buSzPts val="2450"/>
              <a:buFont typeface="Quattrocento Sans"/>
              <a:buChar char="⚫"/>
            </a:pPr>
            <a:r>
              <a:rPr lang="en-US" sz="2600">
                <a:solidFill>
                  <a:schemeClr val="dk1"/>
                </a:solidFill>
                <a:latin typeface="Times New Roman"/>
                <a:ea typeface="Times New Roman"/>
                <a:cs typeface="Times New Roman"/>
                <a:sym typeface="Times New Roman"/>
              </a:rPr>
              <a:t>Unsupervised ARTs</a:t>
            </a:r>
            <a:endParaRPr sz="2600">
              <a:solidFill>
                <a:schemeClr val="dk1"/>
              </a:solidFill>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Noto Sans Symbols"/>
              <a:buChar char="⮚"/>
            </a:pPr>
            <a:r>
              <a:rPr lang="en-US" sz="2600">
                <a:solidFill>
                  <a:schemeClr val="dk1"/>
                </a:solidFill>
                <a:latin typeface="Times New Roman"/>
                <a:ea typeface="Times New Roman"/>
                <a:cs typeface="Times New Roman"/>
                <a:sym typeface="Times New Roman"/>
              </a:rPr>
              <a:t>ART1</a:t>
            </a:r>
            <a:endParaRPr sz="2600">
              <a:solidFill>
                <a:schemeClr val="dk1"/>
              </a:solidFill>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Noto Sans Symbols"/>
              <a:buChar char="⮚"/>
            </a:pPr>
            <a:r>
              <a:rPr lang="en-US" sz="2600">
                <a:solidFill>
                  <a:schemeClr val="dk1"/>
                </a:solidFill>
                <a:latin typeface="Times New Roman"/>
                <a:ea typeface="Times New Roman"/>
                <a:cs typeface="Times New Roman"/>
                <a:sym typeface="Times New Roman"/>
              </a:rPr>
              <a:t>ART2</a:t>
            </a:r>
            <a:endParaRPr sz="2600">
              <a:solidFill>
                <a:schemeClr val="dk1"/>
              </a:solidFill>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Noto Sans Symbols"/>
              <a:buChar char="⮚"/>
            </a:pPr>
            <a:r>
              <a:rPr lang="en-US" sz="2600">
                <a:solidFill>
                  <a:schemeClr val="dk1"/>
                </a:solidFill>
                <a:latin typeface="Times New Roman"/>
                <a:ea typeface="Times New Roman"/>
                <a:cs typeface="Times New Roman"/>
                <a:sym typeface="Times New Roman"/>
              </a:rPr>
              <a:t>ART3</a:t>
            </a:r>
            <a:endParaRPr sz="2600">
              <a:solidFill>
                <a:schemeClr val="dk1"/>
              </a:solidFill>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Noto Sans Symbols"/>
              <a:buChar char="⮚"/>
            </a:pPr>
            <a:r>
              <a:rPr lang="en-US" sz="2600">
                <a:solidFill>
                  <a:schemeClr val="dk1"/>
                </a:solidFill>
                <a:latin typeface="Times New Roman"/>
                <a:ea typeface="Times New Roman"/>
                <a:cs typeface="Times New Roman"/>
                <a:sym typeface="Times New Roman"/>
              </a:rPr>
              <a:t>Fuzzy ART</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800">
              <a:solidFill>
                <a:schemeClr val="dk1"/>
              </a:solidFill>
              <a:latin typeface="Times New Roman"/>
              <a:ea typeface="Times New Roman"/>
              <a:cs typeface="Times New Roman"/>
              <a:sym typeface="Times New Roman"/>
            </a:endParaRPr>
          </a:p>
          <a:p>
            <a:pPr indent="-274320" lvl="0" marL="287020" marR="0" rtl="0" algn="l">
              <a:lnSpc>
                <a:spcPct val="100000"/>
              </a:lnSpc>
              <a:spcBef>
                <a:spcPts val="0"/>
              </a:spcBef>
              <a:spcAft>
                <a:spcPts val="0"/>
              </a:spcAft>
              <a:buClr>
                <a:srgbClr val="0AD0D9"/>
              </a:buClr>
              <a:buSzPts val="2450"/>
              <a:buFont typeface="Quattrocento Sans"/>
              <a:buChar char="⚫"/>
            </a:pPr>
            <a:r>
              <a:rPr lang="en-US" sz="2600">
                <a:solidFill>
                  <a:schemeClr val="dk1"/>
                </a:solidFill>
                <a:latin typeface="Times New Roman"/>
                <a:ea typeface="Times New Roman"/>
                <a:cs typeface="Times New Roman"/>
                <a:sym typeface="Times New Roman"/>
              </a:rPr>
              <a:t>Supervised ARTs</a:t>
            </a:r>
            <a:endParaRPr sz="2600">
              <a:solidFill>
                <a:schemeClr val="dk1"/>
              </a:solidFill>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Noto Sans Symbols"/>
              <a:buChar char="⮚"/>
            </a:pPr>
            <a:r>
              <a:rPr lang="en-US" sz="2600">
                <a:solidFill>
                  <a:schemeClr val="dk1"/>
                </a:solidFill>
                <a:latin typeface="Times New Roman"/>
                <a:ea typeface="Times New Roman"/>
                <a:cs typeface="Times New Roman"/>
                <a:sym typeface="Times New Roman"/>
              </a:rPr>
              <a:t>ARTMAP</a:t>
            </a:r>
            <a:endParaRPr sz="2600">
              <a:solidFill>
                <a:schemeClr val="dk1"/>
              </a:solidFill>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Noto Sans Symbols"/>
              <a:buChar char="⮚"/>
            </a:pPr>
            <a:r>
              <a:rPr lang="en-US" sz="2600">
                <a:solidFill>
                  <a:schemeClr val="dk1"/>
                </a:solidFill>
                <a:latin typeface="Times New Roman"/>
                <a:ea typeface="Times New Roman"/>
                <a:cs typeface="Times New Roman"/>
                <a:sym typeface="Times New Roman"/>
              </a:rPr>
              <a:t>Fuzzy ARTMAP</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79"/>
          <p:cNvSpPr txBox="1"/>
          <p:nvPr/>
        </p:nvSpPr>
        <p:spPr>
          <a:xfrm>
            <a:off x="535940" y="401828"/>
            <a:ext cx="7279005" cy="5112385"/>
          </a:xfrm>
          <a:prstGeom prst="rect">
            <a:avLst/>
          </a:prstGeom>
          <a:noFill/>
          <a:ln>
            <a:noFill/>
          </a:ln>
        </p:spPr>
        <p:txBody>
          <a:bodyPr anchorCtr="0" anchor="t" bIns="0" lIns="0" spcFirstLastPara="1" rIns="0" wrap="square" tIns="12050">
            <a:spAutoFit/>
          </a:bodyPr>
          <a:lstStyle/>
          <a:p>
            <a:pPr indent="-274320" lvl="0" marL="286385" marR="1383030" rtl="0" algn="l">
              <a:lnSpc>
                <a:spcPct val="100000"/>
              </a:lnSpc>
              <a:spcBef>
                <a:spcPts val="0"/>
              </a:spcBef>
              <a:spcAft>
                <a:spcPts val="0"/>
              </a:spcAft>
              <a:buClr>
                <a:srgbClr val="0AD0D9"/>
              </a:buClr>
              <a:buSzPts val="2650"/>
              <a:buFont typeface="Quattrocento Sans"/>
              <a:buChar char="⚫"/>
            </a:pPr>
            <a:r>
              <a:rPr lang="en-US" sz="2800">
                <a:solidFill>
                  <a:schemeClr val="dk1"/>
                </a:solidFill>
                <a:latin typeface="Times New Roman"/>
                <a:ea typeface="Times New Roman"/>
                <a:cs typeface="Times New Roman"/>
                <a:sym typeface="Times New Roman"/>
              </a:rPr>
              <a:t>ART 1 is the simplest variety of ART  networks, accepting only binary inputs.</a:t>
            </a:r>
            <a:endParaRPr sz="2800">
              <a:solidFill>
                <a:schemeClr val="dk1"/>
              </a:solidFill>
              <a:latin typeface="Times New Roman"/>
              <a:ea typeface="Times New Roman"/>
              <a:cs typeface="Times New Roman"/>
              <a:sym typeface="Times New Roman"/>
            </a:endParaRPr>
          </a:p>
          <a:p>
            <a:pPr indent="-274320" lvl="0" marL="286385" marR="466090" rtl="0" algn="l">
              <a:lnSpc>
                <a:spcPct val="100000"/>
              </a:lnSpc>
              <a:spcBef>
                <a:spcPts val="675"/>
              </a:spcBef>
              <a:spcAft>
                <a:spcPts val="0"/>
              </a:spcAft>
              <a:buClr>
                <a:srgbClr val="0AD0D9"/>
              </a:buClr>
              <a:buSzPts val="2650"/>
              <a:buFont typeface="Quattrocento Sans"/>
              <a:buChar char="⚫"/>
            </a:pPr>
            <a:r>
              <a:rPr lang="en-US" sz="2800">
                <a:solidFill>
                  <a:schemeClr val="dk1"/>
                </a:solidFill>
                <a:latin typeface="Times New Roman"/>
                <a:ea typeface="Times New Roman"/>
                <a:cs typeface="Times New Roman"/>
                <a:sym typeface="Times New Roman"/>
              </a:rPr>
              <a:t>ART2 extends network capabilities to support  continuous inputs.</a:t>
            </a:r>
            <a:endParaRPr sz="2800">
              <a:solidFill>
                <a:schemeClr val="dk1"/>
              </a:solidFill>
              <a:latin typeface="Times New Roman"/>
              <a:ea typeface="Times New Roman"/>
              <a:cs typeface="Times New Roman"/>
              <a:sym typeface="Times New Roman"/>
            </a:endParaRPr>
          </a:p>
          <a:p>
            <a:pPr indent="-274320" lvl="0" marL="287020" marR="0" rtl="0" algn="l">
              <a:lnSpc>
                <a:spcPct val="100000"/>
              </a:lnSpc>
              <a:spcBef>
                <a:spcPts val="675"/>
              </a:spcBef>
              <a:spcAft>
                <a:spcPts val="0"/>
              </a:spcAft>
              <a:buClr>
                <a:srgbClr val="0AD0D9"/>
              </a:buClr>
              <a:buSzPts val="2650"/>
              <a:buFont typeface="Quattrocento Sans"/>
              <a:buChar char="⚫"/>
            </a:pPr>
            <a:r>
              <a:rPr lang="en-US" sz="2800">
                <a:solidFill>
                  <a:schemeClr val="dk1"/>
                </a:solidFill>
                <a:latin typeface="Times New Roman"/>
                <a:ea typeface="Times New Roman"/>
                <a:cs typeface="Times New Roman"/>
                <a:sym typeface="Times New Roman"/>
              </a:rPr>
              <a:t>ART3 </a:t>
            </a:r>
            <a:r>
              <a:rPr lang="en-US" sz="2400">
                <a:solidFill>
                  <a:schemeClr val="dk1"/>
                </a:solidFill>
                <a:latin typeface="Times New Roman"/>
                <a:ea typeface="Times New Roman"/>
                <a:cs typeface="Times New Roman"/>
                <a:sym typeface="Times New Roman"/>
              </a:rPr>
              <a:t>is refinement of both modal.</a:t>
            </a:r>
            <a:endParaRPr sz="2400">
              <a:solidFill>
                <a:schemeClr val="dk1"/>
              </a:solidFill>
              <a:latin typeface="Times New Roman"/>
              <a:ea typeface="Times New Roman"/>
              <a:cs typeface="Times New Roman"/>
              <a:sym typeface="Times New Roman"/>
            </a:endParaRPr>
          </a:p>
          <a:p>
            <a:pPr indent="-274319" lvl="0" marL="286385" marR="338455" rtl="0" algn="l">
              <a:lnSpc>
                <a:spcPct val="100000"/>
              </a:lnSpc>
              <a:spcBef>
                <a:spcPts val="590"/>
              </a:spcBef>
              <a:spcAft>
                <a:spcPts val="0"/>
              </a:spcAft>
              <a:buClr>
                <a:srgbClr val="0AD0D9"/>
              </a:buClr>
              <a:buSzPts val="2250"/>
              <a:buFont typeface="Quattrocento Sans"/>
              <a:buChar char="⚫"/>
            </a:pPr>
            <a:r>
              <a:rPr lang="en-US" sz="2400">
                <a:solidFill>
                  <a:schemeClr val="dk1"/>
                </a:solidFill>
                <a:latin typeface="Times New Roman"/>
                <a:ea typeface="Times New Roman"/>
                <a:cs typeface="Times New Roman"/>
                <a:sym typeface="Times New Roman"/>
              </a:rPr>
              <a:t>Fuzzy ART implements fuzzy logic into ART’s pattern  recognition</a:t>
            </a:r>
            <a:endParaRPr sz="2400">
              <a:solidFill>
                <a:schemeClr val="dk1"/>
              </a:solidFill>
              <a:latin typeface="Times New Roman"/>
              <a:ea typeface="Times New Roman"/>
              <a:cs typeface="Times New Roman"/>
              <a:sym typeface="Times New Roman"/>
            </a:endParaRPr>
          </a:p>
          <a:p>
            <a:pPr indent="-274319" lvl="0" marL="286385" marR="5080" rtl="0" algn="l">
              <a:lnSpc>
                <a:spcPct val="100000"/>
              </a:lnSpc>
              <a:spcBef>
                <a:spcPts val="575"/>
              </a:spcBef>
              <a:spcAft>
                <a:spcPts val="0"/>
              </a:spcAft>
              <a:buClr>
                <a:srgbClr val="0AD0D9"/>
              </a:buClr>
              <a:buSzPts val="2250"/>
              <a:buFont typeface="Quattrocento Sans"/>
              <a:buChar char="⚫"/>
            </a:pPr>
            <a:r>
              <a:rPr lang="en-US" sz="2400">
                <a:solidFill>
                  <a:schemeClr val="dk1"/>
                </a:solidFill>
                <a:latin typeface="Times New Roman"/>
                <a:ea typeface="Times New Roman"/>
                <a:cs typeface="Times New Roman"/>
                <a:sym typeface="Times New Roman"/>
              </a:rPr>
              <a:t>ARTMAP also known as Predictive ART, combines two  slightly modified ART-1 or ART-2 units into a supervised  learning structure .</a:t>
            </a:r>
            <a:endParaRPr sz="2400">
              <a:solidFill>
                <a:schemeClr val="dk1"/>
              </a:solidFill>
              <a:latin typeface="Times New Roman"/>
              <a:ea typeface="Times New Roman"/>
              <a:cs typeface="Times New Roman"/>
              <a:sym typeface="Times New Roman"/>
            </a:endParaRPr>
          </a:p>
          <a:p>
            <a:pPr indent="-274319" lvl="0" marL="286385" marR="300355" rtl="0" algn="l">
              <a:lnSpc>
                <a:spcPct val="100000"/>
              </a:lnSpc>
              <a:spcBef>
                <a:spcPts val="580"/>
              </a:spcBef>
              <a:spcAft>
                <a:spcPts val="0"/>
              </a:spcAft>
              <a:buClr>
                <a:srgbClr val="0AD0D9"/>
              </a:buClr>
              <a:buSzPts val="2250"/>
              <a:buFont typeface="Quattrocento Sans"/>
              <a:buChar char="⚫"/>
            </a:pPr>
            <a:r>
              <a:rPr lang="en-US" sz="2400">
                <a:solidFill>
                  <a:schemeClr val="dk1"/>
                </a:solidFill>
                <a:latin typeface="Times New Roman"/>
                <a:ea typeface="Times New Roman"/>
                <a:cs typeface="Times New Roman"/>
                <a:sym typeface="Times New Roman"/>
              </a:rPr>
              <a:t>Fuzzy ARTMAP is merely ARTMAP using fuzzy ART  units, resulting in a corresponding increase in efficacy.</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80"/>
          <p:cNvSpPr txBox="1"/>
          <p:nvPr>
            <p:ph type="title"/>
          </p:nvPr>
        </p:nvSpPr>
        <p:spPr>
          <a:xfrm>
            <a:off x="520700" y="650189"/>
            <a:ext cx="6290945" cy="788670"/>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chemeClr val="dk2"/>
              </a:buClr>
              <a:buSzPts val="3000"/>
              <a:buFont typeface="Century Schoolbook"/>
              <a:buNone/>
            </a:pPr>
            <a:r>
              <a:rPr lang="en-US"/>
              <a:t>ART Operational Phases</a:t>
            </a:r>
            <a:endParaRPr/>
          </a:p>
        </p:txBody>
      </p:sp>
      <p:sp>
        <p:nvSpPr>
          <p:cNvPr id="652" name="Google Shape;652;p80"/>
          <p:cNvSpPr txBox="1"/>
          <p:nvPr/>
        </p:nvSpPr>
        <p:spPr>
          <a:xfrm>
            <a:off x="535940" y="1586229"/>
            <a:ext cx="7881620" cy="4452620"/>
          </a:xfrm>
          <a:prstGeom prst="rect">
            <a:avLst/>
          </a:prstGeom>
          <a:noFill/>
          <a:ln>
            <a:noFill/>
          </a:ln>
        </p:spPr>
        <p:txBody>
          <a:bodyPr anchorCtr="0" anchor="t" bIns="0" lIns="0" spcFirstLastPara="1" rIns="0" wrap="square" tIns="53975">
            <a:spAutoFit/>
          </a:bodyPr>
          <a:lstStyle/>
          <a:p>
            <a:pPr indent="-515619" lvl="0" marL="527685" marR="527685" rtl="0" algn="l">
              <a:lnSpc>
                <a:spcPct val="107916"/>
              </a:lnSpc>
              <a:spcBef>
                <a:spcPts val="0"/>
              </a:spcBef>
              <a:spcAft>
                <a:spcPts val="0"/>
              </a:spcAft>
              <a:buClr>
                <a:srgbClr val="0AD0D9"/>
              </a:buClr>
              <a:buSzPts val="2250"/>
              <a:buFont typeface="Times New Roman"/>
              <a:buAutoNum type="arabicPeriod"/>
            </a:pPr>
            <a:r>
              <a:rPr lang="en-US" sz="2400">
                <a:solidFill>
                  <a:schemeClr val="dk1"/>
                </a:solidFill>
                <a:latin typeface="Times New Roman"/>
                <a:ea typeface="Times New Roman"/>
                <a:cs typeface="Times New Roman"/>
                <a:sym typeface="Times New Roman"/>
              </a:rPr>
              <a:t>Initialization: Before starting all weight vectors B,T and  vigilance parameter must be set to initial value.</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Clr>
                <a:srgbClr val="0AD0D9"/>
              </a:buClr>
              <a:buSzPts val="3250"/>
              <a:buFont typeface="Times New Roman"/>
              <a:buNone/>
            </a:pPr>
            <a:r>
              <a:t/>
            </a:r>
            <a:endParaRPr sz="3250">
              <a:solidFill>
                <a:schemeClr val="dk1"/>
              </a:solidFill>
              <a:latin typeface="Times New Roman"/>
              <a:ea typeface="Times New Roman"/>
              <a:cs typeface="Times New Roman"/>
              <a:sym typeface="Times New Roman"/>
            </a:endParaRPr>
          </a:p>
          <a:p>
            <a:pPr indent="-515619" lvl="0" marL="527685" marR="273050" rtl="0" algn="l">
              <a:lnSpc>
                <a:spcPct val="107916"/>
              </a:lnSpc>
              <a:spcBef>
                <a:spcPts val="0"/>
              </a:spcBef>
              <a:spcAft>
                <a:spcPts val="0"/>
              </a:spcAft>
              <a:buClr>
                <a:srgbClr val="0AD0D9"/>
              </a:buClr>
              <a:buSzPts val="2250"/>
              <a:buFont typeface="Times New Roman"/>
              <a:buAutoNum type="arabicPeriod"/>
            </a:pPr>
            <a:r>
              <a:rPr lang="en-US" sz="2400">
                <a:solidFill>
                  <a:schemeClr val="dk1"/>
                </a:solidFill>
                <a:latin typeface="Times New Roman"/>
                <a:ea typeface="Times New Roman"/>
                <a:cs typeface="Times New Roman"/>
                <a:sym typeface="Times New Roman"/>
              </a:rPr>
              <a:t>Recognition: Input vector is applied to initiate recognition  phase.</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Clr>
                <a:srgbClr val="0AD0D9"/>
              </a:buClr>
              <a:buSzPts val="3250"/>
              <a:buFont typeface="Times New Roman"/>
              <a:buNone/>
            </a:pPr>
            <a:r>
              <a:t/>
            </a:r>
            <a:endParaRPr sz="3250">
              <a:solidFill>
                <a:schemeClr val="dk1"/>
              </a:solidFill>
              <a:latin typeface="Times New Roman"/>
              <a:ea typeface="Times New Roman"/>
              <a:cs typeface="Times New Roman"/>
              <a:sym typeface="Times New Roman"/>
            </a:endParaRPr>
          </a:p>
          <a:p>
            <a:pPr indent="-515619" lvl="0" marL="527685" marR="5080" rtl="0" algn="l">
              <a:lnSpc>
                <a:spcPct val="107916"/>
              </a:lnSpc>
              <a:spcBef>
                <a:spcPts val="5"/>
              </a:spcBef>
              <a:spcAft>
                <a:spcPts val="0"/>
              </a:spcAft>
              <a:buClr>
                <a:srgbClr val="0AD0D9"/>
              </a:buClr>
              <a:buSzPts val="2250"/>
              <a:buFont typeface="Times New Roman"/>
              <a:buAutoNum type="arabicPeriod"/>
            </a:pPr>
            <a:r>
              <a:rPr lang="en-US" sz="2400">
                <a:solidFill>
                  <a:schemeClr val="dk1"/>
                </a:solidFill>
                <a:latin typeface="Times New Roman"/>
                <a:ea typeface="Times New Roman"/>
                <a:cs typeface="Times New Roman"/>
                <a:sym typeface="Times New Roman"/>
              </a:rPr>
              <a:t>Comparison: At this point, feedback signal from recognition  layer cause G1 to go to Zero.</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0AD0D9"/>
              </a:buClr>
              <a:buSzPts val="3200"/>
              <a:buFont typeface="Times New Roman"/>
              <a:buNone/>
            </a:pPr>
            <a:r>
              <a:t/>
            </a:r>
            <a:endParaRPr sz="3200">
              <a:solidFill>
                <a:schemeClr val="dk1"/>
              </a:solidFill>
              <a:latin typeface="Times New Roman"/>
              <a:ea typeface="Times New Roman"/>
              <a:cs typeface="Times New Roman"/>
              <a:sym typeface="Times New Roman"/>
            </a:endParaRPr>
          </a:p>
          <a:p>
            <a:pPr indent="-515619" lvl="0" marL="527685" marR="24130" rtl="0" algn="l">
              <a:lnSpc>
                <a:spcPct val="90000"/>
              </a:lnSpc>
              <a:spcBef>
                <a:spcPts val="0"/>
              </a:spcBef>
              <a:spcAft>
                <a:spcPts val="0"/>
              </a:spcAft>
              <a:buClr>
                <a:srgbClr val="0AD0D9"/>
              </a:buClr>
              <a:buSzPts val="2250"/>
              <a:buFont typeface="Times New Roman"/>
              <a:buAutoNum type="arabicPeriod"/>
            </a:pPr>
            <a:r>
              <a:rPr lang="en-US" sz="2400">
                <a:solidFill>
                  <a:schemeClr val="dk1"/>
                </a:solidFill>
                <a:latin typeface="Times New Roman"/>
                <a:ea typeface="Times New Roman"/>
                <a:cs typeface="Times New Roman"/>
                <a:sym typeface="Times New Roman"/>
              </a:rPr>
              <a:t>Search : when similarity of wining neuron is greater than  vigilance than no search is required otherwise stored pattern  must be searched.</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81"/>
          <p:cNvSpPr txBox="1"/>
          <p:nvPr>
            <p:ph type="title"/>
          </p:nvPr>
        </p:nvSpPr>
        <p:spPr>
          <a:xfrm>
            <a:off x="444500" y="1049782"/>
            <a:ext cx="5065395" cy="788035"/>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chemeClr val="dk2"/>
              </a:buClr>
              <a:buSzPts val="3000"/>
              <a:buFont typeface="Century Schoolbook"/>
              <a:buNone/>
            </a:pPr>
            <a:r>
              <a:rPr lang="en-US"/>
              <a:t>Application of ART</a:t>
            </a:r>
            <a:endParaRPr/>
          </a:p>
        </p:txBody>
      </p:sp>
      <p:sp>
        <p:nvSpPr>
          <p:cNvPr id="658" name="Google Shape;658;p81"/>
          <p:cNvSpPr txBox="1"/>
          <p:nvPr/>
        </p:nvSpPr>
        <p:spPr>
          <a:xfrm>
            <a:off x="535940" y="2094102"/>
            <a:ext cx="3939540" cy="4079240"/>
          </a:xfrm>
          <a:prstGeom prst="rect">
            <a:avLst/>
          </a:prstGeom>
          <a:noFill/>
          <a:ln>
            <a:noFill/>
          </a:ln>
        </p:spPr>
        <p:txBody>
          <a:bodyPr anchorCtr="0" anchor="t" bIns="0" lIns="0" spcFirstLastPara="1" rIns="0" wrap="square" tIns="12050">
            <a:spAutoFit/>
          </a:bodyPr>
          <a:lstStyle/>
          <a:p>
            <a:pPr indent="-342900" lvl="0" marL="355600" marR="0" rtl="0" algn="l">
              <a:lnSpc>
                <a:spcPct val="100000"/>
              </a:lnSpc>
              <a:spcBef>
                <a:spcPts val="0"/>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Mobile robot control</a:t>
            </a:r>
            <a:endParaRPr sz="2800">
              <a:solidFill>
                <a:schemeClr val="dk1"/>
              </a:solidFill>
              <a:latin typeface="Times New Roman"/>
              <a:ea typeface="Times New Roman"/>
              <a:cs typeface="Times New Roman"/>
              <a:sym typeface="Times New Roman"/>
            </a:endParaRPr>
          </a:p>
          <a:p>
            <a:pPr indent="-342900" lvl="0" marL="355600" marR="0" rtl="0" algn="l">
              <a:lnSpc>
                <a:spcPct val="100000"/>
              </a:lnSpc>
              <a:spcBef>
                <a:spcPts val="2350"/>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Facial recognition</a:t>
            </a:r>
            <a:endParaRPr sz="2800">
              <a:solidFill>
                <a:schemeClr val="dk1"/>
              </a:solidFill>
              <a:latin typeface="Times New Roman"/>
              <a:ea typeface="Times New Roman"/>
              <a:cs typeface="Times New Roman"/>
              <a:sym typeface="Times New Roman"/>
            </a:endParaRPr>
          </a:p>
          <a:p>
            <a:pPr indent="-342900" lvl="0" marL="355600" marR="0" rtl="0" algn="l">
              <a:lnSpc>
                <a:spcPct val="100000"/>
              </a:lnSpc>
              <a:spcBef>
                <a:spcPts val="2355"/>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Land cover classification</a:t>
            </a:r>
            <a:endParaRPr sz="2800">
              <a:solidFill>
                <a:schemeClr val="dk1"/>
              </a:solidFill>
              <a:latin typeface="Times New Roman"/>
              <a:ea typeface="Times New Roman"/>
              <a:cs typeface="Times New Roman"/>
              <a:sym typeface="Times New Roman"/>
            </a:endParaRPr>
          </a:p>
          <a:p>
            <a:pPr indent="-342900" lvl="0" marL="355600" marR="0" rtl="0" algn="l">
              <a:lnSpc>
                <a:spcPct val="100000"/>
              </a:lnSpc>
              <a:spcBef>
                <a:spcPts val="2350"/>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Target recognition</a:t>
            </a:r>
            <a:endParaRPr sz="2800">
              <a:solidFill>
                <a:schemeClr val="dk1"/>
              </a:solidFill>
              <a:latin typeface="Times New Roman"/>
              <a:ea typeface="Times New Roman"/>
              <a:cs typeface="Times New Roman"/>
              <a:sym typeface="Times New Roman"/>
            </a:endParaRPr>
          </a:p>
          <a:p>
            <a:pPr indent="-342900" lvl="0" marL="355600" marR="0" rtl="0" algn="l">
              <a:lnSpc>
                <a:spcPct val="100000"/>
              </a:lnSpc>
              <a:spcBef>
                <a:spcPts val="2355"/>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Medical diagnosis</a:t>
            </a:r>
            <a:endParaRPr sz="2800">
              <a:solidFill>
                <a:schemeClr val="dk1"/>
              </a:solidFill>
              <a:latin typeface="Times New Roman"/>
              <a:ea typeface="Times New Roman"/>
              <a:cs typeface="Times New Roman"/>
              <a:sym typeface="Times New Roman"/>
            </a:endParaRPr>
          </a:p>
          <a:p>
            <a:pPr indent="-342900" lvl="0" marL="355600" marR="0" rtl="0" algn="l">
              <a:lnSpc>
                <a:spcPct val="100000"/>
              </a:lnSpc>
              <a:spcBef>
                <a:spcPts val="2355"/>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Signature verification</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flowchart</a:t>
            </a:r>
            <a:endParaRPr/>
          </a:p>
        </p:txBody>
      </p:sp>
      <p:sp>
        <p:nvSpPr>
          <p:cNvPr id="183" name="Google Shape;183;p1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a:p>
        </p:txBody>
      </p:sp>
      <p:sp>
        <p:nvSpPr>
          <p:cNvPr id="184" name="Google Shape;184;p1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85" name="Google Shape;185;p19"/>
          <p:cNvPicPr preferRelativeResize="0"/>
          <p:nvPr/>
        </p:nvPicPr>
        <p:blipFill rotWithShape="1">
          <a:blip r:embed="rId3">
            <a:alphaModFix/>
          </a:blip>
          <a:srcRect b="0" l="0" r="0" t="0"/>
          <a:stretch/>
        </p:blipFill>
        <p:spPr>
          <a:xfrm>
            <a:off x="3581400" y="318862"/>
            <a:ext cx="4586287" cy="61913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800"/>
              <a:buFont typeface="Century Schoolbook"/>
              <a:buNone/>
            </a:pPr>
            <a:r>
              <a:rPr lang="en-US" sz="2800"/>
              <a:t>Training algorithm for pattern</a:t>
            </a:r>
            <a:r>
              <a:rPr b="1" lang="en-US" sz="2000">
                <a:solidFill>
                  <a:srgbClr val="FF0000"/>
                </a:solidFill>
              </a:rPr>
              <a:t> </a:t>
            </a:r>
            <a:r>
              <a:rPr lang="en-US" sz="2800"/>
              <a:t>association-Outer product Rule </a:t>
            </a:r>
            <a:endParaRPr i="1" sz="2800">
              <a:solidFill>
                <a:srgbClr val="0070C0"/>
              </a:solidFill>
              <a:latin typeface="Century Schoolbook"/>
              <a:ea typeface="Century Schoolbook"/>
              <a:cs typeface="Century Schoolbook"/>
              <a:sym typeface="Century Schoolbook"/>
            </a:endParaRPr>
          </a:p>
        </p:txBody>
      </p:sp>
      <p:sp>
        <p:nvSpPr>
          <p:cNvPr id="191" name="Google Shape;191;p2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sz="2400">
                <a:solidFill>
                  <a:srgbClr val="3B3D42"/>
                </a:solidFill>
              </a:rPr>
              <a:t>Let </a:t>
            </a:r>
            <a:r>
              <a:rPr b="1" i="1" lang="en-US" sz="2400">
                <a:solidFill>
                  <a:srgbClr val="3B3D42"/>
                </a:solidFill>
              </a:rPr>
              <a:t>s </a:t>
            </a:r>
            <a:r>
              <a:rPr lang="en-US" sz="2400">
                <a:solidFill>
                  <a:srgbClr val="3B3D42"/>
                </a:solidFill>
              </a:rPr>
              <a:t>and </a:t>
            </a:r>
            <a:r>
              <a:rPr b="1" i="1" lang="en-US" sz="2400">
                <a:solidFill>
                  <a:srgbClr val="3B3D42"/>
                </a:solidFill>
              </a:rPr>
              <a:t>t </a:t>
            </a:r>
            <a:r>
              <a:rPr lang="en-US" sz="2400">
                <a:solidFill>
                  <a:srgbClr val="3B3D42"/>
                </a:solidFill>
              </a:rPr>
              <a:t>be row vectors.</a:t>
            </a:r>
            <a:endParaRPr/>
          </a:p>
          <a:p>
            <a:pPr indent="-274320" lvl="0" marL="274320" rtl="0" algn="l">
              <a:spcBef>
                <a:spcPts val="600"/>
              </a:spcBef>
              <a:spcAft>
                <a:spcPts val="0"/>
              </a:spcAft>
              <a:buSzPts val="1680"/>
              <a:buChar char="🞆"/>
            </a:pPr>
            <a:r>
              <a:rPr lang="en-US" sz="2400">
                <a:solidFill>
                  <a:srgbClr val="3B3D42"/>
                </a:solidFill>
              </a:rPr>
              <a:t>Then for a particular training pair </a:t>
            </a:r>
            <a:r>
              <a:rPr b="1" i="1" lang="en-US" sz="2400">
                <a:solidFill>
                  <a:srgbClr val="3B3D42"/>
                </a:solidFill>
              </a:rPr>
              <a:t>s:t</a:t>
            </a:r>
            <a:endParaRPr/>
          </a:p>
          <a:p>
            <a:pPr indent="-167640" lvl="0" marL="274320" rtl="0" algn="l">
              <a:spcBef>
                <a:spcPts val="600"/>
              </a:spcBef>
              <a:spcAft>
                <a:spcPts val="0"/>
              </a:spcAft>
              <a:buSzPts val="1680"/>
              <a:buNone/>
            </a:pPr>
            <a:r>
              <a:t/>
            </a:r>
            <a:endParaRPr b="1" i="1" sz="2400">
              <a:solidFill>
                <a:srgbClr val="3B3D42"/>
              </a:solidFill>
            </a:endParaRPr>
          </a:p>
          <a:p>
            <a:pPr indent="-167640" lvl="0" marL="274320" rtl="0" algn="l">
              <a:spcBef>
                <a:spcPts val="600"/>
              </a:spcBef>
              <a:spcAft>
                <a:spcPts val="0"/>
              </a:spcAft>
              <a:buSzPts val="1680"/>
              <a:buNone/>
            </a:pPr>
            <a:r>
              <a:t/>
            </a:r>
            <a:endParaRPr b="1" i="1" sz="2400">
              <a:solidFill>
                <a:srgbClr val="3B3D42"/>
              </a:solidFill>
            </a:endParaRPr>
          </a:p>
          <a:p>
            <a:pPr indent="-167640" lvl="0" marL="274320" rtl="0" algn="l">
              <a:spcBef>
                <a:spcPts val="600"/>
              </a:spcBef>
              <a:spcAft>
                <a:spcPts val="0"/>
              </a:spcAft>
              <a:buSzPts val="1680"/>
              <a:buNone/>
            </a:pPr>
            <a:r>
              <a:t/>
            </a:r>
            <a:endParaRPr sz="2400"/>
          </a:p>
        </p:txBody>
      </p:sp>
      <p:sp>
        <p:nvSpPr>
          <p:cNvPr id="192" name="Google Shape;192;p2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93" name="Google Shape;193;p20"/>
          <p:cNvPicPr preferRelativeResize="0"/>
          <p:nvPr/>
        </p:nvPicPr>
        <p:blipFill rotWithShape="1">
          <a:blip r:embed="rId3">
            <a:alphaModFix/>
          </a:blip>
          <a:srcRect b="0" l="0" r="0" t="0"/>
          <a:stretch/>
        </p:blipFill>
        <p:spPr>
          <a:xfrm>
            <a:off x="1066800" y="2547317"/>
            <a:ext cx="6984776" cy="1765920"/>
          </a:xfrm>
          <a:prstGeom prst="rect">
            <a:avLst/>
          </a:prstGeom>
          <a:noFill/>
          <a:ln>
            <a:noFill/>
          </a:ln>
        </p:spPr>
      </p:pic>
      <p:sp>
        <p:nvSpPr>
          <p:cNvPr id="194" name="Google Shape;194;p20"/>
          <p:cNvSpPr txBox="1"/>
          <p:nvPr/>
        </p:nvSpPr>
        <p:spPr>
          <a:xfrm>
            <a:off x="457200" y="4114800"/>
            <a:ext cx="1447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rgbClr val="3B3D42"/>
                </a:solidFill>
                <a:latin typeface="Tahoma"/>
                <a:ea typeface="Tahoma"/>
                <a:cs typeface="Tahoma"/>
                <a:sym typeface="Tahoma"/>
              </a:rPr>
              <a:t>and</a:t>
            </a:r>
            <a:endParaRPr/>
          </a:p>
        </p:txBody>
      </p:sp>
      <p:pic>
        <p:nvPicPr>
          <p:cNvPr id="195" name="Google Shape;195;p20"/>
          <p:cNvPicPr preferRelativeResize="0"/>
          <p:nvPr/>
        </p:nvPicPr>
        <p:blipFill rotWithShape="1">
          <a:blip r:embed="rId4">
            <a:alphaModFix/>
          </a:blip>
          <a:srcRect b="0" l="0" r="0" t="0"/>
          <a:stretch/>
        </p:blipFill>
        <p:spPr>
          <a:xfrm>
            <a:off x="3059832" y="4653136"/>
            <a:ext cx="2676203" cy="9462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Auto-associative Memory Network</a:t>
            </a:r>
            <a:endParaRPr/>
          </a:p>
        </p:txBody>
      </p:sp>
      <p:sp>
        <p:nvSpPr>
          <p:cNvPr id="201" name="Google Shape;201;p2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680"/>
              <a:buChar char="🞆"/>
            </a:pPr>
            <a:r>
              <a:rPr lang="en-US"/>
              <a:t>In the case of an auto-associative neural net, the training input and the target output vectors are the same.</a:t>
            </a:r>
            <a:endParaRPr/>
          </a:p>
          <a:p>
            <a:pPr indent="-274320" lvl="0" marL="274320" rtl="0" algn="l">
              <a:spcBef>
                <a:spcPts val="600"/>
              </a:spcBef>
              <a:spcAft>
                <a:spcPts val="0"/>
              </a:spcAft>
              <a:buSzPts val="1680"/>
              <a:buChar char="🞆"/>
            </a:pPr>
            <a:r>
              <a:rPr lang="en-US"/>
              <a:t>The determination of weights of the association net is called storing of vectors. </a:t>
            </a:r>
            <a:endParaRPr/>
          </a:p>
          <a:p>
            <a:pPr indent="-274320" lvl="0" marL="274320" rtl="0" algn="l">
              <a:spcBef>
                <a:spcPts val="600"/>
              </a:spcBef>
              <a:spcAft>
                <a:spcPts val="0"/>
              </a:spcAft>
              <a:buSzPts val="1680"/>
              <a:buChar char="🞆"/>
            </a:pPr>
            <a:r>
              <a:rPr lang="en-US"/>
              <a:t>The vectors that have been stored can be retrieved from distorted (noisy) input if the input is sufficiently similar to it.</a:t>
            </a:r>
            <a:endParaRPr/>
          </a:p>
          <a:p>
            <a:pPr indent="-274320" lvl="0" marL="274320" rtl="0" algn="l">
              <a:spcBef>
                <a:spcPts val="600"/>
              </a:spcBef>
              <a:spcAft>
                <a:spcPts val="0"/>
              </a:spcAft>
              <a:buSzPts val="1680"/>
              <a:buChar char="🞆"/>
            </a:pPr>
            <a:r>
              <a:rPr lang="en-US"/>
              <a:t>The net's performance is based on its ability to reproduce a stored pattern from a noisy input.</a:t>
            </a:r>
            <a:endParaRPr/>
          </a:p>
          <a:p>
            <a:pPr indent="-274320" lvl="0" marL="274320" rtl="0" algn="l">
              <a:spcBef>
                <a:spcPts val="600"/>
              </a:spcBef>
              <a:spcAft>
                <a:spcPts val="0"/>
              </a:spcAft>
              <a:buSzPts val="1680"/>
              <a:buChar char="🞆"/>
            </a:pPr>
            <a:r>
              <a:rPr lang="en-US"/>
              <a:t>The weights on the diagonal can be set to zero. This can be called as auto associative net with no self connection.</a:t>
            </a:r>
            <a:endParaRPr/>
          </a:p>
        </p:txBody>
      </p:sp>
      <p:sp>
        <p:nvSpPr>
          <p:cNvPr id="202" name="Google Shape;202;p2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