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126.xml" ContentType="application/vnd.openxmlformats-officedocument.presentationml.slide+xml"/>
  <Override PartName="/ppt/slides/slide12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0"/>
  </p:notesMasterIdLst>
  <p:sldIdLst>
    <p:sldId id="256" r:id="rId2"/>
    <p:sldId id="257" r:id="rId3"/>
    <p:sldId id="261" r:id="rId4"/>
    <p:sldId id="258" r:id="rId5"/>
    <p:sldId id="260" r:id="rId6"/>
    <p:sldId id="262" r:id="rId7"/>
    <p:sldId id="263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39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7" r:id="rId29"/>
    <p:sldId id="276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9" r:id="rId51"/>
    <p:sldId id="380" r:id="rId52"/>
    <p:sldId id="298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81" r:id="rId62"/>
    <p:sldId id="308" r:id="rId63"/>
    <p:sldId id="309" r:id="rId64"/>
    <p:sldId id="310" r:id="rId65"/>
    <p:sldId id="311" r:id="rId66"/>
    <p:sldId id="312" r:id="rId67"/>
    <p:sldId id="313" r:id="rId68"/>
    <p:sldId id="314" r:id="rId69"/>
    <p:sldId id="315" r:id="rId70"/>
    <p:sldId id="317" r:id="rId71"/>
    <p:sldId id="319" r:id="rId72"/>
    <p:sldId id="320" r:id="rId73"/>
    <p:sldId id="321" r:id="rId74"/>
    <p:sldId id="322" r:id="rId75"/>
    <p:sldId id="323" r:id="rId76"/>
    <p:sldId id="324" r:id="rId77"/>
    <p:sldId id="325" r:id="rId78"/>
    <p:sldId id="326" r:id="rId79"/>
    <p:sldId id="327" r:id="rId80"/>
    <p:sldId id="328" r:id="rId81"/>
    <p:sldId id="329" r:id="rId82"/>
    <p:sldId id="330" r:id="rId83"/>
    <p:sldId id="331" r:id="rId84"/>
    <p:sldId id="382" r:id="rId85"/>
    <p:sldId id="332" r:id="rId86"/>
    <p:sldId id="333" r:id="rId87"/>
    <p:sldId id="334" r:id="rId88"/>
    <p:sldId id="335" r:id="rId89"/>
    <p:sldId id="336" r:id="rId90"/>
    <p:sldId id="383" r:id="rId91"/>
    <p:sldId id="337" r:id="rId92"/>
    <p:sldId id="338" r:id="rId93"/>
    <p:sldId id="339" r:id="rId94"/>
    <p:sldId id="340" r:id="rId95"/>
    <p:sldId id="341" r:id="rId96"/>
    <p:sldId id="342" r:id="rId97"/>
    <p:sldId id="343" r:id="rId98"/>
    <p:sldId id="344" r:id="rId99"/>
    <p:sldId id="345" r:id="rId100"/>
    <p:sldId id="346" r:id="rId101"/>
    <p:sldId id="347" r:id="rId102"/>
    <p:sldId id="348" r:id="rId103"/>
    <p:sldId id="349" r:id="rId104"/>
    <p:sldId id="350" r:id="rId105"/>
    <p:sldId id="351" r:id="rId106"/>
    <p:sldId id="352" r:id="rId107"/>
    <p:sldId id="353" r:id="rId108"/>
    <p:sldId id="354" r:id="rId109"/>
    <p:sldId id="384" r:id="rId110"/>
    <p:sldId id="355" r:id="rId111"/>
    <p:sldId id="357" r:id="rId112"/>
    <p:sldId id="358" r:id="rId113"/>
    <p:sldId id="359" r:id="rId114"/>
    <p:sldId id="360" r:id="rId115"/>
    <p:sldId id="356" r:id="rId116"/>
    <p:sldId id="361" r:id="rId117"/>
    <p:sldId id="362" r:id="rId118"/>
    <p:sldId id="363" r:id="rId119"/>
    <p:sldId id="364" r:id="rId120"/>
    <p:sldId id="365" r:id="rId121"/>
    <p:sldId id="385" r:id="rId122"/>
    <p:sldId id="367" r:id="rId123"/>
    <p:sldId id="366" r:id="rId124"/>
    <p:sldId id="368" r:id="rId125"/>
    <p:sldId id="370" r:id="rId126"/>
    <p:sldId id="371" r:id="rId127"/>
    <p:sldId id="372" r:id="rId128"/>
    <p:sldId id="375" r:id="rId1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6B153-76D0-4626-ACE9-147C053904D7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00F33-3511-4092-BD73-0FA6FCD835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28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542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  <p:sp>
        <p:nvSpPr>
          <p:cNvPr id="604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A4F4-E72E-455D-A47C-671861D7AC7F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5325-DD85-4736-9463-C0C6CED9C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18951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A4F4-E72E-455D-A47C-671861D7AC7F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5325-DD85-4736-9463-C0C6CED9C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3948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A4F4-E72E-455D-A47C-671861D7AC7F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5325-DD85-4736-9463-C0C6CED9C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5530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A4F4-E72E-455D-A47C-671861D7AC7F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5325-DD85-4736-9463-C0C6CED9C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9746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A4F4-E72E-455D-A47C-671861D7AC7F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5325-DD85-4736-9463-C0C6CED9C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3911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A4F4-E72E-455D-A47C-671861D7AC7F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5325-DD85-4736-9463-C0C6CED9C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35521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A4F4-E72E-455D-A47C-671861D7AC7F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5325-DD85-4736-9463-C0C6CED9C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86046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A4F4-E72E-455D-A47C-671861D7AC7F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5325-DD85-4736-9463-C0C6CED9C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3203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A4F4-E72E-455D-A47C-671861D7AC7F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5325-DD85-4736-9463-C0C6CED9C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13262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A4F4-E72E-455D-A47C-671861D7AC7F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5325-DD85-4736-9463-C0C6CED9C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8950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A4F4-E72E-455D-A47C-671861D7AC7F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5325-DD85-4736-9463-C0C6CED9C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4399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7A4F4-E72E-455D-A47C-671861D7AC7F}" type="datetimeFigureOut">
              <a:rPr lang="en-US" smtClean="0"/>
              <a:pPr/>
              <a:t>9/13/2020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85325-DD85-4736-9463-C0C6CED9CE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3757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05182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Architectural </a:t>
            </a:r>
            <a:r>
              <a:rPr lang="en-US" dirty="0" smtClean="0"/>
              <a:t>model </a:t>
            </a:r>
            <a:r>
              <a:rPr lang="en-US" dirty="0" smtClean="0"/>
              <a:t>is </a:t>
            </a:r>
            <a:r>
              <a:rPr lang="en-US" dirty="0" smtClean="0"/>
              <a:t>derived from three sources: </a:t>
            </a:r>
            <a:endParaRPr lang="en-US" dirty="0" smtClean="0"/>
          </a:p>
          <a:p>
            <a:pPr marL="514350" indent="-514350">
              <a:buAutoNum type="arabicParenBoth"/>
            </a:pPr>
            <a:r>
              <a:rPr lang="en-US" b="1" dirty="0" smtClean="0"/>
              <a:t>Information about </a:t>
            </a:r>
            <a:r>
              <a:rPr lang="en-US" b="1" dirty="0" smtClean="0"/>
              <a:t>the application </a:t>
            </a:r>
            <a:r>
              <a:rPr lang="en-US" dirty="0" smtClean="0"/>
              <a:t>domain for the software to be </a:t>
            </a:r>
            <a:r>
              <a:rPr lang="en-US" dirty="0" smtClean="0"/>
              <a:t>built</a:t>
            </a: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(2</a:t>
            </a:r>
            <a:r>
              <a:rPr lang="en-US" dirty="0" smtClean="0"/>
              <a:t>) </a:t>
            </a:r>
            <a:r>
              <a:rPr lang="en-US" b="1" dirty="0" smtClean="0"/>
              <a:t>specific requirements</a:t>
            </a:r>
          </a:p>
          <a:p>
            <a:pPr>
              <a:buNone/>
            </a:pPr>
            <a:r>
              <a:rPr lang="en-US" dirty="0" smtClean="0"/>
              <a:t>(3</a:t>
            </a:r>
            <a:r>
              <a:rPr lang="en-US" dirty="0" smtClean="0"/>
              <a:t>) the availability of </a:t>
            </a:r>
            <a:r>
              <a:rPr lang="en-US" dirty="0" smtClean="0"/>
              <a:t>architectural </a:t>
            </a:r>
            <a:r>
              <a:rPr lang="en-US" b="1" dirty="0" smtClean="0"/>
              <a:t>Styles and </a:t>
            </a:r>
            <a:r>
              <a:rPr lang="en-US" b="1" dirty="0" smtClean="0"/>
              <a:t>patterns</a:t>
            </a:r>
            <a:endParaRPr lang="en-US" b="1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User Interface Design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410200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 smtClean="0">
                <a:solidFill>
                  <a:srgbClr val="FF0000"/>
                </a:solidFill>
              </a:rPr>
              <a:t>3. Make </a:t>
            </a:r>
            <a:r>
              <a:rPr lang="en-US" b="1" dirty="0">
                <a:solidFill>
                  <a:srgbClr val="FF0000"/>
                </a:solidFill>
              </a:rPr>
              <a:t>the Interface </a:t>
            </a:r>
            <a:r>
              <a:rPr lang="en-US" b="1" dirty="0" smtClean="0">
                <a:solidFill>
                  <a:srgbClr val="FF0000"/>
                </a:solidFill>
              </a:rPr>
              <a:t>Consistent</a:t>
            </a:r>
          </a:p>
          <a:p>
            <a:pPr marL="0" indent="0" algn="just">
              <a:buNone/>
            </a:pPr>
            <a:r>
              <a:rPr lang="en-US" dirty="0"/>
              <a:t>“Things that </a:t>
            </a:r>
            <a:r>
              <a:rPr lang="en-US" dirty="0" smtClean="0"/>
              <a:t>look different </a:t>
            </a:r>
            <a:r>
              <a:rPr lang="en-US" dirty="0"/>
              <a:t>should </a:t>
            </a:r>
            <a:r>
              <a:rPr lang="en-US" dirty="0" smtClean="0"/>
              <a:t>act different</a:t>
            </a:r>
            <a:r>
              <a:rPr lang="en-US" dirty="0"/>
              <a:t>. </a:t>
            </a:r>
            <a:r>
              <a:rPr lang="en-US" dirty="0" smtClean="0"/>
              <a:t>Things that </a:t>
            </a:r>
            <a:r>
              <a:rPr lang="en-US" dirty="0"/>
              <a:t>look the </a:t>
            </a:r>
            <a:r>
              <a:rPr lang="en-US" dirty="0" smtClean="0"/>
              <a:t>same should </a:t>
            </a:r>
            <a:r>
              <a:rPr lang="en-US" dirty="0"/>
              <a:t>act </a:t>
            </a:r>
            <a:r>
              <a:rPr lang="en-US" dirty="0" smtClean="0"/>
              <a:t>the same.”</a:t>
            </a:r>
          </a:p>
          <a:p>
            <a:pPr marL="0" indent="0" algn="just">
              <a:buNone/>
            </a:pPr>
            <a:endParaRPr lang="en-US" dirty="0"/>
          </a:p>
          <a:p>
            <a:pPr marL="514350" indent="-514350" algn="just">
              <a:buAutoNum type="arabicParenBoth"/>
            </a:pPr>
            <a:r>
              <a:rPr lang="en-US" b="1" dirty="0" smtClean="0"/>
              <a:t>Allow </a:t>
            </a:r>
            <a:r>
              <a:rPr lang="en-US" b="1" dirty="0"/>
              <a:t>the user to put the current task into a meaningful context</a:t>
            </a:r>
            <a:r>
              <a:rPr lang="en-US" b="1" dirty="0" smtClean="0"/>
              <a:t>.</a:t>
            </a:r>
          </a:p>
          <a:p>
            <a:pPr algn="just"/>
            <a:r>
              <a:rPr lang="en-US" dirty="0" smtClean="0"/>
              <a:t>Complex layers to be implemented with clear indication to the user about the context of the work at hand.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9871692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User Interface Design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15400" cy="5410200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 smtClean="0"/>
              <a:t>(2) </a:t>
            </a:r>
            <a:r>
              <a:rPr lang="en-US" b="1" dirty="0"/>
              <a:t>Maintain consistency across a family of applications</a:t>
            </a:r>
            <a:r>
              <a:rPr lang="en-US" b="1" dirty="0" smtClean="0"/>
              <a:t>.</a:t>
            </a:r>
          </a:p>
          <a:p>
            <a:pPr algn="just"/>
            <a:r>
              <a:rPr lang="en-US" dirty="0"/>
              <a:t>A set of applications (</a:t>
            </a:r>
            <a:r>
              <a:rPr lang="en-US" dirty="0" smtClean="0"/>
              <a:t>or products</a:t>
            </a:r>
            <a:r>
              <a:rPr lang="en-US" dirty="0"/>
              <a:t>) should all implement the same design </a:t>
            </a:r>
            <a:r>
              <a:rPr lang="en-US" dirty="0" smtClean="0"/>
              <a:t>rules - consistency </a:t>
            </a:r>
            <a:r>
              <a:rPr lang="en-US" dirty="0"/>
              <a:t>is </a:t>
            </a:r>
            <a:r>
              <a:rPr lang="en-US" dirty="0" smtClean="0"/>
              <a:t>maintained for </a:t>
            </a:r>
            <a:r>
              <a:rPr lang="en-US" dirty="0"/>
              <a:t>all interaction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 smtClean="0"/>
              <a:t>(3) </a:t>
            </a:r>
            <a:r>
              <a:rPr lang="en-US" b="1" dirty="0"/>
              <a:t>If past interactive models have created user expectations, do not </a:t>
            </a:r>
            <a:r>
              <a:rPr lang="en-US" b="1" dirty="0" smtClean="0"/>
              <a:t>make changes </a:t>
            </a:r>
            <a:r>
              <a:rPr lang="en-US" b="1" dirty="0"/>
              <a:t>unless there is a compelling reason to do so.</a:t>
            </a:r>
          </a:p>
        </p:txBody>
      </p:sp>
    </p:spTree>
    <p:extLst>
      <p:ext uri="{BB962C8B-B14F-4D97-AF65-F5344CB8AC3E}">
        <p14:creationId xmlns="" xmlns:p14="http://schemas.microsoft.com/office/powerpoint/2010/main" val="115554670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user interface</a:t>
            </a:r>
            <a:r>
              <a:rPr lang="en-US" dirty="0"/>
              <a:t> </a:t>
            </a:r>
            <a:r>
              <a:rPr lang="en-US" dirty="0" smtClean="0"/>
              <a:t>design </a:t>
            </a:r>
            <a:r>
              <a:rPr lang="en-US" dirty="0"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5105400"/>
          </a:xfrm>
        </p:spPr>
        <p:txBody>
          <a:bodyPr/>
          <a:lstStyle/>
          <a:p>
            <a:pPr algn="just"/>
            <a:r>
              <a:rPr lang="en-US" dirty="0"/>
              <a:t>The analysis and design process for user interfaces is iterative and can be </a:t>
            </a:r>
            <a:r>
              <a:rPr lang="en-US" dirty="0" smtClean="0"/>
              <a:t>represented using </a:t>
            </a:r>
            <a:r>
              <a:rPr lang="en-US" dirty="0"/>
              <a:t>a spiral </a:t>
            </a:r>
            <a:r>
              <a:rPr lang="en-US" dirty="0" smtClean="0"/>
              <a:t>model.</a:t>
            </a:r>
          </a:p>
          <a:p>
            <a:pPr algn="just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048000"/>
            <a:ext cx="57150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6975153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The user interface design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9154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(1) Interface analysis </a:t>
            </a:r>
            <a:r>
              <a:rPr lang="en-US" b="1" i="1" dirty="0" smtClean="0"/>
              <a:t>– </a:t>
            </a:r>
            <a:r>
              <a:rPr lang="en-US" dirty="0"/>
              <a:t>focuses on the </a:t>
            </a:r>
            <a:r>
              <a:rPr lang="en-US" b="1" dirty="0"/>
              <a:t>profile of the users</a:t>
            </a:r>
            <a:r>
              <a:rPr lang="en-US" dirty="0"/>
              <a:t> who will interact with </a:t>
            </a:r>
            <a:r>
              <a:rPr lang="en-US" dirty="0" smtClean="0"/>
              <a:t>the system.</a:t>
            </a:r>
            <a:r>
              <a:rPr lang="en-US" dirty="0"/>
              <a:t> </a:t>
            </a:r>
            <a:r>
              <a:rPr lang="en-US" dirty="0" smtClean="0"/>
              <a:t>Different </a:t>
            </a:r>
            <a:r>
              <a:rPr lang="en-US" b="1" dirty="0"/>
              <a:t>user categories </a:t>
            </a:r>
            <a:r>
              <a:rPr lang="en-US" dirty="0"/>
              <a:t>are </a:t>
            </a:r>
            <a:r>
              <a:rPr lang="en-US" b="1" dirty="0" smtClean="0"/>
              <a:t>defined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Once </a:t>
            </a:r>
            <a:r>
              <a:rPr lang="en-US" b="1" dirty="0"/>
              <a:t>general requirements </a:t>
            </a:r>
            <a:r>
              <a:rPr lang="en-US" dirty="0"/>
              <a:t>have been </a:t>
            </a:r>
            <a:r>
              <a:rPr lang="en-US" b="1" dirty="0"/>
              <a:t>defined</a:t>
            </a:r>
            <a:r>
              <a:rPr lang="en-US" dirty="0"/>
              <a:t>, a more </a:t>
            </a:r>
            <a:r>
              <a:rPr lang="en-US" b="1" dirty="0"/>
              <a:t>detailed </a:t>
            </a:r>
            <a:r>
              <a:rPr lang="en-US" b="1" i="1" dirty="0"/>
              <a:t>task analysis </a:t>
            </a:r>
            <a:r>
              <a:rPr lang="en-US" dirty="0" smtClean="0"/>
              <a:t>is conducted.</a:t>
            </a:r>
          </a:p>
          <a:p>
            <a:pPr algn="just"/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(2) I</a:t>
            </a:r>
            <a:r>
              <a:rPr lang="en-US" b="1" i="1" dirty="0" smtClean="0">
                <a:solidFill>
                  <a:srgbClr val="FF0000"/>
                </a:solidFill>
              </a:rPr>
              <a:t>nterface design</a:t>
            </a:r>
            <a:r>
              <a:rPr lang="en-US" b="1" i="1" dirty="0"/>
              <a:t> </a:t>
            </a:r>
            <a:r>
              <a:rPr lang="en-US" b="1" i="1" dirty="0" smtClean="0"/>
              <a:t>–</a:t>
            </a:r>
            <a:r>
              <a:rPr lang="en-US" i="1" dirty="0" smtClean="0"/>
              <a:t> </a:t>
            </a:r>
            <a:r>
              <a:rPr lang="en-US" dirty="0"/>
              <a:t>is to </a:t>
            </a:r>
            <a:r>
              <a:rPr lang="en-US" b="1" dirty="0"/>
              <a:t>define a set of interface objects and actions </a:t>
            </a:r>
            <a:r>
              <a:rPr lang="en-US" dirty="0" smtClean="0"/>
              <a:t>that </a:t>
            </a:r>
            <a:r>
              <a:rPr lang="en-US" dirty="0"/>
              <a:t>enable a user to perform all defined tasks </a:t>
            </a:r>
            <a:r>
              <a:rPr lang="en-US" dirty="0" smtClean="0"/>
              <a:t>to </a:t>
            </a:r>
            <a:r>
              <a:rPr lang="en-US" b="1" dirty="0" smtClean="0"/>
              <a:t>meet goals </a:t>
            </a:r>
            <a:r>
              <a:rPr lang="en-US" dirty="0" smtClean="0"/>
              <a:t>defined.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3137655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The user interface design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410200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(3) Interface construction </a:t>
            </a:r>
            <a:r>
              <a:rPr lang="en-US" i="1" dirty="0" smtClean="0">
                <a:solidFill>
                  <a:srgbClr val="FF0000"/>
                </a:solidFill>
              </a:rPr>
              <a:t>- </a:t>
            </a:r>
            <a:r>
              <a:rPr lang="en-US" dirty="0" smtClean="0"/>
              <a:t>normally begins with the </a:t>
            </a:r>
            <a:r>
              <a:rPr lang="en-US" b="1" dirty="0" smtClean="0"/>
              <a:t>creation of a prototype </a:t>
            </a:r>
            <a:r>
              <a:rPr lang="en-US" dirty="0" smtClean="0"/>
              <a:t>that enables usage scenarios to be evaluated.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(4) Interface validation - </a:t>
            </a:r>
            <a:r>
              <a:rPr lang="en-US" dirty="0" smtClean="0"/>
              <a:t>focuses on </a:t>
            </a:r>
          </a:p>
          <a:p>
            <a:pPr marL="514350" indent="-514350" algn="just">
              <a:buAutoNum type="arabicParenBoth"/>
            </a:pPr>
            <a:r>
              <a:rPr lang="en-US" dirty="0" smtClean="0"/>
              <a:t>the ability of the interface to implement </a:t>
            </a:r>
            <a:r>
              <a:rPr lang="en-US" b="1" dirty="0" smtClean="0"/>
              <a:t>every user task correctly</a:t>
            </a:r>
            <a:r>
              <a:rPr lang="en-US" dirty="0" smtClean="0"/>
              <a:t>, </a:t>
            </a:r>
            <a:r>
              <a:rPr lang="en-US" b="1" dirty="0" smtClean="0"/>
              <a:t>accommodate all task va</a:t>
            </a:r>
            <a:r>
              <a:rPr lang="en-US" dirty="0" smtClean="0"/>
              <a:t>riations, and to </a:t>
            </a:r>
            <a:r>
              <a:rPr lang="en-US" b="1" dirty="0" smtClean="0"/>
              <a:t>achieve all general user requi</a:t>
            </a:r>
            <a:r>
              <a:rPr lang="en-US" dirty="0" smtClean="0"/>
              <a:t>rements; </a:t>
            </a:r>
          </a:p>
          <a:p>
            <a:pPr marL="514350" indent="-514350" algn="just">
              <a:buAutoNum type="arabicParenBoth"/>
            </a:pPr>
            <a:r>
              <a:rPr lang="en-US" dirty="0" smtClean="0"/>
              <a:t>the degree to which the </a:t>
            </a:r>
            <a:r>
              <a:rPr lang="en-US" b="1" dirty="0" smtClean="0"/>
              <a:t>interface is easy to use </a:t>
            </a:r>
            <a:r>
              <a:rPr lang="en-US" dirty="0" smtClean="0"/>
              <a:t>and </a:t>
            </a:r>
            <a:r>
              <a:rPr lang="en-US" b="1" dirty="0" smtClean="0"/>
              <a:t>easy to learn</a:t>
            </a:r>
            <a:endParaRPr lang="en-US" dirty="0" smtClean="0"/>
          </a:p>
          <a:p>
            <a:pPr marL="514350" indent="-514350" algn="just">
              <a:buAutoNum type="arabicParenBoth"/>
            </a:pPr>
            <a:r>
              <a:rPr lang="en-US" dirty="0" smtClean="0"/>
              <a:t>the </a:t>
            </a:r>
            <a:r>
              <a:rPr lang="en-US" b="1" dirty="0" smtClean="0"/>
              <a:t>users’ acceptance </a:t>
            </a:r>
            <a:r>
              <a:rPr lang="en-US" dirty="0" smtClean="0"/>
              <a:t>of the </a:t>
            </a:r>
            <a:r>
              <a:rPr lang="en-US" b="1" dirty="0" smtClean="0"/>
              <a:t>interface</a:t>
            </a:r>
            <a:r>
              <a:rPr lang="en-US" dirty="0" smtClean="0"/>
              <a:t> as a useful tool in their work</a:t>
            </a:r>
          </a:p>
          <a:p>
            <a:pPr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1189487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5257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 smtClean="0"/>
              <a:t>understand the problem before you attempt to design a solution. </a:t>
            </a:r>
          </a:p>
          <a:p>
            <a:pPr marL="514350" indent="-514350" algn="just">
              <a:buAutoNum type="arabicParenBoth"/>
            </a:pPr>
            <a:r>
              <a:rPr lang="en-US" dirty="0" smtClean="0"/>
              <a:t> the people (</a:t>
            </a:r>
            <a:r>
              <a:rPr lang="en-US" b="1" dirty="0" smtClean="0"/>
              <a:t>end users</a:t>
            </a:r>
            <a:r>
              <a:rPr lang="en-US" dirty="0" smtClean="0"/>
              <a:t>) who will interact with the system through the interface.</a:t>
            </a:r>
          </a:p>
          <a:p>
            <a:pPr marL="514350" indent="-514350" algn="just">
              <a:buNone/>
            </a:pPr>
            <a:r>
              <a:rPr lang="en-US" dirty="0" smtClean="0"/>
              <a:t>(2) the </a:t>
            </a:r>
            <a:r>
              <a:rPr lang="en-US" b="1" dirty="0" smtClean="0"/>
              <a:t>tasks that end users must perfo</a:t>
            </a:r>
            <a:r>
              <a:rPr lang="en-US" dirty="0" smtClean="0"/>
              <a:t>rm to do their work,</a:t>
            </a:r>
          </a:p>
          <a:p>
            <a:pPr marL="514350" indent="-514350" algn="just">
              <a:buNone/>
            </a:pPr>
            <a:r>
              <a:rPr lang="en-US" dirty="0" smtClean="0"/>
              <a:t>(3) the </a:t>
            </a:r>
            <a:r>
              <a:rPr lang="en-US" b="1" dirty="0" smtClean="0"/>
              <a:t>content that is presented </a:t>
            </a:r>
            <a:r>
              <a:rPr lang="en-US" dirty="0" smtClean="0"/>
              <a:t>as part of the interface</a:t>
            </a:r>
          </a:p>
          <a:p>
            <a:pPr marL="514350" indent="-514350" algn="just">
              <a:buNone/>
            </a:pPr>
            <a:r>
              <a:rPr lang="en-US" dirty="0" smtClean="0"/>
              <a:t>(4) the </a:t>
            </a:r>
            <a:r>
              <a:rPr lang="en-US" b="1" dirty="0" smtClean="0"/>
              <a:t>environment</a:t>
            </a:r>
            <a:r>
              <a:rPr lang="en-US" dirty="0" smtClean="0"/>
              <a:t> in which these </a:t>
            </a:r>
            <a:r>
              <a:rPr lang="en-US" b="1" dirty="0" smtClean="0"/>
              <a:t>tasks will be conducted</a:t>
            </a:r>
            <a:endParaRPr lang="en-US" b="1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Analysis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AutoNum type="arabicParenBoth"/>
            </a:pPr>
            <a:r>
              <a:rPr lang="en-US" b="1" dirty="0" smtClean="0">
                <a:solidFill>
                  <a:srgbClr val="FF0000"/>
                </a:solidFill>
              </a:rPr>
              <a:t>User Analysis</a:t>
            </a:r>
          </a:p>
          <a:p>
            <a:pPr marL="514350" indent="-514350" algn="just"/>
            <a:r>
              <a:rPr lang="en-US" b="1" dirty="0" smtClean="0"/>
              <a:t>User Interviews.</a:t>
            </a:r>
          </a:p>
          <a:p>
            <a:pPr marL="514350" indent="-514350" algn="just"/>
            <a:r>
              <a:rPr lang="en-US" b="1" dirty="0" smtClean="0"/>
              <a:t>Sales input </a:t>
            </a:r>
            <a:r>
              <a:rPr lang="en-US" dirty="0" smtClean="0"/>
              <a:t>- Sales people meet with users on a regular basis and can gather information.</a:t>
            </a:r>
          </a:p>
          <a:p>
            <a:pPr marL="514350" indent="-514350" algn="just"/>
            <a:r>
              <a:rPr lang="en-US" b="1" dirty="0" smtClean="0"/>
              <a:t>Marketing input.</a:t>
            </a:r>
          </a:p>
          <a:p>
            <a:pPr marL="514350" indent="-514350" algn="just"/>
            <a:r>
              <a:rPr lang="en-US" b="1" dirty="0" smtClean="0"/>
              <a:t>Support input - </a:t>
            </a:r>
            <a:r>
              <a:rPr lang="en-US" dirty="0" smtClean="0"/>
              <a:t>Support staff talks with users on a daily basis. 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Analysis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(2) Task Analysis and Modeling</a:t>
            </a:r>
          </a:p>
          <a:p>
            <a:pPr algn="just"/>
            <a:r>
              <a:rPr lang="en-US" dirty="0" smtClean="0"/>
              <a:t>In task analysis and modeling information about the </a:t>
            </a:r>
            <a:r>
              <a:rPr lang="en-US" b="1" dirty="0" smtClean="0"/>
              <a:t>tasks and subtasks </a:t>
            </a:r>
            <a:r>
              <a:rPr lang="en-US" dirty="0" smtClean="0"/>
              <a:t>performed by the user , their </a:t>
            </a:r>
            <a:r>
              <a:rPr lang="en-US" b="1" dirty="0" smtClean="0"/>
              <a:t>workflow and hierarchy</a:t>
            </a:r>
            <a:r>
              <a:rPr lang="en-US" dirty="0" smtClean="0"/>
              <a:t> is to be gathered.</a:t>
            </a:r>
          </a:p>
          <a:p>
            <a:pPr marL="514350" indent="-514350" algn="just">
              <a:buAutoNum type="arabicPeriod"/>
            </a:pPr>
            <a:r>
              <a:rPr lang="en-US" b="1" dirty="0" smtClean="0"/>
              <a:t>Use cases. </a:t>
            </a:r>
          </a:p>
          <a:p>
            <a:pPr marL="514350" indent="-514350" algn="just">
              <a:buAutoNum type="arabicPeriod"/>
            </a:pPr>
            <a:r>
              <a:rPr lang="en-US" b="1" dirty="0" smtClean="0"/>
              <a:t>Task elaboration </a:t>
            </a:r>
            <a:r>
              <a:rPr lang="en-US" dirty="0" smtClean="0"/>
              <a:t>- stepwise elaboration (also called functional decomposition or stepwise refinement) for software to accomplish some desired function.</a:t>
            </a:r>
            <a:endParaRPr lang="en-US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Analysis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b="1" dirty="0" smtClean="0"/>
              <a:t>3. Object elaboration: </a:t>
            </a:r>
            <a:r>
              <a:rPr lang="en-US" dirty="0" smtClean="0"/>
              <a:t>Examine use case and other information obtained from the user.</a:t>
            </a:r>
          </a:p>
          <a:p>
            <a:pPr algn="just">
              <a:buNone/>
            </a:pPr>
            <a:endParaRPr lang="en-US" b="1" dirty="0" smtClean="0"/>
          </a:p>
          <a:p>
            <a:pPr algn="just">
              <a:buNone/>
            </a:pPr>
            <a:r>
              <a:rPr lang="en-US" b="1" dirty="0" smtClean="0"/>
              <a:t>4. Workflow analysis - </a:t>
            </a:r>
            <a:r>
              <a:rPr lang="en-US" dirty="0" smtClean="0"/>
              <a:t>When a number of different users, makes use of a user interface workflow analysis becomes important.</a:t>
            </a:r>
          </a:p>
          <a:p>
            <a:pPr algn="just">
              <a:buNone/>
            </a:pPr>
            <a:r>
              <a:rPr lang="en-US" dirty="0" err="1" smtClean="0"/>
              <a:t>Eg</a:t>
            </a:r>
            <a:r>
              <a:rPr lang="en-US" dirty="0" smtClean="0"/>
              <a:t>: Pharmaceutical Company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b="1" dirty="0" smtClean="0"/>
              <a:t>5. Hierarchical representation - </a:t>
            </a:r>
            <a:r>
              <a:rPr lang="en-US" dirty="0" smtClean="0"/>
              <a:t>Once workflow has been established, a task hierarchy can be defined for each user type.</a:t>
            </a:r>
            <a:endParaRPr lang="en-US" b="1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Analysis 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User task: </a:t>
            </a:r>
            <a:r>
              <a:rPr lang="en-IN" b="1" i="1" dirty="0"/>
              <a:t>Requests that a prescription be refilled</a:t>
            </a:r>
          </a:p>
          <a:p>
            <a:pPr marL="0" indent="0">
              <a:buNone/>
            </a:pPr>
            <a:r>
              <a:rPr lang="en-IN" dirty="0"/>
              <a:t>• </a:t>
            </a:r>
            <a:r>
              <a:rPr lang="en-IN" i="1" dirty="0"/>
              <a:t>Provide identifying information.</a:t>
            </a:r>
          </a:p>
          <a:p>
            <a:pPr>
              <a:buFont typeface="Wingdings" pitchFamily="2" charset="2"/>
              <a:buChar char="ü"/>
            </a:pPr>
            <a:r>
              <a:rPr lang="en-IN" i="1" dirty="0" smtClean="0"/>
              <a:t>Specify </a:t>
            </a:r>
            <a:r>
              <a:rPr lang="en-IN" i="1" dirty="0"/>
              <a:t>name.</a:t>
            </a:r>
          </a:p>
          <a:p>
            <a:pPr>
              <a:buFont typeface="Wingdings" pitchFamily="2" charset="2"/>
              <a:buChar char="ü"/>
            </a:pPr>
            <a:r>
              <a:rPr lang="en-IN" i="1" dirty="0" smtClean="0"/>
              <a:t>Specify </a:t>
            </a:r>
            <a:r>
              <a:rPr lang="en-IN" i="1" dirty="0" err="1"/>
              <a:t>userid</a:t>
            </a:r>
            <a:r>
              <a:rPr lang="en-IN" i="1" dirty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IN" i="1" dirty="0" smtClean="0"/>
              <a:t>Specify </a:t>
            </a:r>
            <a:r>
              <a:rPr lang="en-IN" i="1" dirty="0"/>
              <a:t>PIN and password.</a:t>
            </a:r>
          </a:p>
          <a:p>
            <a:pPr marL="0" indent="0">
              <a:buNone/>
            </a:pPr>
            <a:r>
              <a:rPr lang="en-IN" dirty="0"/>
              <a:t>• </a:t>
            </a:r>
            <a:r>
              <a:rPr lang="en-IN" i="1" dirty="0"/>
              <a:t>Specify prescription number.</a:t>
            </a:r>
          </a:p>
          <a:p>
            <a:pPr marL="0" indent="0">
              <a:buNone/>
            </a:pPr>
            <a:r>
              <a:rPr lang="en-IN" dirty="0"/>
              <a:t>• </a:t>
            </a:r>
            <a:r>
              <a:rPr lang="en-IN" i="1" dirty="0"/>
              <a:t>Specify date refill is required.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98595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2. Interface Design</a:t>
            </a:r>
          </a:p>
          <a:p>
            <a:r>
              <a:rPr lang="en-US" dirty="0" smtClean="0"/>
              <a:t>analogous to a set of detailed </a:t>
            </a:r>
            <a:r>
              <a:rPr lang="en-US" dirty="0" smtClean="0"/>
              <a:t>drawings.</a:t>
            </a:r>
          </a:p>
          <a:p>
            <a:r>
              <a:rPr lang="en-US" dirty="0" smtClean="0"/>
              <a:t>Specifications of software</a:t>
            </a:r>
          </a:p>
          <a:p>
            <a:pPr algn="just"/>
            <a:r>
              <a:rPr lang="en-US" dirty="0" smtClean="0"/>
              <a:t>The interface </a:t>
            </a:r>
            <a:r>
              <a:rPr lang="en-US" dirty="0" smtClean="0"/>
              <a:t>design elements for software </a:t>
            </a:r>
            <a:r>
              <a:rPr lang="en-US" dirty="0" smtClean="0"/>
              <a:t>depict </a:t>
            </a:r>
            <a:r>
              <a:rPr lang="en-US" b="1" dirty="0" smtClean="0"/>
              <a:t>information </a:t>
            </a:r>
            <a:r>
              <a:rPr lang="en-US" b="1" dirty="0" smtClean="0"/>
              <a:t>flows into and out of the system </a:t>
            </a:r>
            <a:r>
              <a:rPr lang="en-US" dirty="0" smtClean="0"/>
              <a:t>and how it is communicated </a:t>
            </a:r>
            <a:r>
              <a:rPr lang="en-US" dirty="0" smtClean="0"/>
              <a:t>among the </a:t>
            </a:r>
            <a:r>
              <a:rPr lang="en-US" dirty="0" smtClean="0"/>
              <a:t>components defined as part of the architecture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Analysis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None/>
            </a:pPr>
            <a:r>
              <a:rPr lang="en-US" b="1" dirty="0" smtClean="0">
                <a:solidFill>
                  <a:srgbClr val="FF0000"/>
                </a:solidFill>
              </a:rPr>
              <a:t>(3) Analysis of Display Content - </a:t>
            </a:r>
            <a:r>
              <a:rPr lang="en-US" dirty="0" smtClean="0"/>
              <a:t>the presentation of a variety of different types of content.</a:t>
            </a:r>
          </a:p>
          <a:p>
            <a:pPr algn="just"/>
            <a:r>
              <a:rPr lang="en-US" dirty="0" smtClean="0"/>
              <a:t>For modern applications, display content can range from character-based reports (e.g., a spreadsheet), graphical displays (e.g., a histogram, a 3-D model, a picture of a person), or specialized information (e.g., audio or video files).</a:t>
            </a:r>
          </a:p>
          <a:p>
            <a:pPr algn="just"/>
            <a:endParaRPr lang="en-US" dirty="0" smtClean="0"/>
          </a:p>
          <a:p>
            <a:pPr algn="just">
              <a:buNone/>
            </a:pPr>
            <a:r>
              <a:rPr lang="en-US" b="1" dirty="0" smtClean="0">
                <a:solidFill>
                  <a:srgbClr val="FF0000"/>
                </a:solidFill>
              </a:rPr>
              <a:t>(4) Analysis of the Work Environment</a:t>
            </a:r>
          </a:p>
          <a:p>
            <a:pPr algn="just"/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361723" y="274638"/>
            <a:ext cx="6434667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Interface Design Steps</a:t>
            </a:r>
          </a:p>
        </p:txBody>
      </p:sp>
      <p:sp>
        <p:nvSpPr>
          <p:cNvPr id="6737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spcBef>
                <a:spcPts val="338"/>
              </a:spcBef>
              <a:defRPr/>
            </a:pPr>
            <a:r>
              <a:rPr lang="en-US" altLang="en-US" dirty="0" smtClean="0"/>
              <a:t>Using </a:t>
            </a:r>
            <a:r>
              <a:rPr lang="en-US" altLang="en-US" b="1" dirty="0" smtClean="0"/>
              <a:t>information developed during interface analysis</a:t>
            </a:r>
            <a:r>
              <a:rPr lang="en-US" altLang="en-US" dirty="0" smtClean="0"/>
              <a:t>, define interface objects and actions (operations).</a:t>
            </a:r>
          </a:p>
          <a:p>
            <a:pPr algn="just" eaLnBrk="1" hangingPunct="1">
              <a:defRPr/>
            </a:pPr>
            <a:r>
              <a:rPr lang="en-US" altLang="en-US" b="1" dirty="0" smtClean="0"/>
              <a:t>Define events (user actions) that will cause the state of the user interface to change</a:t>
            </a:r>
            <a:r>
              <a:rPr lang="en-US" altLang="en-US" dirty="0" smtClean="0"/>
              <a:t>. Model this behavior.</a:t>
            </a:r>
          </a:p>
          <a:p>
            <a:pPr algn="just" eaLnBrk="1" hangingPunct="1">
              <a:defRPr/>
            </a:pPr>
            <a:r>
              <a:rPr lang="en-US" altLang="en-US" dirty="0" smtClean="0"/>
              <a:t>Depict each </a:t>
            </a:r>
            <a:r>
              <a:rPr lang="en-US" altLang="en-US" b="1" dirty="0" smtClean="0"/>
              <a:t>interface state as it will actually look to the end-user.</a:t>
            </a:r>
          </a:p>
          <a:p>
            <a:pPr algn="just" eaLnBrk="1" hangingPunct="1">
              <a:defRPr/>
            </a:pPr>
            <a:r>
              <a:rPr lang="en-US" altLang="en-US" b="1" dirty="0" smtClean="0"/>
              <a:t>Indicate how the user interprets the state of</a:t>
            </a:r>
            <a:r>
              <a:rPr lang="en-US" altLang="en-US" dirty="0" smtClean="0"/>
              <a:t> the system from information provided through the </a:t>
            </a:r>
            <a:r>
              <a:rPr lang="en-US" altLang="en-US" b="1" dirty="0" smtClean="0"/>
              <a:t>interface.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631723" y="274638"/>
            <a:ext cx="3893255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Design Issues</a:t>
            </a:r>
          </a:p>
        </p:txBody>
      </p:sp>
      <p:sp>
        <p:nvSpPr>
          <p:cNvPr id="6758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81000" y="1714501"/>
            <a:ext cx="8534399" cy="491489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dirty="0" smtClean="0"/>
              <a:t>Response time</a:t>
            </a:r>
          </a:p>
          <a:p>
            <a:pPr eaLnBrk="1" hangingPunct="1">
              <a:defRPr/>
            </a:pPr>
            <a:r>
              <a:rPr lang="en-US" altLang="en-US" dirty="0" smtClean="0"/>
              <a:t>Help facilities</a:t>
            </a:r>
          </a:p>
          <a:p>
            <a:pPr eaLnBrk="1" hangingPunct="1">
              <a:defRPr/>
            </a:pPr>
            <a:r>
              <a:rPr lang="en-US" altLang="en-US" dirty="0" smtClean="0"/>
              <a:t>Error handling</a:t>
            </a:r>
          </a:p>
          <a:p>
            <a:pPr eaLnBrk="1" hangingPunct="1">
              <a:defRPr/>
            </a:pPr>
            <a:r>
              <a:rPr lang="en-US" altLang="en-US" dirty="0" smtClean="0"/>
              <a:t>Menu and command labeling</a:t>
            </a:r>
          </a:p>
          <a:p>
            <a:pPr eaLnBrk="1" hangingPunct="1">
              <a:defRPr/>
            </a:pPr>
            <a:r>
              <a:rPr lang="en-US" altLang="en-US" dirty="0" smtClean="0"/>
              <a:t>Application accessibility – for physically challenged users</a:t>
            </a:r>
          </a:p>
          <a:p>
            <a:pPr eaLnBrk="1" hangingPunct="1">
              <a:defRPr/>
            </a:pPr>
            <a:r>
              <a:rPr lang="en-US" altLang="en-US" dirty="0" smtClean="0"/>
              <a:t>Internationalization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2133600" y="1143000"/>
            <a:ext cx="4840111" cy="5292725"/>
          </a:xfrm>
          <a:prstGeom prst="rect">
            <a:avLst/>
          </a:prstGeom>
          <a:solidFill>
            <a:srgbClr val="96E3FE"/>
          </a:solidFill>
          <a:ln w="12700">
            <a:noFill/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8774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684867" y="311151"/>
            <a:ext cx="5526899" cy="734817"/>
          </a:xfrm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1438" tIns="28575" rIns="71438" bIns="28575" anchor="t">
            <a:spAutoFit/>
          </a:bodyPr>
          <a:lstStyle/>
          <a:p>
            <a:pPr eaLnBrk="1" hangingPunct="1">
              <a:defRPr/>
            </a:pPr>
            <a:r>
              <a:rPr lang="en-US" altLang="en-US" smtClean="0"/>
              <a:t>Design Evaluation Cycle</a:t>
            </a:r>
          </a:p>
        </p:txBody>
      </p:sp>
      <p:pic>
        <p:nvPicPr>
          <p:cNvPr id="20486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219200"/>
            <a:ext cx="4143022" cy="513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smtClean="0">
                <a:solidFill>
                  <a:schemeClr val="tx1"/>
                </a:solidFill>
              </a:rPr>
              <a:t>Design with Reuse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444" y="2135158"/>
            <a:ext cx="7804921" cy="4130097"/>
          </a:xfrm>
          <a:noFill/>
        </p:spPr>
        <p:txBody>
          <a:bodyPr/>
          <a:lstStyle/>
          <a:p>
            <a:r>
              <a:rPr lang="en-GB" altLang="en-US" dirty="0" smtClean="0"/>
              <a:t>Building software from reusable components.</a:t>
            </a:r>
          </a:p>
        </p:txBody>
      </p:sp>
    </p:spTree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Reuse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altLang="en-US" dirty="0" smtClean="0"/>
              <a:t>In most engineering disciplines, systems are designed by composing existing components that have been used in other systems</a:t>
            </a:r>
          </a:p>
          <a:p>
            <a:pPr algn="just"/>
            <a:endParaRPr lang="en-GB" altLang="en-US" dirty="0" smtClean="0"/>
          </a:p>
          <a:p>
            <a:pPr algn="just"/>
            <a:r>
              <a:rPr lang="en-GB" altLang="en-US" dirty="0" smtClean="0"/>
              <a:t>Software engineering has been more focused on original development but it is now recognised that to achieve better software, more quickly and at lower cost, we need to adopt a design process that is based on </a:t>
            </a:r>
            <a:r>
              <a:rPr lang="en-GB" altLang="en-US" i="1" dirty="0" smtClean="0"/>
              <a:t>systematic reuse</a:t>
            </a:r>
            <a:endParaRPr lang="en-GB" alt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Reuse-based software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algn="just"/>
            <a:r>
              <a:rPr lang="en-GB" altLang="en-US" b="1" dirty="0" smtClean="0"/>
              <a:t>Application system reuse</a:t>
            </a:r>
          </a:p>
          <a:p>
            <a:pPr lvl="1" algn="just"/>
            <a:r>
              <a:rPr lang="en-GB" altLang="en-US" dirty="0" smtClean="0"/>
              <a:t>The whole of an application system may be reused either by incorporating it without change into other systems </a:t>
            </a:r>
            <a:r>
              <a:rPr lang="en-US" dirty="0" smtClean="0"/>
              <a:t>or by configuring the application for different customers.</a:t>
            </a:r>
          </a:p>
          <a:p>
            <a:pPr lvl="1" algn="just"/>
            <a:endParaRPr lang="en-US" dirty="0" smtClean="0"/>
          </a:p>
          <a:p>
            <a:pPr lvl="1" algn="just"/>
            <a:r>
              <a:rPr lang="en-US" dirty="0" smtClean="0"/>
              <a:t>application families that have a common architecture, but which are tailored for specific customers, may be developed.</a:t>
            </a:r>
            <a:endParaRPr lang="en-GB" alt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Reuse-based software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altLang="en-US" b="1" dirty="0" smtClean="0"/>
              <a:t>Component reuse</a:t>
            </a:r>
          </a:p>
          <a:p>
            <a:pPr lvl="1" algn="just"/>
            <a:r>
              <a:rPr lang="en-GB" altLang="en-US" dirty="0" smtClean="0"/>
              <a:t>Components of an application from sub-systems to single objects may be reused</a:t>
            </a:r>
          </a:p>
          <a:p>
            <a:pPr lvl="1" algn="just">
              <a:buNone/>
            </a:pPr>
            <a:endParaRPr lang="en-GB" altLang="en-US" dirty="0" smtClean="0"/>
          </a:p>
          <a:p>
            <a:pPr algn="just"/>
            <a:r>
              <a:rPr lang="en-GB" altLang="en-US" b="1" dirty="0" smtClean="0"/>
              <a:t>Object and Function reuse</a:t>
            </a:r>
          </a:p>
          <a:p>
            <a:pPr lvl="1" algn="just"/>
            <a:r>
              <a:rPr lang="en-US" dirty="0" smtClean="0"/>
              <a:t>Software components that implement a single function, such as a mathematical function, or an object class may be reused</a:t>
            </a:r>
            <a:endParaRPr lang="en-US" dirty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Benefits of reuse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altLang="en-US" dirty="0" smtClean="0"/>
              <a:t>Increased reliability</a:t>
            </a:r>
          </a:p>
          <a:p>
            <a:pPr lvl="1"/>
            <a:r>
              <a:rPr lang="en-GB" altLang="en-US" dirty="0" smtClean="0"/>
              <a:t>Components exercised in working systems</a:t>
            </a:r>
          </a:p>
          <a:p>
            <a:r>
              <a:rPr lang="en-GB" altLang="en-US" dirty="0" smtClean="0"/>
              <a:t>Reduced process risk</a:t>
            </a:r>
          </a:p>
          <a:p>
            <a:pPr lvl="1"/>
            <a:r>
              <a:rPr lang="en-GB" altLang="en-US" dirty="0" smtClean="0"/>
              <a:t>Less uncertainty in development costs</a:t>
            </a:r>
          </a:p>
          <a:p>
            <a:r>
              <a:rPr lang="en-GB" altLang="en-US" dirty="0" smtClean="0"/>
              <a:t>Effective use of specialists</a:t>
            </a:r>
          </a:p>
          <a:p>
            <a:pPr lvl="1"/>
            <a:r>
              <a:rPr lang="en-GB" altLang="en-US" dirty="0" smtClean="0"/>
              <a:t>Reuse components instead of people</a:t>
            </a:r>
          </a:p>
          <a:p>
            <a:r>
              <a:rPr lang="en-GB" altLang="en-US" dirty="0" smtClean="0"/>
              <a:t>Standards compliance</a:t>
            </a:r>
          </a:p>
          <a:p>
            <a:pPr lvl="1"/>
            <a:r>
              <a:rPr lang="en-GB" altLang="en-US" dirty="0" smtClean="0"/>
              <a:t>Embed standards in reusable components</a:t>
            </a:r>
          </a:p>
          <a:p>
            <a:r>
              <a:rPr lang="en-GB" altLang="en-US" dirty="0" smtClean="0"/>
              <a:t>Accelerated development</a:t>
            </a:r>
          </a:p>
          <a:p>
            <a:pPr lvl="1"/>
            <a:r>
              <a:rPr lang="en-GB" altLang="en-US" dirty="0" smtClean="0"/>
              <a:t>Avoid original development and hence speed-up production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Component-based software engineering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Component-based software engineering (</a:t>
            </a:r>
            <a:r>
              <a:rPr lang="en-US" sz="2800" dirty="0" smtClean="0"/>
              <a:t>CBSE) is </a:t>
            </a:r>
            <a:r>
              <a:rPr lang="en-US" sz="2800" dirty="0"/>
              <a:t>an </a:t>
            </a:r>
            <a:r>
              <a:rPr lang="en-US" sz="2800" b="1" dirty="0"/>
              <a:t>approach to software development </a:t>
            </a:r>
            <a:r>
              <a:rPr lang="en-US" sz="2800" b="1" dirty="0" smtClean="0"/>
              <a:t>that relies </a:t>
            </a:r>
            <a:r>
              <a:rPr lang="en-US" sz="2800" b="1" dirty="0"/>
              <a:t>on reuse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It emerged from the failure of </a:t>
            </a:r>
            <a:r>
              <a:rPr lang="en-US" sz="2800" dirty="0" smtClean="0"/>
              <a:t>object-oriented development </a:t>
            </a:r>
            <a:r>
              <a:rPr lang="en-US" sz="2800" dirty="0"/>
              <a:t>to support effective reuse. </a:t>
            </a:r>
            <a:r>
              <a:rPr lang="en-US" sz="2800" dirty="0" smtClean="0"/>
              <a:t>Single object </a:t>
            </a:r>
            <a:r>
              <a:rPr lang="en-US" sz="2800" dirty="0"/>
              <a:t>classes are too detailed and specific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b="1" dirty="0"/>
              <a:t>Components are more abstract than </a:t>
            </a:r>
            <a:r>
              <a:rPr lang="en-US" sz="2800" b="1" dirty="0" smtClean="0"/>
              <a:t>object classes </a:t>
            </a:r>
            <a:r>
              <a:rPr lang="en-US" sz="2800" dirty="0"/>
              <a:t>and can be considered to </a:t>
            </a:r>
            <a:r>
              <a:rPr lang="en-US" sz="2800" dirty="0" smtClean="0"/>
              <a:t>be stand-alone </a:t>
            </a:r>
            <a:r>
              <a:rPr lang="en-US" sz="2800" dirty="0"/>
              <a:t>service providers</a:t>
            </a:r>
          </a:p>
        </p:txBody>
      </p:sp>
    </p:spTree>
    <p:extLst>
      <p:ext uri="{BB962C8B-B14F-4D97-AF65-F5344CB8AC3E}">
        <p14:creationId xmlns="" xmlns:p14="http://schemas.microsoft.com/office/powerpoint/2010/main" val="2229814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 important elements of interface design:</a:t>
            </a:r>
          </a:p>
          <a:p>
            <a:pPr>
              <a:buNone/>
            </a:pPr>
            <a:r>
              <a:rPr lang="en-US" dirty="0" smtClean="0"/>
              <a:t>(1) the user interface (UI</a:t>
            </a:r>
            <a:r>
              <a:rPr lang="en-US" dirty="0" smtClean="0"/>
              <a:t>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(2) external interfaces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(</a:t>
            </a:r>
            <a:r>
              <a:rPr lang="en-US" dirty="0" smtClean="0"/>
              <a:t>3) internal </a:t>
            </a:r>
            <a:r>
              <a:rPr lang="en-US" dirty="0" smtClean="0"/>
              <a:t>interfaces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3. </a:t>
            </a:r>
            <a:r>
              <a:rPr lang="en-US" dirty="0" smtClean="0">
                <a:solidFill>
                  <a:srgbClr val="FF0000"/>
                </a:solidFill>
              </a:rPr>
              <a:t>Component-Level </a:t>
            </a:r>
            <a:r>
              <a:rPr lang="en-US" dirty="0" smtClean="0">
                <a:solidFill>
                  <a:srgbClr val="FF0000"/>
                </a:solidFill>
              </a:rPr>
              <a:t>Design</a:t>
            </a:r>
          </a:p>
          <a:p>
            <a:pPr algn="just"/>
            <a:r>
              <a:rPr lang="en-US" dirty="0" smtClean="0"/>
              <a:t>The component-level design for software is the equivalent to a set of detailed </a:t>
            </a:r>
            <a:r>
              <a:rPr lang="en-US" dirty="0" smtClean="0"/>
              <a:t>drawings (and </a:t>
            </a:r>
            <a:r>
              <a:rPr lang="en-US" dirty="0" smtClean="0"/>
              <a:t>specifications) for each room in a house.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Component-based </a:t>
            </a:r>
            <a:r>
              <a:rPr lang="en-US" dirty="0"/>
              <a:t>software engineering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Components can range in size from simple functions to entire application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4471117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Key Goals of CBSE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Save time and money when building large and complex </a:t>
            </a:r>
            <a:r>
              <a:rPr lang="en-IN" dirty="0" smtClean="0"/>
              <a:t>systems</a:t>
            </a:r>
          </a:p>
          <a:p>
            <a:r>
              <a:rPr lang="en-IN" dirty="0" smtClean="0"/>
              <a:t>Enhance </a:t>
            </a:r>
            <a:r>
              <a:rPr lang="en-IN" dirty="0"/>
              <a:t>the software </a:t>
            </a:r>
            <a:r>
              <a:rPr lang="en-IN" dirty="0" smtClean="0"/>
              <a:t>quality</a:t>
            </a:r>
          </a:p>
          <a:p>
            <a:r>
              <a:rPr lang="en-IN" dirty="0" smtClean="0"/>
              <a:t>Detect </a:t>
            </a:r>
            <a:r>
              <a:rPr lang="en-IN" dirty="0"/>
              <a:t>defects within the </a:t>
            </a:r>
            <a:r>
              <a:rPr lang="en-IN" dirty="0" smtClean="0"/>
              <a:t>systems</a:t>
            </a:r>
          </a:p>
          <a:p>
            <a:r>
              <a:rPr lang="en-IN" dirty="0"/>
              <a:t>Improved </a:t>
            </a:r>
            <a:r>
              <a:rPr lang="en-IN" dirty="0" smtClean="0"/>
              <a:t>efficiency</a:t>
            </a:r>
          </a:p>
          <a:p>
            <a:r>
              <a:rPr lang="en-IN" dirty="0" smtClean="0"/>
              <a:t>Minimized </a:t>
            </a:r>
            <a:r>
              <a:rPr lang="en-IN" dirty="0"/>
              <a:t>delivery</a:t>
            </a:r>
          </a:p>
        </p:txBody>
      </p:sp>
    </p:spTree>
    <p:extLst>
      <p:ext uri="{BB962C8B-B14F-4D97-AF65-F5344CB8AC3E}">
        <p14:creationId xmlns="" xmlns:p14="http://schemas.microsoft.com/office/powerpoint/2010/main" val="5720688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Component interfaces</a:t>
            </a:r>
          </a:p>
        </p:txBody>
      </p:sp>
      <p:pic>
        <p:nvPicPr>
          <p:cNvPr id="17411" name="Picture 4" descr="14.4 interfaces.eps                                            00002F00Docs                           B1931E2B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32" y="2370982"/>
            <a:ext cx="8264033" cy="2788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24323043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Component </a:t>
            </a:r>
            <a:r>
              <a:rPr lang="en-GB" altLang="en-US" dirty="0" smtClean="0"/>
              <a:t>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These interfaces reflect the services that the component provides and the services that the component requires to operate </a:t>
            </a:r>
            <a:r>
              <a:rPr lang="en-US" dirty="0" smtClean="0"/>
              <a:t>correctly</a:t>
            </a:r>
          </a:p>
          <a:p>
            <a:r>
              <a:rPr lang="en-GB" altLang="en-US" b="1" dirty="0"/>
              <a:t>Provides interface</a:t>
            </a:r>
          </a:p>
          <a:p>
            <a:pPr lvl="1"/>
            <a:r>
              <a:rPr lang="en-GB" altLang="en-US" dirty="0"/>
              <a:t>Defines the services that are provided by the component to other components</a:t>
            </a:r>
          </a:p>
          <a:p>
            <a:r>
              <a:rPr lang="en-GB" altLang="en-US" b="1" dirty="0"/>
              <a:t>Requires interface</a:t>
            </a:r>
          </a:p>
          <a:p>
            <a:pPr lvl="1"/>
            <a:r>
              <a:rPr lang="en-GB" altLang="en-US" dirty="0"/>
              <a:t>Defines the services that specifies what services must be made available for the component to execute as specified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5880465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dirty="0" smtClean="0"/>
              <a:t>Example: Printing services component</a:t>
            </a:r>
          </a:p>
        </p:txBody>
      </p:sp>
      <p:pic>
        <p:nvPicPr>
          <p:cNvPr id="19459" name="Picture 4" descr="14.5 PrintServices.eps                                         00002F00Docs                           B1931E2B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32" y="1835599"/>
            <a:ext cx="7881439" cy="4106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88248654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CBSE processes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CBSE processes are software processes that support component-based </a:t>
            </a:r>
            <a:r>
              <a:rPr lang="en-US" dirty="0" smtClean="0"/>
              <a:t>software engineering.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They take into account the possibilities of reuse and the different process activities involved in developing and using reusable components. </a:t>
            </a:r>
          </a:p>
        </p:txBody>
      </p:sp>
    </p:spTree>
    <p:extLst>
      <p:ext uri="{BB962C8B-B14F-4D97-AF65-F5344CB8AC3E}">
        <p14:creationId xmlns="" xmlns:p14="http://schemas.microsoft.com/office/powerpoint/2010/main" val="347522831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CBSE processes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81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There are two types:</a:t>
            </a:r>
          </a:p>
          <a:p>
            <a:pPr marL="514350" indent="-514350" algn="just">
              <a:buAutoNum type="arabicPeriod"/>
            </a:pPr>
            <a:r>
              <a:rPr lang="en-US" b="1" dirty="0" smtClean="0"/>
              <a:t>Development </a:t>
            </a:r>
            <a:r>
              <a:rPr lang="en-US" b="1" dirty="0"/>
              <a:t>for reuse</a:t>
            </a:r>
            <a:r>
              <a:rPr lang="en-US" dirty="0"/>
              <a:t>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- This </a:t>
            </a:r>
            <a:r>
              <a:rPr lang="en-US" dirty="0"/>
              <a:t>process is concerned with </a:t>
            </a:r>
            <a:r>
              <a:rPr lang="en-US" b="1" dirty="0"/>
              <a:t>developing components or services that will be reused </a:t>
            </a:r>
            <a:r>
              <a:rPr lang="en-US" dirty="0"/>
              <a:t>in other applications. 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- It </a:t>
            </a:r>
            <a:r>
              <a:rPr lang="en-US" dirty="0"/>
              <a:t>usually involves generalizing existing </a:t>
            </a:r>
            <a:r>
              <a:rPr lang="en-US" dirty="0" smtClean="0"/>
              <a:t>components.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b="1" dirty="0" smtClean="0"/>
              <a:t>2. Development </a:t>
            </a:r>
            <a:r>
              <a:rPr lang="en-US" b="1" dirty="0"/>
              <a:t>with reuse </a:t>
            </a:r>
            <a:endParaRPr lang="en-US" b="1" dirty="0" smtClean="0"/>
          </a:p>
          <a:p>
            <a:pPr marL="0" indent="0" algn="just">
              <a:buNone/>
            </a:pPr>
            <a:r>
              <a:rPr lang="en-US" b="1" dirty="0" smtClean="0"/>
              <a:t>- </a:t>
            </a:r>
            <a:r>
              <a:rPr lang="en-US" dirty="0" smtClean="0"/>
              <a:t>This </a:t>
            </a:r>
            <a:r>
              <a:rPr lang="en-US" dirty="0"/>
              <a:t>is the process of </a:t>
            </a:r>
            <a:r>
              <a:rPr lang="en-US" b="1" dirty="0"/>
              <a:t>developing new applications using existing components and services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9629931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CBSE processes - </a:t>
            </a:r>
            <a:r>
              <a:rPr lang="en-US" b="1" dirty="0" smtClean="0"/>
              <a:t>Development </a:t>
            </a:r>
            <a:r>
              <a:rPr lang="en-US" b="1" dirty="0"/>
              <a:t>for reuse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CBSE for reuse is the process of developing reusable components and making them available for reuse through a component management system.</a:t>
            </a:r>
          </a:p>
        </p:txBody>
      </p:sp>
    </p:spTree>
    <p:extLst>
      <p:ext uri="{BB962C8B-B14F-4D97-AF65-F5344CB8AC3E}">
        <p14:creationId xmlns="" xmlns:p14="http://schemas.microsoft.com/office/powerpoint/2010/main" val="387266184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r>
              <a:rPr lang="en-US" dirty="0"/>
              <a:t>CBSE processes - </a:t>
            </a:r>
            <a:r>
              <a:rPr lang="en-GB" altLang="en-US" dirty="0" smtClean="0"/>
              <a:t>Development with reuse</a:t>
            </a:r>
          </a:p>
        </p:txBody>
      </p:sp>
      <p:pic>
        <p:nvPicPr>
          <p:cNvPr id="23555" name="Picture 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59" y="1937576"/>
            <a:ext cx="8439389" cy="3785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24430171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component-level design for software fully </a:t>
            </a:r>
            <a:r>
              <a:rPr lang="en-US" b="1" dirty="0" smtClean="0"/>
              <a:t>describes the </a:t>
            </a:r>
            <a:r>
              <a:rPr lang="en-US" b="1" dirty="0" smtClean="0"/>
              <a:t>internal detail </a:t>
            </a:r>
            <a:r>
              <a:rPr lang="en-US" b="1" dirty="0" smtClean="0"/>
              <a:t>of each software component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component-level </a:t>
            </a:r>
            <a:r>
              <a:rPr lang="en-US" dirty="0" smtClean="0"/>
              <a:t>design </a:t>
            </a:r>
            <a:r>
              <a:rPr lang="en-US" b="1" dirty="0" smtClean="0"/>
              <a:t>defines </a:t>
            </a:r>
            <a:r>
              <a:rPr lang="en-US" b="1" dirty="0" smtClean="0"/>
              <a:t>data structures</a:t>
            </a:r>
            <a:r>
              <a:rPr lang="en-US" dirty="0" smtClean="0"/>
              <a:t> for all local data objects and </a:t>
            </a:r>
            <a:r>
              <a:rPr lang="en-US" b="1" dirty="0" smtClean="0"/>
              <a:t>algorithmic </a:t>
            </a:r>
            <a:r>
              <a:rPr lang="en-US" b="1" dirty="0" smtClean="0"/>
              <a:t>detail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Within the context of object-oriented software engineering, a </a:t>
            </a:r>
            <a:r>
              <a:rPr lang="en-US" b="1" dirty="0" smtClean="0"/>
              <a:t>component is </a:t>
            </a:r>
            <a:r>
              <a:rPr lang="en-US" b="1" dirty="0" smtClean="0"/>
              <a:t>represented in </a:t>
            </a:r>
            <a:r>
              <a:rPr lang="en-US" b="1" dirty="0" smtClean="0"/>
              <a:t>UML diagrammatic </a:t>
            </a:r>
            <a:r>
              <a:rPr lang="en-US" b="1" dirty="0" smtClean="0"/>
              <a:t>form.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dirty="0" smtClean="0">
                <a:solidFill>
                  <a:srgbClr val="FF0000"/>
                </a:solidFill>
              </a:rPr>
              <a:t>4. Data </a:t>
            </a:r>
            <a:r>
              <a:rPr lang="en-US" dirty="0" smtClean="0">
                <a:solidFill>
                  <a:srgbClr val="FF0000"/>
                </a:solidFill>
              </a:rPr>
              <a:t>structure design.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 </a:t>
            </a:r>
            <a:r>
              <a:rPr lang="en-US" dirty="0" smtClean="0"/>
              <a:t>The </a:t>
            </a:r>
            <a:r>
              <a:rPr lang="en-US" dirty="0" smtClean="0"/>
              <a:t>data structures used in the system implementation are designed in detail and specified.</a:t>
            </a:r>
          </a:p>
          <a:p>
            <a:pPr lvl="0">
              <a:buNone/>
            </a:pPr>
            <a:r>
              <a:rPr lang="en-US" dirty="0" smtClean="0">
                <a:solidFill>
                  <a:srgbClr val="FF0000"/>
                </a:solidFill>
              </a:rPr>
              <a:t>5. Algorithm </a:t>
            </a:r>
            <a:r>
              <a:rPr lang="en-US" dirty="0" smtClean="0">
                <a:solidFill>
                  <a:srgbClr val="FF0000"/>
                </a:solidFill>
              </a:rPr>
              <a:t>design. </a:t>
            </a:r>
            <a:endParaRPr lang="en-US" dirty="0" smtClean="0">
              <a:solidFill>
                <a:srgbClr val="FF0000"/>
              </a:solidFill>
            </a:endParaRPr>
          </a:p>
          <a:p>
            <a:pPr lvl="0"/>
            <a:r>
              <a:rPr lang="en-US" dirty="0" smtClean="0"/>
              <a:t>In </a:t>
            </a:r>
            <a:r>
              <a:rPr lang="en-US" dirty="0" smtClean="0"/>
              <a:t>this activity the algorithms used to provide services are designed in detail and specified.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6. Deployment-Level Design</a:t>
            </a:r>
          </a:p>
          <a:p>
            <a:pPr algn="just"/>
            <a:r>
              <a:rPr lang="en-US" dirty="0" smtClean="0"/>
              <a:t>indicate how software functionality and subsystems will be allocated within the physical computing environment that </a:t>
            </a:r>
            <a:r>
              <a:rPr lang="en-US" dirty="0" smtClean="0"/>
              <a:t>will </a:t>
            </a:r>
            <a:r>
              <a:rPr lang="en-US" dirty="0" smtClean="0"/>
              <a:t>support </a:t>
            </a:r>
            <a:r>
              <a:rPr lang="en-US" dirty="0" smtClean="0"/>
              <a:t>the </a:t>
            </a:r>
            <a:r>
              <a:rPr lang="en-US" dirty="0" smtClean="0"/>
              <a:t>software.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For example, the elements of the </a:t>
            </a:r>
            <a:r>
              <a:rPr lang="en-US" i="1" dirty="0" err="1" smtClean="0"/>
              <a:t>SafeHome</a:t>
            </a:r>
            <a:r>
              <a:rPr lang="en-US" i="1" dirty="0" smtClean="0"/>
              <a:t> product </a:t>
            </a:r>
            <a:r>
              <a:rPr lang="en-US" i="1" dirty="0" smtClean="0"/>
              <a:t>configured </a:t>
            </a:r>
            <a:r>
              <a:rPr lang="en-US" dirty="0" smtClean="0"/>
              <a:t>to </a:t>
            </a:r>
            <a:r>
              <a:rPr lang="en-US" dirty="0" smtClean="0"/>
              <a:t>operate within three primary computing </a:t>
            </a:r>
            <a:r>
              <a:rPr lang="en-US" dirty="0" smtClean="0"/>
              <a:t>environments</a:t>
            </a:r>
          </a:p>
          <a:p>
            <a:pPr algn="just"/>
            <a:r>
              <a:rPr lang="en-US" dirty="0" smtClean="0"/>
              <a:t>home-based PC</a:t>
            </a:r>
            <a:endParaRPr lang="en-US" dirty="0" smtClean="0"/>
          </a:p>
          <a:p>
            <a:pPr algn="just"/>
            <a:r>
              <a:rPr lang="en-US" dirty="0" err="1" smtClean="0"/>
              <a:t>SafeHome</a:t>
            </a:r>
            <a:r>
              <a:rPr lang="en-US" dirty="0" smtClean="0"/>
              <a:t> control </a:t>
            </a:r>
            <a:r>
              <a:rPr lang="en-US" dirty="0" smtClean="0"/>
              <a:t>panel </a:t>
            </a:r>
          </a:p>
          <a:p>
            <a:pPr algn="just"/>
            <a:r>
              <a:rPr lang="en-US" dirty="0" smtClean="0"/>
              <a:t>server </a:t>
            </a:r>
            <a:r>
              <a:rPr lang="en-US" dirty="0" smtClean="0"/>
              <a:t>housed at CPI Corp. (providing </a:t>
            </a:r>
            <a:r>
              <a:rPr lang="en-US" dirty="0" smtClean="0"/>
              <a:t>Internet-based access </a:t>
            </a:r>
            <a:r>
              <a:rPr lang="en-US" dirty="0" smtClean="0"/>
              <a:t>to the system).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 smtClean="0"/>
              <a:t>The </a:t>
            </a:r>
            <a:r>
              <a:rPr lang="en-US" sz="2800" b="1" dirty="0" smtClean="0"/>
              <a:t>design proce</a:t>
            </a:r>
            <a:r>
              <a:rPr lang="en-US" sz="2800" dirty="0" smtClean="0"/>
              <a:t>ss is a sequence of steps that enable the designer to </a:t>
            </a:r>
            <a:r>
              <a:rPr lang="en-US" sz="2800" b="1" dirty="0" smtClean="0"/>
              <a:t>describe all aspects of the software to be built.</a:t>
            </a:r>
          </a:p>
          <a:p>
            <a:pPr algn="just"/>
            <a:endParaRPr lang="en-US" sz="2800" b="1" dirty="0" smtClean="0"/>
          </a:p>
          <a:p>
            <a:pPr marL="514350" indent="-514350" algn="just">
              <a:buAutoNum type="arabicPeriod"/>
            </a:pPr>
            <a:r>
              <a:rPr lang="en-US" sz="2800" b="1" dirty="0" smtClean="0"/>
              <a:t>The design process should not suffer from “tunnel vision.”- </a:t>
            </a:r>
            <a:r>
              <a:rPr lang="en-US" sz="2800" dirty="0" smtClean="0"/>
              <a:t>A good designer should consider alternative approaches.</a:t>
            </a:r>
          </a:p>
          <a:p>
            <a:pPr marL="514350" indent="-514350" algn="just">
              <a:buAutoNum type="arabicPeriod"/>
            </a:pPr>
            <a:endParaRPr lang="en-US" sz="2800" dirty="0" smtClean="0"/>
          </a:p>
          <a:p>
            <a:pPr algn="just">
              <a:buNone/>
            </a:pPr>
            <a:r>
              <a:rPr lang="en-US" sz="2800" b="1" dirty="0" smtClean="0"/>
              <a:t>2. The design should be traceable to the analysis model.- </a:t>
            </a:r>
            <a:r>
              <a:rPr lang="en-US" sz="2800" dirty="0" smtClean="0"/>
              <a:t>means for tracking how requirements have been satisfied by the design model.</a:t>
            </a:r>
            <a:endParaRPr lang="en-US" sz="28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b="1" dirty="0" smtClean="0"/>
              <a:t>3. The design should not reinvent the wheel. - </a:t>
            </a:r>
            <a:r>
              <a:rPr lang="en-US" sz="2800" dirty="0" smtClean="0"/>
              <a:t>Design time should be invested in representing truly new ideas and integrating those patterns that already exist.</a:t>
            </a:r>
          </a:p>
          <a:p>
            <a:pPr algn="just">
              <a:buNone/>
            </a:pPr>
            <a:endParaRPr lang="en-US" sz="2800" dirty="0" smtClean="0"/>
          </a:p>
          <a:p>
            <a:pPr algn="just">
              <a:buNone/>
            </a:pPr>
            <a:r>
              <a:rPr lang="en-US" sz="2800" b="1" dirty="0" smtClean="0"/>
              <a:t>4. The design should “minimize the intellectual distance” between the software and the problem as it exists in the real world. - </a:t>
            </a:r>
            <a:r>
              <a:rPr lang="en-US" sz="2800" dirty="0" smtClean="0"/>
              <a:t>structure of the software design should be replica of structure of the problem domain.</a:t>
            </a:r>
            <a:endParaRPr lang="en-US" sz="28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b="1" dirty="0" smtClean="0"/>
              <a:t>5. The design should exhibit uniformity and integration. </a:t>
            </a:r>
          </a:p>
          <a:p>
            <a:pPr algn="just">
              <a:buFontTx/>
              <a:buChar char="-"/>
            </a:pPr>
            <a:r>
              <a:rPr lang="en-US" sz="2800" dirty="0" smtClean="0"/>
              <a:t>format should be defined for a design team before design work begins.</a:t>
            </a:r>
          </a:p>
          <a:p>
            <a:pPr algn="just">
              <a:buFontTx/>
              <a:buChar char="-"/>
            </a:pPr>
            <a:r>
              <a:rPr lang="en-US" sz="2800" dirty="0" smtClean="0"/>
              <a:t>design is integrated if care is taken in defining interfaces between design components.</a:t>
            </a:r>
          </a:p>
          <a:p>
            <a:pPr algn="just">
              <a:buFontTx/>
              <a:buChar char="-"/>
            </a:pPr>
            <a:endParaRPr lang="en-US" sz="2800" dirty="0" smtClean="0"/>
          </a:p>
          <a:p>
            <a:pPr algn="just">
              <a:buNone/>
            </a:pPr>
            <a:r>
              <a:rPr lang="en-US" sz="2800" b="1" dirty="0" smtClean="0"/>
              <a:t>6. The design should be structured to accommodate change.</a:t>
            </a:r>
          </a:p>
          <a:p>
            <a:pPr algn="just">
              <a:buNone/>
            </a:pPr>
            <a:endParaRPr lang="en-US" sz="28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smtClean="0"/>
              <a:t>7. The design should be structured to degrade gently, even when aberrant data, events, or operating conditions are encountered.  </a:t>
            </a:r>
          </a:p>
          <a:p>
            <a:pPr algn="just">
              <a:buFontTx/>
              <a:buChar char="-"/>
            </a:pPr>
            <a:r>
              <a:rPr lang="en-US" dirty="0" smtClean="0"/>
              <a:t>Well designed software should never “bomb.”</a:t>
            </a:r>
          </a:p>
          <a:p>
            <a:pPr algn="just">
              <a:buFontTx/>
              <a:buChar char="-"/>
            </a:pPr>
            <a:r>
              <a:rPr lang="en-US" dirty="0" smtClean="0"/>
              <a:t>It should be designed to accommodate unusual circumstances, and if it must terminate processing, do so in a graceful manner.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="" xmlns:p14="http://schemas.microsoft.com/office/powerpoint/2010/main" val="4171955201"/>
              </p:ext>
            </p:extLst>
          </p:nvPr>
        </p:nvGraphicFramePr>
        <p:xfrm>
          <a:off x="0" y="0"/>
          <a:ext cx="9144000" cy="74484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7553"/>
                <a:gridCol w="7656447"/>
              </a:tblGrid>
              <a:tr h="11522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3.1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Design quality, Classification of Design Activities,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Design Concepts: Modularity and Layering, Introduction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to Pattern-Based Software Design,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522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3.2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Software Architecture, Data Design, Object-Oriented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versus Function-Oriented Design, Design of Software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Objects, Methods, Cohesion and Coupling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between Objects,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522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3.4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User Interface Design: Rules, User Interface Analysis and Steps in Interface Design, Design Evaluation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4012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3.5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Software Reuse, Component-Based Software Engineering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869938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b="1" dirty="0" smtClean="0"/>
              <a:t>8. Design is not coding, coding is not design. </a:t>
            </a:r>
          </a:p>
          <a:p>
            <a:pPr algn="just">
              <a:buFontTx/>
              <a:buChar char="-"/>
            </a:pPr>
            <a:r>
              <a:rPr lang="en-US" sz="2800" dirty="0" smtClean="0"/>
              <a:t>the level of abstraction of the design model is higher than source code.</a:t>
            </a:r>
          </a:p>
          <a:p>
            <a:pPr algn="just">
              <a:buFontTx/>
              <a:buChar char="-"/>
            </a:pPr>
            <a:r>
              <a:rPr lang="en-US" sz="2800" dirty="0" smtClean="0"/>
              <a:t>only design decisions made at the coding level address the small implementation details.</a:t>
            </a:r>
          </a:p>
          <a:p>
            <a:pPr algn="just">
              <a:buFontTx/>
              <a:buChar char="-"/>
            </a:pPr>
            <a:endParaRPr lang="en-US" sz="2800" dirty="0" smtClean="0"/>
          </a:p>
          <a:p>
            <a:pPr algn="just">
              <a:buNone/>
            </a:pPr>
            <a:r>
              <a:rPr lang="en-US" sz="2800" b="1" dirty="0" smtClean="0"/>
              <a:t>9. The design should be assessed for quality as it is being created, not after the fact.</a:t>
            </a:r>
          </a:p>
          <a:p>
            <a:pPr algn="just">
              <a:buNone/>
            </a:pPr>
            <a:endParaRPr lang="en-US" sz="2800" b="1" dirty="0" smtClean="0"/>
          </a:p>
          <a:p>
            <a:pPr algn="just">
              <a:buNone/>
            </a:pPr>
            <a:r>
              <a:rPr lang="en-US" sz="2800" b="1" dirty="0" smtClean="0"/>
              <a:t>10. The design should be reviewed to minimize conceptual (semantic) errors.</a:t>
            </a:r>
            <a:endParaRPr lang="en-US" sz="28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Design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3962400"/>
          </a:xfrm>
        </p:spPr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Software Design concepts are </a:t>
            </a:r>
            <a:r>
              <a:rPr lang="en-US" b="1" dirty="0" smtClean="0"/>
              <a:t>fundamental concepts</a:t>
            </a:r>
            <a:r>
              <a:rPr lang="en-US" dirty="0" smtClean="0"/>
              <a:t> which </a:t>
            </a:r>
            <a:r>
              <a:rPr lang="en-US" b="1" dirty="0" smtClean="0"/>
              <a:t>provides</a:t>
            </a:r>
            <a:r>
              <a:rPr lang="en-US" dirty="0" smtClean="0"/>
              <a:t> the software designer with a </a:t>
            </a:r>
            <a:r>
              <a:rPr lang="en-US" b="1" dirty="0" smtClean="0"/>
              <a:t>foundation from which more sophisticated design methods </a:t>
            </a:r>
            <a:r>
              <a:rPr lang="en-US" dirty="0" smtClean="0"/>
              <a:t>can be applied for software design process 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 marL="514350" indent="-514350" algn="just"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</a:rPr>
              <a:t>Abstraction</a:t>
            </a:r>
          </a:p>
          <a:p>
            <a:pPr algn="just"/>
            <a:r>
              <a:rPr lang="en-US" sz="2800" dirty="0" smtClean="0"/>
              <a:t>modular solution to any problem , many levels of abstraction can be posed.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At the highest level of abstraction, a solution is stated in broad terms using the language of the problem environment.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lower levels of abstraction, a more procedural orientation is taken.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Each step in the software process is a refinement in the level of abstraction of the software solution.</a:t>
            </a:r>
          </a:p>
          <a:p>
            <a:pPr marL="514350" indent="-514350">
              <a:buFontTx/>
              <a:buChar char="-"/>
            </a:pPr>
            <a:endParaRPr lang="en-US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0292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A </a:t>
            </a:r>
            <a:r>
              <a:rPr lang="en-US" sz="2800" b="1" dirty="0" smtClean="0"/>
              <a:t>procedural abstraction </a:t>
            </a:r>
            <a:r>
              <a:rPr lang="en-US" sz="2800" dirty="0" smtClean="0"/>
              <a:t>is a named sequence of instructions that has a specific and limited function. (algorithm)</a:t>
            </a:r>
          </a:p>
          <a:p>
            <a:pPr algn="just">
              <a:buFontTx/>
              <a:buChar char="-"/>
            </a:pPr>
            <a:r>
              <a:rPr lang="en-US" sz="2800" dirty="0" smtClean="0"/>
              <a:t>Example: word </a:t>
            </a:r>
            <a:r>
              <a:rPr lang="en-US" sz="2800" b="1" dirty="0" smtClean="0"/>
              <a:t>DOOR </a:t>
            </a:r>
            <a:r>
              <a:rPr lang="en-US" sz="2800" dirty="0" smtClean="0"/>
              <a:t>implies a long sequence of procedural steps</a:t>
            </a:r>
          </a:p>
          <a:p>
            <a:pPr algn="just">
              <a:buNone/>
            </a:pPr>
            <a:endParaRPr lang="en-US" sz="2800" dirty="0" smtClean="0"/>
          </a:p>
          <a:p>
            <a:pPr algn="just"/>
            <a:r>
              <a:rPr lang="en-US" sz="2800" dirty="0" smtClean="0"/>
              <a:t>A </a:t>
            </a:r>
            <a:r>
              <a:rPr lang="en-US" sz="2800" b="1" dirty="0" smtClean="0"/>
              <a:t>data abstraction </a:t>
            </a:r>
            <a:r>
              <a:rPr lang="en-US" sz="2800" dirty="0" smtClean="0"/>
              <a:t>is a named collection of data that describes a data object</a:t>
            </a:r>
          </a:p>
          <a:p>
            <a:pPr algn="just">
              <a:buFontTx/>
              <a:buChar char="-"/>
            </a:pPr>
            <a:r>
              <a:rPr lang="en-US" sz="2800" b="1" dirty="0" smtClean="0"/>
              <a:t>Example: word DOOR </a:t>
            </a:r>
            <a:r>
              <a:rPr lang="en-US" sz="2800" dirty="0" smtClean="0"/>
              <a:t>would encompass a set of attributes that describe the door</a:t>
            </a:r>
          </a:p>
          <a:p>
            <a:pPr>
              <a:buFontTx/>
              <a:buChar char="-"/>
            </a:pPr>
            <a:endParaRPr lang="en-US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 smtClean="0"/>
              <a:t>control abstraction </a:t>
            </a:r>
            <a:r>
              <a:rPr lang="en-US" dirty="0" smtClean="0"/>
              <a:t>implies a program control mechanism for coordinating activities.</a:t>
            </a:r>
          </a:p>
          <a:p>
            <a:pPr algn="just">
              <a:buNone/>
            </a:pPr>
            <a:r>
              <a:rPr lang="en-US" b="1" dirty="0" smtClean="0">
                <a:solidFill>
                  <a:srgbClr val="FF0000"/>
                </a:solidFill>
              </a:rPr>
              <a:t>2. Refinement</a:t>
            </a:r>
          </a:p>
          <a:p>
            <a:pPr algn="just"/>
            <a:r>
              <a:rPr lang="en-US" dirty="0" smtClean="0"/>
              <a:t>Refinement is process of elaboration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top-down design strategy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 program is developed by successively refining levels of procedural detail.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Design Concepts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8686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Refinement causes the designer to </a:t>
            </a:r>
            <a:r>
              <a:rPr lang="en-US" b="1" dirty="0" smtClean="0"/>
              <a:t>elaborate on the original statement, providing more and more detail</a:t>
            </a:r>
            <a:r>
              <a:rPr lang="en-US" dirty="0" smtClean="0"/>
              <a:t> as each successive refinement (elaboration) occurs.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Abstraction and refinement are complementary concepts. 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3. Modularity</a:t>
            </a:r>
          </a:p>
          <a:p>
            <a:pPr algn="just">
              <a:buFontTx/>
              <a:buChar char="-"/>
            </a:pPr>
            <a:r>
              <a:rPr lang="en-US" b="1" dirty="0" smtClean="0"/>
              <a:t>software is divided </a:t>
            </a:r>
            <a:r>
              <a:rPr lang="en-US" dirty="0" smtClean="0"/>
              <a:t>into separately named and addressable </a:t>
            </a:r>
            <a:r>
              <a:rPr lang="en-US" b="1" dirty="0" smtClean="0"/>
              <a:t>components</a:t>
            </a:r>
            <a:r>
              <a:rPr lang="en-US" dirty="0" smtClean="0"/>
              <a:t>, often called modules, that are </a:t>
            </a:r>
            <a:r>
              <a:rPr lang="en-US" b="1" dirty="0" smtClean="0"/>
              <a:t>integrated to satisfy problem requirements.</a:t>
            </a:r>
          </a:p>
          <a:p>
            <a:pPr algn="just">
              <a:buFontTx/>
              <a:buChar char="-"/>
            </a:pPr>
            <a:endParaRPr lang="en-US" b="1" dirty="0" smtClean="0"/>
          </a:p>
          <a:p>
            <a:pPr algn="just">
              <a:buFontTx/>
              <a:buChar char="-"/>
            </a:pPr>
            <a:r>
              <a:rPr lang="en-US" b="1" dirty="0" smtClean="0"/>
              <a:t>modularity</a:t>
            </a:r>
            <a:r>
              <a:rPr lang="en-US" dirty="0" smtClean="0"/>
              <a:t> is the single attribute of software that </a:t>
            </a:r>
            <a:r>
              <a:rPr lang="en-US" b="1" dirty="0" smtClean="0"/>
              <a:t>allows</a:t>
            </a:r>
            <a:r>
              <a:rPr lang="en-US" dirty="0" smtClean="0"/>
              <a:t> a program to be </a:t>
            </a:r>
            <a:r>
              <a:rPr lang="en-US" b="1" dirty="0" smtClean="0"/>
              <a:t>intellectually manageable.</a:t>
            </a:r>
          </a:p>
          <a:p>
            <a:pPr>
              <a:buFontTx/>
              <a:buChar char="-"/>
            </a:pPr>
            <a:endParaRPr lang="en-US" dirty="0" smtClean="0"/>
          </a:p>
          <a:p>
            <a:pPr algn="just">
              <a:buFontTx/>
              <a:buChar char="-"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  <p:sp>
        <p:nvSpPr>
          <p:cNvPr id="2560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923823" y="287339"/>
            <a:ext cx="3786295" cy="734817"/>
          </a:xfrm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1438" tIns="28575" rIns="71438" bIns="28575" anchor="t">
            <a:spAutoFit/>
          </a:bodyPr>
          <a:lstStyle/>
          <a:p>
            <a:pPr eaLnBrk="1" hangingPunct="1">
              <a:defRPr/>
            </a:pPr>
            <a:r>
              <a:rPr lang="en-US" altLang="en-US" smtClean="0"/>
              <a:t>Modular Design</a:t>
            </a:r>
          </a:p>
        </p:txBody>
      </p:sp>
      <p:pic>
        <p:nvPicPr>
          <p:cNvPr id="13317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066800"/>
            <a:ext cx="7620000" cy="5214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"</a:t>
            </a:r>
            <a:r>
              <a:rPr lang="en-US" b="1" dirty="0" smtClean="0"/>
              <a:t>divide and conquer</a:t>
            </a:r>
            <a:r>
              <a:rPr lang="en-US" dirty="0" smtClean="0"/>
              <a:t>" conclusion—it's easier to solve a complex problem when you break it into manageable pieces - </a:t>
            </a:r>
            <a:r>
              <a:rPr lang="en-US" b="1" dirty="0" smtClean="0"/>
              <a:t>an argument for modularity.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Software design </a:t>
            </a:r>
            <a:r>
              <a:rPr lang="en-US" dirty="0"/>
              <a:t>is an </a:t>
            </a:r>
            <a:r>
              <a:rPr lang="en-US" b="1" dirty="0"/>
              <a:t>iterative process </a:t>
            </a:r>
            <a:r>
              <a:rPr lang="en-US" dirty="0"/>
              <a:t>through which </a:t>
            </a:r>
            <a:r>
              <a:rPr lang="en-US" b="1" dirty="0"/>
              <a:t>requirements are </a:t>
            </a:r>
            <a:r>
              <a:rPr lang="en-US" b="1" dirty="0" smtClean="0"/>
              <a:t>translated into </a:t>
            </a:r>
            <a:r>
              <a:rPr lang="en-US" b="1" dirty="0"/>
              <a:t>a “blueprint” </a:t>
            </a:r>
            <a:r>
              <a:rPr lang="en-US" dirty="0"/>
              <a:t>for constructing the software.</a:t>
            </a:r>
            <a:endParaRPr lang="en-US" dirty="0" smtClean="0"/>
          </a:p>
          <a:p>
            <a:endParaRPr lang="en-US" dirty="0"/>
          </a:p>
          <a:p>
            <a:pPr algn="just"/>
            <a:r>
              <a:rPr lang="en-US" dirty="0" smtClean="0"/>
              <a:t>Developers </a:t>
            </a:r>
            <a:r>
              <a:rPr lang="en-US" dirty="0"/>
              <a:t>identify and prioritize the qualities of the system </a:t>
            </a:r>
            <a:r>
              <a:rPr lang="en-US" dirty="0" smtClean="0"/>
              <a:t>that they </a:t>
            </a:r>
            <a:r>
              <a:rPr lang="en-US" dirty="0"/>
              <a:t>should optimize.</a:t>
            </a:r>
          </a:p>
        </p:txBody>
      </p:sp>
    </p:spTree>
    <p:extLst>
      <p:ext uri="{BB962C8B-B14F-4D97-AF65-F5344CB8AC3E}">
        <p14:creationId xmlns="" xmlns:p14="http://schemas.microsoft.com/office/powerpoint/2010/main" val="34907221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  <p:sp>
        <p:nvSpPr>
          <p:cNvPr id="2570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19678" y="468314"/>
            <a:ext cx="5265674" cy="734817"/>
          </a:xfrm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1438" tIns="28575" rIns="71438" bIns="28575" anchor="t">
            <a:spAutoFit/>
          </a:bodyPr>
          <a:lstStyle/>
          <a:p>
            <a:pPr eaLnBrk="1" hangingPunct="1">
              <a:defRPr/>
            </a:pPr>
            <a:r>
              <a:rPr lang="en-US" altLang="en-US" smtClean="0"/>
              <a:t>Modularity: Trade-offs</a:t>
            </a:r>
          </a:p>
        </p:txBody>
      </p:sp>
      <p:sp>
        <p:nvSpPr>
          <p:cNvPr id="257032" name="Rectangle 8"/>
          <p:cNvSpPr>
            <a:spLocks noChangeArrowheads="1"/>
          </p:cNvSpPr>
          <p:nvPr/>
        </p:nvSpPr>
        <p:spPr bwMode="auto">
          <a:xfrm>
            <a:off x="1497190" y="1238251"/>
            <a:ext cx="5222983" cy="454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798" tIns="50006" rIns="101798" bIns="50006">
            <a:spAutoFit/>
          </a:bodyPr>
          <a:lstStyle>
            <a:lvl1pPr defTabSz="10287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defTabSz="1028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defTabSz="1028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defTabSz="1028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defTabSz="1028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en-US" sz="2300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rPr>
              <a:t>What is the "right" number of modules </a:t>
            </a:r>
          </a:p>
        </p:txBody>
      </p:sp>
      <p:sp>
        <p:nvSpPr>
          <p:cNvPr id="257033" name="Rectangle 9"/>
          <p:cNvSpPr>
            <a:spLocks noChangeArrowheads="1"/>
          </p:cNvSpPr>
          <p:nvPr/>
        </p:nvSpPr>
        <p:spPr bwMode="auto">
          <a:xfrm>
            <a:off x="1497190" y="1555751"/>
            <a:ext cx="4165001" cy="454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798" tIns="50006" rIns="101798" bIns="50006">
            <a:spAutoFit/>
          </a:bodyPr>
          <a:lstStyle>
            <a:lvl1pPr defTabSz="10287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defTabSz="1028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defTabSz="1028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defTabSz="1028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defTabSz="1028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en-US" sz="2300" i="1" smtClean="0"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rPr>
              <a:t>for a specific software design?</a:t>
            </a:r>
          </a:p>
        </p:txBody>
      </p:sp>
      <p:sp>
        <p:nvSpPr>
          <p:cNvPr id="257034" name="Rectangle 10"/>
          <p:cNvSpPr>
            <a:spLocks noChangeArrowheads="1"/>
          </p:cNvSpPr>
          <p:nvPr/>
        </p:nvSpPr>
        <p:spPr bwMode="auto">
          <a:xfrm>
            <a:off x="1586089" y="5354639"/>
            <a:ext cx="1795763" cy="654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798" tIns="50006" rIns="101798" bIns="50006">
            <a:spAutoFit/>
          </a:bodyPr>
          <a:lstStyle>
            <a:lvl1pPr defTabSz="10287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defTabSz="1028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defTabSz="1028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defTabSz="1028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defTabSz="1028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en-US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rPr>
              <a:t>optimal number</a:t>
            </a:r>
          </a:p>
          <a:p>
            <a:pPr>
              <a:lnSpc>
                <a:spcPct val="100000"/>
              </a:lnSpc>
              <a:defRPr/>
            </a:pPr>
            <a:endParaRPr lang="en-US" altLang="en-US" sz="1800" smtClean="0"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</a:endParaRPr>
          </a:p>
        </p:txBody>
      </p:sp>
      <p:sp>
        <p:nvSpPr>
          <p:cNvPr id="257035" name="Rectangle 11"/>
          <p:cNvSpPr>
            <a:spLocks noChangeArrowheads="1"/>
          </p:cNvSpPr>
          <p:nvPr/>
        </p:nvSpPr>
        <p:spPr bwMode="auto">
          <a:xfrm>
            <a:off x="1636889" y="5595938"/>
            <a:ext cx="1526459" cy="37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798" tIns="50006" rIns="101798" bIns="50006">
            <a:spAutoFit/>
          </a:bodyPr>
          <a:lstStyle>
            <a:lvl1pPr defTabSz="10287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defTabSz="1028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defTabSz="1028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defTabSz="1028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defTabSz="1028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en-US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rPr>
              <a:t>   of modules</a:t>
            </a:r>
          </a:p>
        </p:txBody>
      </p:sp>
      <p:sp>
        <p:nvSpPr>
          <p:cNvPr id="14345" name="Rectangle 12"/>
          <p:cNvSpPr>
            <a:spLocks noChangeArrowheads="1"/>
          </p:cNvSpPr>
          <p:nvPr/>
        </p:nvSpPr>
        <p:spPr bwMode="auto">
          <a:xfrm>
            <a:off x="2781301" y="2830514"/>
            <a:ext cx="279400" cy="23590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3"/>
          <p:cNvSpPr>
            <a:spLocks noChangeArrowheads="1"/>
          </p:cNvSpPr>
          <p:nvPr/>
        </p:nvSpPr>
        <p:spPr bwMode="auto">
          <a:xfrm>
            <a:off x="2768600" y="2817814"/>
            <a:ext cx="304800" cy="23844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Rectangle 14"/>
          <p:cNvSpPr>
            <a:spLocks noChangeArrowheads="1"/>
          </p:cNvSpPr>
          <p:nvPr/>
        </p:nvSpPr>
        <p:spPr bwMode="auto">
          <a:xfrm>
            <a:off x="2781301" y="5230814"/>
            <a:ext cx="279400" cy="123825"/>
          </a:xfrm>
          <a:prstGeom prst="rect">
            <a:avLst/>
          </a:prstGeom>
          <a:solidFill>
            <a:srgbClr val="F7668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Rectangle 15"/>
          <p:cNvSpPr>
            <a:spLocks noChangeArrowheads="1"/>
          </p:cNvSpPr>
          <p:nvPr/>
        </p:nvSpPr>
        <p:spPr bwMode="auto">
          <a:xfrm>
            <a:off x="2768600" y="5218114"/>
            <a:ext cx="304800" cy="1492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Rectangle 16"/>
          <p:cNvSpPr>
            <a:spLocks noChangeArrowheads="1"/>
          </p:cNvSpPr>
          <p:nvPr/>
        </p:nvSpPr>
        <p:spPr bwMode="auto">
          <a:xfrm>
            <a:off x="3098800" y="5141914"/>
            <a:ext cx="279400" cy="212725"/>
          </a:xfrm>
          <a:prstGeom prst="rect">
            <a:avLst/>
          </a:prstGeom>
          <a:solidFill>
            <a:srgbClr val="F7668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Rectangle 17"/>
          <p:cNvSpPr>
            <a:spLocks noChangeArrowheads="1"/>
          </p:cNvSpPr>
          <p:nvPr/>
        </p:nvSpPr>
        <p:spPr bwMode="auto">
          <a:xfrm>
            <a:off x="3086100" y="5129214"/>
            <a:ext cx="304800" cy="2381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Rectangle 18"/>
          <p:cNvSpPr>
            <a:spLocks noChangeArrowheads="1"/>
          </p:cNvSpPr>
          <p:nvPr/>
        </p:nvSpPr>
        <p:spPr bwMode="auto">
          <a:xfrm>
            <a:off x="3098800" y="3059114"/>
            <a:ext cx="279400" cy="20415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Rectangle 19"/>
          <p:cNvSpPr>
            <a:spLocks noChangeArrowheads="1"/>
          </p:cNvSpPr>
          <p:nvPr/>
        </p:nvSpPr>
        <p:spPr bwMode="auto">
          <a:xfrm>
            <a:off x="3086100" y="3046414"/>
            <a:ext cx="304800" cy="2066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Rectangle 20"/>
          <p:cNvSpPr>
            <a:spLocks noChangeArrowheads="1"/>
          </p:cNvSpPr>
          <p:nvPr/>
        </p:nvSpPr>
        <p:spPr bwMode="auto">
          <a:xfrm>
            <a:off x="3416301" y="5027614"/>
            <a:ext cx="279400" cy="327025"/>
          </a:xfrm>
          <a:prstGeom prst="rect">
            <a:avLst/>
          </a:prstGeom>
          <a:solidFill>
            <a:srgbClr val="F7668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Rectangle 21"/>
          <p:cNvSpPr>
            <a:spLocks noChangeArrowheads="1"/>
          </p:cNvSpPr>
          <p:nvPr/>
        </p:nvSpPr>
        <p:spPr bwMode="auto">
          <a:xfrm>
            <a:off x="3403600" y="5014914"/>
            <a:ext cx="304800" cy="3524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Rectangle 22"/>
          <p:cNvSpPr>
            <a:spLocks noChangeArrowheads="1"/>
          </p:cNvSpPr>
          <p:nvPr/>
        </p:nvSpPr>
        <p:spPr bwMode="auto">
          <a:xfrm>
            <a:off x="3416301" y="3251200"/>
            <a:ext cx="279400" cy="1735138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Rectangle 23"/>
          <p:cNvSpPr>
            <a:spLocks noChangeArrowheads="1"/>
          </p:cNvSpPr>
          <p:nvPr/>
        </p:nvSpPr>
        <p:spPr bwMode="auto">
          <a:xfrm>
            <a:off x="3403600" y="3236914"/>
            <a:ext cx="304800" cy="17621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4"/>
          <p:cNvSpPr>
            <a:spLocks noChangeArrowheads="1"/>
          </p:cNvSpPr>
          <p:nvPr/>
        </p:nvSpPr>
        <p:spPr bwMode="auto">
          <a:xfrm>
            <a:off x="3733800" y="4913314"/>
            <a:ext cx="266700" cy="441325"/>
          </a:xfrm>
          <a:prstGeom prst="rect">
            <a:avLst/>
          </a:prstGeom>
          <a:solidFill>
            <a:srgbClr val="F7668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5"/>
          <p:cNvSpPr>
            <a:spLocks noChangeArrowheads="1"/>
          </p:cNvSpPr>
          <p:nvPr/>
        </p:nvSpPr>
        <p:spPr bwMode="auto">
          <a:xfrm>
            <a:off x="3721100" y="4900614"/>
            <a:ext cx="292100" cy="4667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6"/>
          <p:cNvSpPr>
            <a:spLocks noChangeArrowheads="1"/>
          </p:cNvSpPr>
          <p:nvPr/>
        </p:nvSpPr>
        <p:spPr bwMode="auto">
          <a:xfrm>
            <a:off x="3733800" y="3427414"/>
            <a:ext cx="266700" cy="14446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7"/>
          <p:cNvSpPr>
            <a:spLocks noChangeArrowheads="1"/>
          </p:cNvSpPr>
          <p:nvPr/>
        </p:nvSpPr>
        <p:spPr bwMode="auto">
          <a:xfrm>
            <a:off x="3721100" y="3414714"/>
            <a:ext cx="292100" cy="14700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8"/>
          <p:cNvSpPr>
            <a:spLocks noChangeArrowheads="1"/>
          </p:cNvSpPr>
          <p:nvPr/>
        </p:nvSpPr>
        <p:spPr bwMode="auto">
          <a:xfrm>
            <a:off x="4038600" y="4799014"/>
            <a:ext cx="279400" cy="555625"/>
          </a:xfrm>
          <a:prstGeom prst="rect">
            <a:avLst/>
          </a:prstGeom>
          <a:solidFill>
            <a:srgbClr val="F7668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9"/>
          <p:cNvSpPr>
            <a:spLocks noChangeArrowheads="1"/>
          </p:cNvSpPr>
          <p:nvPr/>
        </p:nvSpPr>
        <p:spPr bwMode="auto">
          <a:xfrm>
            <a:off x="4025900" y="4786314"/>
            <a:ext cx="304800" cy="5810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30"/>
          <p:cNvSpPr>
            <a:spLocks noChangeArrowheads="1"/>
          </p:cNvSpPr>
          <p:nvPr/>
        </p:nvSpPr>
        <p:spPr bwMode="auto">
          <a:xfrm>
            <a:off x="4038600" y="3567114"/>
            <a:ext cx="279400" cy="11906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Rectangle 31"/>
          <p:cNvSpPr>
            <a:spLocks noChangeArrowheads="1"/>
          </p:cNvSpPr>
          <p:nvPr/>
        </p:nvSpPr>
        <p:spPr bwMode="auto">
          <a:xfrm>
            <a:off x="4025900" y="3554414"/>
            <a:ext cx="304800" cy="12160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5" name="Rectangle 32"/>
          <p:cNvSpPr>
            <a:spLocks noChangeArrowheads="1"/>
          </p:cNvSpPr>
          <p:nvPr/>
        </p:nvSpPr>
        <p:spPr bwMode="auto">
          <a:xfrm>
            <a:off x="4356101" y="4659314"/>
            <a:ext cx="279400" cy="695325"/>
          </a:xfrm>
          <a:prstGeom prst="rect">
            <a:avLst/>
          </a:prstGeom>
          <a:solidFill>
            <a:srgbClr val="F7668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6" name="Rectangle 33"/>
          <p:cNvSpPr>
            <a:spLocks noChangeArrowheads="1"/>
          </p:cNvSpPr>
          <p:nvPr/>
        </p:nvSpPr>
        <p:spPr bwMode="auto">
          <a:xfrm>
            <a:off x="4343400" y="4646614"/>
            <a:ext cx="304800" cy="7207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7" name="Rectangle 34"/>
          <p:cNvSpPr>
            <a:spLocks noChangeArrowheads="1"/>
          </p:cNvSpPr>
          <p:nvPr/>
        </p:nvSpPr>
        <p:spPr bwMode="auto">
          <a:xfrm>
            <a:off x="4356101" y="3744914"/>
            <a:ext cx="279400" cy="8604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8" name="Rectangle 35"/>
          <p:cNvSpPr>
            <a:spLocks noChangeArrowheads="1"/>
          </p:cNvSpPr>
          <p:nvPr/>
        </p:nvSpPr>
        <p:spPr bwMode="auto">
          <a:xfrm>
            <a:off x="4343400" y="3732214"/>
            <a:ext cx="304800" cy="8858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9" name="Rectangle 36"/>
          <p:cNvSpPr>
            <a:spLocks noChangeArrowheads="1"/>
          </p:cNvSpPr>
          <p:nvPr/>
        </p:nvSpPr>
        <p:spPr bwMode="auto">
          <a:xfrm>
            <a:off x="4673600" y="4659314"/>
            <a:ext cx="279400" cy="695325"/>
          </a:xfrm>
          <a:prstGeom prst="rect">
            <a:avLst/>
          </a:prstGeom>
          <a:solidFill>
            <a:srgbClr val="F7668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0" name="Rectangle 37"/>
          <p:cNvSpPr>
            <a:spLocks noChangeArrowheads="1"/>
          </p:cNvSpPr>
          <p:nvPr/>
        </p:nvSpPr>
        <p:spPr bwMode="auto">
          <a:xfrm>
            <a:off x="4660900" y="4646614"/>
            <a:ext cx="304800" cy="7207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1" name="Rectangle 38"/>
          <p:cNvSpPr>
            <a:spLocks noChangeArrowheads="1"/>
          </p:cNvSpPr>
          <p:nvPr/>
        </p:nvSpPr>
        <p:spPr bwMode="auto">
          <a:xfrm>
            <a:off x="4673600" y="3744914"/>
            <a:ext cx="279400" cy="8604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2" name="Rectangle 39"/>
          <p:cNvSpPr>
            <a:spLocks noChangeArrowheads="1"/>
          </p:cNvSpPr>
          <p:nvPr/>
        </p:nvSpPr>
        <p:spPr bwMode="auto">
          <a:xfrm>
            <a:off x="4660900" y="3732214"/>
            <a:ext cx="304800" cy="8858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Rectangle 40"/>
          <p:cNvSpPr>
            <a:spLocks noChangeArrowheads="1"/>
          </p:cNvSpPr>
          <p:nvPr/>
        </p:nvSpPr>
        <p:spPr bwMode="auto">
          <a:xfrm>
            <a:off x="4991101" y="4456114"/>
            <a:ext cx="266700" cy="898525"/>
          </a:xfrm>
          <a:prstGeom prst="rect">
            <a:avLst/>
          </a:prstGeom>
          <a:solidFill>
            <a:srgbClr val="F7668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4" name="Rectangle 41"/>
          <p:cNvSpPr>
            <a:spLocks noChangeArrowheads="1"/>
          </p:cNvSpPr>
          <p:nvPr/>
        </p:nvSpPr>
        <p:spPr bwMode="auto">
          <a:xfrm>
            <a:off x="4978401" y="4443414"/>
            <a:ext cx="292100" cy="923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5" name="Rectangle 42"/>
          <p:cNvSpPr>
            <a:spLocks noChangeArrowheads="1"/>
          </p:cNvSpPr>
          <p:nvPr/>
        </p:nvSpPr>
        <p:spPr bwMode="auto">
          <a:xfrm>
            <a:off x="4991101" y="3567114"/>
            <a:ext cx="266700" cy="8477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6" name="Rectangle 43"/>
          <p:cNvSpPr>
            <a:spLocks noChangeArrowheads="1"/>
          </p:cNvSpPr>
          <p:nvPr/>
        </p:nvSpPr>
        <p:spPr bwMode="auto">
          <a:xfrm>
            <a:off x="4978401" y="3554414"/>
            <a:ext cx="292100" cy="8731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7" name="Rectangle 44"/>
          <p:cNvSpPr>
            <a:spLocks noChangeArrowheads="1"/>
          </p:cNvSpPr>
          <p:nvPr/>
        </p:nvSpPr>
        <p:spPr bwMode="auto">
          <a:xfrm>
            <a:off x="5295901" y="4252914"/>
            <a:ext cx="279400" cy="1101725"/>
          </a:xfrm>
          <a:prstGeom prst="rect">
            <a:avLst/>
          </a:prstGeom>
          <a:solidFill>
            <a:srgbClr val="F7668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8" name="Rectangle 45"/>
          <p:cNvSpPr>
            <a:spLocks noChangeArrowheads="1"/>
          </p:cNvSpPr>
          <p:nvPr/>
        </p:nvSpPr>
        <p:spPr bwMode="auto">
          <a:xfrm>
            <a:off x="5283200" y="4240214"/>
            <a:ext cx="304800" cy="11271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9" name="Rectangle 46"/>
          <p:cNvSpPr>
            <a:spLocks noChangeArrowheads="1"/>
          </p:cNvSpPr>
          <p:nvPr/>
        </p:nvSpPr>
        <p:spPr bwMode="auto">
          <a:xfrm>
            <a:off x="5295901" y="3427414"/>
            <a:ext cx="279400" cy="8096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Rectangle 47"/>
          <p:cNvSpPr>
            <a:spLocks noChangeArrowheads="1"/>
          </p:cNvSpPr>
          <p:nvPr/>
        </p:nvSpPr>
        <p:spPr bwMode="auto">
          <a:xfrm>
            <a:off x="5283200" y="3414713"/>
            <a:ext cx="304800" cy="8366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Rectangle 48"/>
          <p:cNvSpPr>
            <a:spLocks noChangeArrowheads="1"/>
          </p:cNvSpPr>
          <p:nvPr/>
        </p:nvSpPr>
        <p:spPr bwMode="auto">
          <a:xfrm>
            <a:off x="5613400" y="4113214"/>
            <a:ext cx="279400" cy="1241425"/>
          </a:xfrm>
          <a:prstGeom prst="rect">
            <a:avLst/>
          </a:prstGeom>
          <a:solidFill>
            <a:srgbClr val="F7668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Rectangle 49"/>
          <p:cNvSpPr>
            <a:spLocks noChangeArrowheads="1"/>
          </p:cNvSpPr>
          <p:nvPr/>
        </p:nvSpPr>
        <p:spPr bwMode="auto">
          <a:xfrm>
            <a:off x="5600700" y="4100514"/>
            <a:ext cx="304800" cy="12668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Rectangle 50"/>
          <p:cNvSpPr>
            <a:spLocks noChangeArrowheads="1"/>
          </p:cNvSpPr>
          <p:nvPr/>
        </p:nvSpPr>
        <p:spPr bwMode="auto">
          <a:xfrm>
            <a:off x="5613400" y="3251200"/>
            <a:ext cx="279400" cy="820738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4" name="Rectangle 51"/>
          <p:cNvSpPr>
            <a:spLocks noChangeArrowheads="1"/>
          </p:cNvSpPr>
          <p:nvPr/>
        </p:nvSpPr>
        <p:spPr bwMode="auto">
          <a:xfrm>
            <a:off x="5600700" y="3236914"/>
            <a:ext cx="304800" cy="8477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5" name="Rectangle 52"/>
          <p:cNvSpPr>
            <a:spLocks noChangeArrowheads="1"/>
          </p:cNvSpPr>
          <p:nvPr/>
        </p:nvSpPr>
        <p:spPr bwMode="auto">
          <a:xfrm>
            <a:off x="5930901" y="3884614"/>
            <a:ext cx="279400" cy="1470025"/>
          </a:xfrm>
          <a:prstGeom prst="rect">
            <a:avLst/>
          </a:prstGeom>
          <a:solidFill>
            <a:srgbClr val="F7668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6" name="Rectangle 53"/>
          <p:cNvSpPr>
            <a:spLocks noChangeArrowheads="1"/>
          </p:cNvSpPr>
          <p:nvPr/>
        </p:nvSpPr>
        <p:spPr bwMode="auto">
          <a:xfrm>
            <a:off x="5918200" y="3871914"/>
            <a:ext cx="304800" cy="14954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7" name="Rectangle 54"/>
          <p:cNvSpPr>
            <a:spLocks noChangeArrowheads="1"/>
          </p:cNvSpPr>
          <p:nvPr/>
        </p:nvSpPr>
        <p:spPr bwMode="auto">
          <a:xfrm>
            <a:off x="5930901" y="3059114"/>
            <a:ext cx="279400" cy="7842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8" name="Rectangle 55"/>
          <p:cNvSpPr>
            <a:spLocks noChangeArrowheads="1"/>
          </p:cNvSpPr>
          <p:nvPr/>
        </p:nvSpPr>
        <p:spPr bwMode="auto">
          <a:xfrm>
            <a:off x="5918200" y="3046414"/>
            <a:ext cx="304800" cy="8096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9" name="Rectangle 56"/>
          <p:cNvSpPr>
            <a:spLocks noChangeArrowheads="1"/>
          </p:cNvSpPr>
          <p:nvPr/>
        </p:nvSpPr>
        <p:spPr bwMode="auto">
          <a:xfrm>
            <a:off x="6248400" y="2830514"/>
            <a:ext cx="266700" cy="6064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Rectangle 57"/>
          <p:cNvSpPr>
            <a:spLocks noChangeArrowheads="1"/>
          </p:cNvSpPr>
          <p:nvPr/>
        </p:nvSpPr>
        <p:spPr bwMode="auto">
          <a:xfrm>
            <a:off x="6235700" y="2817813"/>
            <a:ext cx="292100" cy="6334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1" name="Rectangle 58"/>
          <p:cNvSpPr>
            <a:spLocks noChangeArrowheads="1"/>
          </p:cNvSpPr>
          <p:nvPr/>
        </p:nvSpPr>
        <p:spPr bwMode="auto">
          <a:xfrm>
            <a:off x="6248400" y="3479800"/>
            <a:ext cx="266700" cy="1874838"/>
          </a:xfrm>
          <a:prstGeom prst="rect">
            <a:avLst/>
          </a:prstGeom>
          <a:solidFill>
            <a:srgbClr val="F7668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Rectangle 59"/>
          <p:cNvSpPr>
            <a:spLocks noChangeArrowheads="1"/>
          </p:cNvSpPr>
          <p:nvPr/>
        </p:nvSpPr>
        <p:spPr bwMode="auto">
          <a:xfrm>
            <a:off x="6235700" y="3465514"/>
            <a:ext cx="292100" cy="19018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7084" name="Rectangle 60"/>
          <p:cNvSpPr>
            <a:spLocks noChangeArrowheads="1"/>
          </p:cNvSpPr>
          <p:nvPr/>
        </p:nvSpPr>
        <p:spPr bwMode="auto">
          <a:xfrm>
            <a:off x="1357489" y="2725739"/>
            <a:ext cx="1269978" cy="654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798" tIns="50006" rIns="101798" bIns="50006">
            <a:spAutoFit/>
          </a:bodyPr>
          <a:lstStyle>
            <a:lvl1pPr defTabSz="10287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defTabSz="1028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defTabSz="1028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defTabSz="1028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defTabSz="1028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en-US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rPr>
              <a:t>      cost of</a:t>
            </a:r>
          </a:p>
          <a:p>
            <a:pPr>
              <a:lnSpc>
                <a:spcPct val="100000"/>
              </a:lnSpc>
              <a:defRPr/>
            </a:pPr>
            <a:endParaRPr lang="en-US" altLang="en-US" sz="1800" smtClean="0"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</a:endParaRPr>
          </a:p>
        </p:txBody>
      </p:sp>
      <p:sp>
        <p:nvSpPr>
          <p:cNvPr id="257085" name="Rectangle 61"/>
          <p:cNvSpPr>
            <a:spLocks noChangeArrowheads="1"/>
          </p:cNvSpPr>
          <p:nvPr/>
        </p:nvSpPr>
        <p:spPr bwMode="auto">
          <a:xfrm>
            <a:off x="1357489" y="2954339"/>
            <a:ext cx="1334098" cy="654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798" tIns="50006" rIns="101798" bIns="50006">
            <a:spAutoFit/>
          </a:bodyPr>
          <a:lstStyle>
            <a:lvl1pPr defTabSz="10287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defTabSz="1028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defTabSz="1028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defTabSz="1028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defTabSz="1028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en-US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rPr>
              <a:t>    software</a:t>
            </a:r>
          </a:p>
          <a:p>
            <a:pPr>
              <a:lnSpc>
                <a:spcPct val="100000"/>
              </a:lnSpc>
              <a:defRPr/>
            </a:pPr>
            <a:endParaRPr lang="en-US" altLang="en-US" sz="1800" smtClean="0"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</a:endParaRPr>
          </a:p>
        </p:txBody>
      </p:sp>
      <p:sp>
        <p:nvSpPr>
          <p:cNvPr id="257086" name="Rectangle 62"/>
          <p:cNvSpPr>
            <a:spLocks noChangeArrowheads="1"/>
          </p:cNvSpPr>
          <p:nvPr/>
        </p:nvSpPr>
        <p:spPr bwMode="auto">
          <a:xfrm>
            <a:off x="5510390" y="5454650"/>
            <a:ext cx="2180484" cy="37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798" tIns="50006" rIns="101798" bIns="50006">
            <a:spAutoFit/>
          </a:bodyPr>
          <a:lstStyle>
            <a:lvl1pPr defTabSz="10287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defTabSz="1028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defTabSz="1028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defTabSz="1028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defTabSz="1028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en-US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rPr>
              <a:t>number of modules</a:t>
            </a:r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2768600" y="5305425"/>
            <a:ext cx="4675012" cy="128588"/>
            <a:chOff x="1744" y="2971"/>
            <a:chExt cx="2945" cy="72"/>
          </a:xfrm>
        </p:grpSpPr>
        <p:sp>
          <p:nvSpPr>
            <p:cNvPr id="14405" name="Freeform 64"/>
            <p:cNvSpPr>
              <a:spLocks/>
            </p:cNvSpPr>
            <p:nvPr/>
          </p:nvSpPr>
          <p:spPr bwMode="auto">
            <a:xfrm>
              <a:off x="4512" y="2971"/>
              <a:ext cx="177" cy="72"/>
            </a:xfrm>
            <a:custGeom>
              <a:avLst/>
              <a:gdLst>
                <a:gd name="T0" fmla="*/ 176 w 177"/>
                <a:gd name="T1" fmla="*/ 39 h 72"/>
                <a:gd name="T2" fmla="*/ 0 w 177"/>
                <a:gd name="T3" fmla="*/ 71 h 72"/>
                <a:gd name="T4" fmla="*/ 0 w 177"/>
                <a:gd name="T5" fmla="*/ 39 h 72"/>
                <a:gd name="T6" fmla="*/ 0 w 177"/>
                <a:gd name="T7" fmla="*/ 0 h 72"/>
                <a:gd name="T8" fmla="*/ 176 w 177"/>
                <a:gd name="T9" fmla="*/ 39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7" h="72">
                  <a:moveTo>
                    <a:pt x="176" y="39"/>
                  </a:moveTo>
                  <a:lnTo>
                    <a:pt x="0" y="71"/>
                  </a:lnTo>
                  <a:lnTo>
                    <a:pt x="0" y="39"/>
                  </a:lnTo>
                  <a:lnTo>
                    <a:pt x="0" y="0"/>
                  </a:lnTo>
                  <a:lnTo>
                    <a:pt x="176" y="39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06" name="Line 65"/>
            <p:cNvSpPr>
              <a:spLocks noChangeShapeType="1"/>
            </p:cNvSpPr>
            <p:nvPr/>
          </p:nvSpPr>
          <p:spPr bwMode="auto">
            <a:xfrm>
              <a:off x="1744" y="3013"/>
              <a:ext cx="276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2692400" y="2232025"/>
            <a:ext cx="128412" cy="3136900"/>
            <a:chOff x="1696" y="1250"/>
            <a:chExt cx="81" cy="1756"/>
          </a:xfrm>
        </p:grpSpPr>
        <p:sp>
          <p:nvSpPr>
            <p:cNvPr id="14403" name="Freeform 67"/>
            <p:cNvSpPr>
              <a:spLocks/>
            </p:cNvSpPr>
            <p:nvPr/>
          </p:nvSpPr>
          <p:spPr bwMode="auto">
            <a:xfrm>
              <a:off x="1696" y="1250"/>
              <a:ext cx="81" cy="157"/>
            </a:xfrm>
            <a:custGeom>
              <a:avLst/>
              <a:gdLst>
                <a:gd name="T0" fmla="*/ 44 w 81"/>
                <a:gd name="T1" fmla="*/ 0 h 157"/>
                <a:gd name="T2" fmla="*/ 80 w 81"/>
                <a:gd name="T3" fmla="*/ 156 h 157"/>
                <a:gd name="T4" fmla="*/ 44 w 81"/>
                <a:gd name="T5" fmla="*/ 156 h 157"/>
                <a:gd name="T6" fmla="*/ 0 w 81"/>
                <a:gd name="T7" fmla="*/ 156 h 157"/>
                <a:gd name="T8" fmla="*/ 44 w 81"/>
                <a:gd name="T9" fmla="*/ 0 h 1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" h="157">
                  <a:moveTo>
                    <a:pt x="44" y="0"/>
                  </a:moveTo>
                  <a:lnTo>
                    <a:pt x="80" y="156"/>
                  </a:lnTo>
                  <a:lnTo>
                    <a:pt x="44" y="156"/>
                  </a:lnTo>
                  <a:lnTo>
                    <a:pt x="0" y="156"/>
                  </a:lnTo>
                  <a:lnTo>
                    <a:pt x="44" y="0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404" name="Line 68"/>
            <p:cNvSpPr>
              <a:spLocks noChangeShapeType="1"/>
            </p:cNvSpPr>
            <p:nvPr/>
          </p:nvSpPr>
          <p:spPr bwMode="auto">
            <a:xfrm flipV="1">
              <a:off x="1744" y="1399"/>
              <a:ext cx="0" cy="160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7093" name="Rectangle 69"/>
          <p:cNvSpPr>
            <a:spLocks noChangeArrowheads="1"/>
          </p:cNvSpPr>
          <p:nvPr/>
        </p:nvSpPr>
        <p:spPr bwMode="auto">
          <a:xfrm>
            <a:off x="6616700" y="3468689"/>
            <a:ext cx="1282803" cy="724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798" tIns="50006" rIns="101798" bIns="50006">
            <a:spAutoFit/>
          </a:bodyPr>
          <a:lstStyle>
            <a:lvl1pPr defTabSz="10287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defTabSz="1028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defTabSz="1028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defTabSz="1028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defTabSz="1028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>
              <a:lnSpc>
                <a:spcPct val="75000"/>
              </a:lnSpc>
              <a:defRPr/>
            </a:pPr>
            <a:r>
              <a:rPr lang="en-US" altLang="en-US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rPr>
              <a:t>module</a:t>
            </a:r>
          </a:p>
          <a:p>
            <a:pPr algn="ctr">
              <a:lnSpc>
                <a:spcPct val="75000"/>
              </a:lnSpc>
              <a:defRPr/>
            </a:pPr>
            <a:r>
              <a:rPr lang="en-US" altLang="en-US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rPr>
              <a:t>integration</a:t>
            </a:r>
          </a:p>
          <a:p>
            <a:pPr algn="ctr">
              <a:lnSpc>
                <a:spcPct val="75000"/>
              </a:lnSpc>
              <a:defRPr/>
            </a:pPr>
            <a:r>
              <a:rPr lang="en-US" altLang="en-US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rPr>
              <a:t>cost</a:t>
            </a:r>
          </a:p>
        </p:txBody>
      </p:sp>
      <p:sp>
        <p:nvSpPr>
          <p:cNvPr id="257094" name="Rectangle 70"/>
          <p:cNvSpPr>
            <a:spLocks noChangeArrowheads="1"/>
          </p:cNvSpPr>
          <p:nvPr/>
        </p:nvSpPr>
        <p:spPr bwMode="auto">
          <a:xfrm>
            <a:off x="3694289" y="2228851"/>
            <a:ext cx="2898629" cy="654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798" tIns="50006" rIns="101798" bIns="50006">
            <a:spAutoFit/>
          </a:bodyPr>
          <a:lstStyle>
            <a:lvl1pPr defTabSz="1028700">
              <a:defRPr sz="2400">
                <a:solidFill>
                  <a:schemeClr val="tx1"/>
                </a:solidFill>
                <a:latin typeface="Times" charset="0"/>
              </a:defRPr>
            </a:lvl1pPr>
            <a:lvl2pPr marL="514350" defTabSz="102870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028700" defTabSz="10287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543050" defTabSz="10287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defTabSz="10287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defTabSz="1028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defTabSz="1028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defTabSz="1028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defTabSz="1028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en-US" sz="1800" smtClean="0"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rPr>
              <a:t>module development cost </a:t>
            </a:r>
          </a:p>
          <a:p>
            <a:pPr>
              <a:lnSpc>
                <a:spcPct val="100000"/>
              </a:lnSpc>
              <a:defRPr/>
            </a:pPr>
            <a:endParaRPr lang="en-US" altLang="en-US" sz="1800" smtClean="0">
              <a:effectLst>
                <a:outerShdw blurRad="38100" dist="38100" dir="2700000" algn="tl">
                  <a:srgbClr val="000000"/>
                </a:outerShdw>
              </a:effectLst>
              <a:latin typeface="Helvetica" charset="0"/>
            </a:endParaRPr>
          </a:p>
        </p:txBody>
      </p:sp>
      <p:sp>
        <p:nvSpPr>
          <p:cNvPr id="14400" name="Line 71"/>
          <p:cNvSpPr>
            <a:spLocks noChangeShapeType="1"/>
          </p:cNvSpPr>
          <p:nvPr/>
        </p:nvSpPr>
        <p:spPr bwMode="auto">
          <a:xfrm>
            <a:off x="5245101" y="2665414"/>
            <a:ext cx="520700" cy="860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01" name="Line 72"/>
          <p:cNvSpPr>
            <a:spLocks noChangeShapeType="1"/>
          </p:cNvSpPr>
          <p:nvPr/>
        </p:nvSpPr>
        <p:spPr bwMode="auto">
          <a:xfrm flipH="1">
            <a:off x="5803900" y="3998914"/>
            <a:ext cx="914400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02" name="Arc 73"/>
          <p:cNvSpPr>
            <a:spLocks/>
          </p:cNvSpPr>
          <p:nvPr/>
        </p:nvSpPr>
        <p:spPr bwMode="auto">
          <a:xfrm>
            <a:off x="3390901" y="5510213"/>
            <a:ext cx="1193800" cy="366712"/>
          </a:xfrm>
          <a:custGeom>
            <a:avLst/>
            <a:gdLst>
              <a:gd name="T0" fmla="*/ 1342963 w 21600"/>
              <a:gd name="T1" fmla="*/ 0 h 21705"/>
              <a:gd name="T2" fmla="*/ 0 w 21600"/>
              <a:gd name="T3" fmla="*/ 366712 h 21705"/>
              <a:gd name="T4" fmla="*/ 0 w 21600"/>
              <a:gd name="T5" fmla="*/ 1774 h 217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705" fill="none" extrusionOk="0">
                <a:moveTo>
                  <a:pt x="21599" y="-1"/>
                </a:moveTo>
                <a:cubicBezTo>
                  <a:pt x="21599" y="34"/>
                  <a:pt x="21600" y="69"/>
                  <a:pt x="21600" y="105"/>
                </a:cubicBezTo>
                <a:cubicBezTo>
                  <a:pt x="21600" y="12034"/>
                  <a:pt x="11929" y="21704"/>
                  <a:pt x="0" y="21705"/>
                </a:cubicBezTo>
              </a:path>
              <a:path w="21600" h="21705" stroke="0" extrusionOk="0">
                <a:moveTo>
                  <a:pt x="21599" y="-1"/>
                </a:moveTo>
                <a:cubicBezTo>
                  <a:pt x="21599" y="34"/>
                  <a:pt x="21600" y="69"/>
                  <a:pt x="21600" y="105"/>
                </a:cubicBezTo>
                <a:cubicBezTo>
                  <a:pt x="21600" y="12034"/>
                  <a:pt x="11929" y="21704"/>
                  <a:pt x="0" y="21705"/>
                </a:cubicBezTo>
                <a:lnTo>
                  <a:pt x="0" y="105"/>
                </a:lnTo>
                <a:lnTo>
                  <a:pt x="21599" y="-1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51054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five criteria to define an effective modular system:</a:t>
            </a:r>
          </a:p>
          <a:p>
            <a:pPr marL="514350" indent="-514350" algn="just">
              <a:buAutoNum type="arabicPeriod"/>
            </a:pPr>
            <a:r>
              <a:rPr lang="en-US" sz="2800" b="1" dirty="0" smtClean="0"/>
              <a:t>Modular decomposability – </a:t>
            </a:r>
            <a:r>
              <a:rPr lang="en-US" sz="2800" dirty="0" smtClean="0"/>
              <a:t>systematic mechanism for </a:t>
            </a:r>
            <a:r>
              <a:rPr lang="en-US" sz="2800" b="1" dirty="0" smtClean="0"/>
              <a:t>decomposing</a:t>
            </a:r>
            <a:r>
              <a:rPr lang="en-US" sz="2800" dirty="0" smtClean="0"/>
              <a:t> the problem into sub problems.</a:t>
            </a:r>
          </a:p>
          <a:p>
            <a:pPr marL="514350" indent="-514350" algn="just">
              <a:buNone/>
            </a:pPr>
            <a:endParaRPr lang="en-US" sz="2800" dirty="0" smtClean="0"/>
          </a:p>
          <a:p>
            <a:pPr marL="514350" indent="-514350" algn="just">
              <a:buNone/>
            </a:pPr>
            <a:r>
              <a:rPr lang="en-US" sz="2800" b="1" dirty="0" smtClean="0"/>
              <a:t>2. Modular composability – reusing</a:t>
            </a:r>
            <a:r>
              <a:rPr lang="en-US" sz="2800" dirty="0" smtClean="0"/>
              <a:t> existing system into new system yield modular solution and not reinvent wheel.</a:t>
            </a:r>
          </a:p>
          <a:p>
            <a:pPr>
              <a:buNone/>
            </a:pPr>
            <a:r>
              <a:rPr lang="en-US" sz="2800" b="1" dirty="0" smtClean="0"/>
              <a:t>3.  Modular understandability - </a:t>
            </a:r>
            <a:r>
              <a:rPr lang="en-US" sz="2800" dirty="0" smtClean="0"/>
              <a:t>understood as </a:t>
            </a:r>
            <a:r>
              <a:rPr lang="en-US" sz="2800" b="1" dirty="0" smtClean="0"/>
              <a:t>standalone </a:t>
            </a:r>
            <a:r>
              <a:rPr lang="en-US" sz="2800" dirty="0" smtClean="0"/>
              <a:t>unit , it will be easier to build and easier to change.</a:t>
            </a:r>
          </a:p>
          <a:p>
            <a:pPr>
              <a:buNone/>
            </a:pPr>
            <a:endParaRPr lang="en-US" sz="2800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b="1" dirty="0" smtClean="0"/>
              <a:t>4. Modular continuity - small changes </a:t>
            </a:r>
            <a:r>
              <a:rPr lang="en-US" dirty="0" smtClean="0"/>
              <a:t>to the system requirements - changes to </a:t>
            </a:r>
            <a:r>
              <a:rPr lang="en-US" b="1" dirty="0" smtClean="0"/>
              <a:t>individual modules</a:t>
            </a:r>
            <a:r>
              <a:rPr lang="en-US" dirty="0" smtClean="0"/>
              <a:t> rather system – change induced side effects minimized.</a:t>
            </a:r>
          </a:p>
          <a:p>
            <a:pPr algn="just"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5. Modular protection - </a:t>
            </a:r>
            <a:r>
              <a:rPr lang="en-US" dirty="0" smtClean="0"/>
              <a:t>aberrant condition - error-induced side effects minimized.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b="1" dirty="0" smtClean="0">
                <a:solidFill>
                  <a:srgbClr val="FF0000"/>
                </a:solidFill>
              </a:rPr>
              <a:t>4. Software Architecture</a:t>
            </a:r>
          </a:p>
          <a:p>
            <a:pPr algn="just"/>
            <a:r>
              <a:rPr lang="en-US" altLang="en-US" dirty="0" smtClean="0"/>
              <a:t>architecture—the overall structure of the software.</a:t>
            </a:r>
          </a:p>
          <a:p>
            <a:pPr algn="just"/>
            <a:endParaRPr lang="en-US" altLang="en-US" dirty="0" smtClean="0"/>
          </a:p>
          <a:p>
            <a:pPr algn="just"/>
            <a:r>
              <a:rPr lang="en-US" dirty="0" smtClean="0"/>
              <a:t>architecture is the hierarchical structure of program components (modules),the manner in which these components interact and the structure of data that are used by the components.</a:t>
            </a:r>
            <a:endParaRPr lang="en-US" alt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800" dirty="0" smtClean="0"/>
              <a:t>Well designed architecture servers as framework for detailed design activities which can also help in reuse of design level concepts.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b="1" dirty="0" smtClean="0"/>
              <a:t>Properties of an architectural design:</a:t>
            </a:r>
          </a:p>
          <a:p>
            <a:pPr marL="514350" indent="-514350" algn="just">
              <a:buAutoNum type="arabicPeriod"/>
            </a:pPr>
            <a:r>
              <a:rPr lang="en-US" sz="2800" b="1" dirty="0" smtClean="0"/>
              <a:t>Structural properties: </a:t>
            </a:r>
            <a:r>
              <a:rPr lang="en-US" sz="2800" dirty="0" smtClean="0"/>
              <a:t>This aspect of the architectural design representation defines the components of a system and their interaction with one another.</a:t>
            </a:r>
          </a:p>
          <a:p>
            <a:pPr marL="514350" indent="-514350" algn="just">
              <a:buAutoNum type="arabicPeriod"/>
            </a:pPr>
            <a:endParaRPr lang="en-US" sz="2800" dirty="0" smtClean="0"/>
          </a:p>
          <a:p>
            <a:pPr marL="514350" indent="-514350" algn="just">
              <a:buAutoNum type="arabicPeriod"/>
            </a:pPr>
            <a:r>
              <a:rPr lang="en-US" sz="2800" b="1" dirty="0" smtClean="0"/>
              <a:t>Extra-functional properties: </a:t>
            </a:r>
            <a:r>
              <a:rPr lang="en-US" sz="2800" dirty="0" smtClean="0"/>
              <a:t>like performance, capacity, reliability, security, adaptability, and other system characteristics.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3. Families of related systems: </a:t>
            </a:r>
            <a:r>
              <a:rPr lang="en-US" dirty="0" smtClean="0"/>
              <a:t>The architectural design </a:t>
            </a:r>
            <a:r>
              <a:rPr lang="en-US" b="1" dirty="0" smtClean="0"/>
              <a:t>should draw upon repeatable patterns </a:t>
            </a:r>
            <a:r>
              <a:rPr lang="en-US" dirty="0" smtClean="0"/>
              <a:t>that are commonly encountered in the design of families of similar systems.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Different architectural models</a:t>
            </a:r>
          </a:p>
          <a:p>
            <a:pPr marL="514350" indent="-514350" algn="just">
              <a:buAutoNum type="arabicPeriod"/>
            </a:pPr>
            <a:r>
              <a:rPr lang="en-US" b="1" dirty="0" smtClean="0"/>
              <a:t>Structural models </a:t>
            </a:r>
            <a:r>
              <a:rPr lang="en-US" dirty="0" smtClean="0"/>
              <a:t>represent architecture as an organized collection of </a:t>
            </a:r>
            <a:r>
              <a:rPr lang="en-US" b="1" dirty="0" smtClean="0"/>
              <a:t>program components.</a:t>
            </a:r>
          </a:p>
          <a:p>
            <a:pPr marL="514350" indent="-514350"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b="1" dirty="0" smtClean="0"/>
              <a:t>2. Framework models </a:t>
            </a:r>
            <a:r>
              <a:rPr lang="en-US" dirty="0" smtClean="0"/>
              <a:t>identify </a:t>
            </a:r>
            <a:r>
              <a:rPr lang="en-US" b="1" dirty="0" smtClean="0"/>
              <a:t>repeatable</a:t>
            </a:r>
            <a:r>
              <a:rPr lang="en-US" dirty="0" smtClean="0"/>
              <a:t> architectural design frameworks (</a:t>
            </a:r>
            <a:r>
              <a:rPr lang="en-US" b="1" dirty="0" smtClean="0"/>
              <a:t>patterns</a:t>
            </a:r>
            <a:r>
              <a:rPr lang="en-US" dirty="0" smtClean="0"/>
              <a:t>)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b="1" dirty="0" smtClean="0"/>
              <a:t>3. Dynamic models </a:t>
            </a:r>
            <a:r>
              <a:rPr lang="en-US" dirty="0" smtClean="0"/>
              <a:t>address the behavioral aspects of the program architecture, </a:t>
            </a:r>
            <a:r>
              <a:rPr lang="en-US" b="1" dirty="0" smtClean="0"/>
              <a:t>indicating changes</a:t>
            </a:r>
            <a:r>
              <a:rPr lang="en-US" dirty="0" smtClean="0"/>
              <a:t> in configuration of system.</a:t>
            </a:r>
            <a:endParaRPr lang="en-US" b="1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Design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800"/>
          </a:xfrm>
        </p:spPr>
        <p:txBody>
          <a:bodyPr/>
          <a:lstStyle/>
          <a:p>
            <a:pPr algn="just">
              <a:buNone/>
            </a:pPr>
            <a:r>
              <a:rPr lang="en-US" b="1" dirty="0" smtClean="0"/>
              <a:t>4. Process models </a:t>
            </a:r>
            <a:r>
              <a:rPr lang="en-US" dirty="0" smtClean="0"/>
              <a:t>focus on the design of the </a:t>
            </a:r>
            <a:r>
              <a:rPr lang="en-US" b="1" dirty="0" smtClean="0"/>
              <a:t>business or technical process </a:t>
            </a:r>
            <a:r>
              <a:rPr lang="en-US" dirty="0" smtClean="0"/>
              <a:t>that the system must accommodate.</a:t>
            </a:r>
          </a:p>
          <a:p>
            <a:pPr algn="just"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5. Functional models </a:t>
            </a:r>
            <a:r>
              <a:rPr lang="en-US" dirty="0" smtClean="0"/>
              <a:t>can be used to represent the </a:t>
            </a:r>
            <a:r>
              <a:rPr lang="en-US" b="1" dirty="0" smtClean="0"/>
              <a:t>functional hierarchy of a system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257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5. Patterns</a:t>
            </a:r>
          </a:p>
          <a:p>
            <a:pPr algn="just"/>
            <a:r>
              <a:rPr lang="en-US" dirty="0" smtClean="0"/>
              <a:t>a design pattern describes a design structure that solves a particular design problem within a specific context.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intent of each design pattern is to provide a description that enables a designer to determine:</a:t>
            </a:r>
          </a:p>
          <a:p>
            <a:pPr marL="514350" indent="-514350" algn="just">
              <a:buAutoNum type="arabicParenBoth"/>
            </a:pPr>
            <a:r>
              <a:rPr lang="en-US" dirty="0" smtClean="0"/>
              <a:t>whether the pattern is applicable to the </a:t>
            </a:r>
            <a:r>
              <a:rPr lang="en-US" b="1" dirty="0" smtClean="0"/>
              <a:t>current work</a:t>
            </a:r>
          </a:p>
          <a:p>
            <a:pPr marL="514350" indent="-514350" algn="just">
              <a:buNone/>
            </a:pPr>
            <a:r>
              <a:rPr lang="en-US" dirty="0" smtClean="0"/>
              <a:t>(2) whether the pattern can be </a:t>
            </a:r>
            <a:r>
              <a:rPr lang="en-US" b="1" dirty="0" smtClean="0"/>
              <a:t>reused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(3) whether the pattern can serve as a guide for </a:t>
            </a:r>
            <a:r>
              <a:rPr lang="en-US" b="1" dirty="0" smtClean="0"/>
              <a:t>developing a similar</a:t>
            </a:r>
            <a:r>
              <a:rPr lang="en-US" dirty="0" smtClean="0"/>
              <a:t>, but f</a:t>
            </a:r>
            <a:r>
              <a:rPr lang="en-US" b="1" dirty="0" smtClean="0"/>
              <a:t>unctionally</a:t>
            </a:r>
            <a:r>
              <a:rPr lang="en-US" dirty="0" smtClean="0"/>
              <a:t> or structurally </a:t>
            </a:r>
            <a:r>
              <a:rPr lang="en-US" b="1" dirty="0" smtClean="0"/>
              <a:t>different pattern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and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90000"/>
              </a:lnSpc>
              <a:spcBef>
                <a:spcPts val="600"/>
              </a:spcBef>
            </a:pPr>
            <a:r>
              <a:rPr lang="en-US" sz="3500" b="1" dirty="0" smtClean="0"/>
              <a:t>the design must implement all of the explicit requirements </a:t>
            </a:r>
            <a:r>
              <a:rPr lang="en-US" sz="3500" dirty="0" smtClean="0"/>
              <a:t>contained in the analysis model, and it must accommodate all of the implicit requirements desired by the customer.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</a:pPr>
            <a:r>
              <a:rPr lang="en-IN" b="1" dirty="0"/>
              <a:t>Explicit Requirements: The Things You Wrote </a:t>
            </a:r>
            <a:r>
              <a:rPr lang="en-IN" b="1" dirty="0" smtClean="0"/>
              <a:t>Down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</a:pPr>
            <a:r>
              <a:rPr lang="en-IN" b="1" dirty="0"/>
              <a:t>Implicit Requirements: The Things Your Customers Will </a:t>
            </a:r>
            <a:r>
              <a:rPr lang="en-IN" b="1" dirty="0" smtClean="0"/>
              <a:t>Expect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</a:pPr>
            <a:r>
              <a:rPr lang="en-IN" sz="2800" b="1" dirty="0"/>
              <a:t>Latent Requirements: Things That Will Delight Your Customers</a:t>
            </a:r>
            <a:endParaRPr lang="en-US" sz="3500" dirty="0" smtClean="0"/>
          </a:p>
          <a:p>
            <a:pPr algn="just">
              <a:lnSpc>
                <a:spcPct val="90000"/>
              </a:lnSpc>
              <a:spcBef>
                <a:spcPts val="600"/>
              </a:spcBef>
            </a:pPr>
            <a:endParaRPr lang="en-US" sz="3500" dirty="0" smtClean="0"/>
          </a:p>
          <a:p>
            <a:pPr algn="just">
              <a:lnSpc>
                <a:spcPct val="90000"/>
              </a:lnSpc>
              <a:spcBef>
                <a:spcPts val="300"/>
              </a:spcBef>
            </a:pPr>
            <a:r>
              <a:rPr lang="en-US" sz="3500" b="1" dirty="0" smtClean="0"/>
              <a:t>the design must be a readable, understandable </a:t>
            </a:r>
            <a:r>
              <a:rPr lang="en-US" sz="3500" dirty="0" smtClean="0"/>
              <a:t>guide for those who generate code and for those who test and subsequently support the software.</a:t>
            </a:r>
          </a:p>
          <a:p>
            <a:pPr algn="just">
              <a:lnSpc>
                <a:spcPct val="90000"/>
              </a:lnSpc>
              <a:spcBef>
                <a:spcPts val="300"/>
              </a:spcBef>
            </a:pPr>
            <a:endParaRPr lang="en-US" sz="3500" dirty="0" smtClean="0"/>
          </a:p>
          <a:p>
            <a:pPr algn="just">
              <a:lnSpc>
                <a:spcPct val="90000"/>
              </a:lnSpc>
            </a:pPr>
            <a:r>
              <a:rPr lang="en-US" sz="3500" b="1" dirty="0" smtClean="0"/>
              <a:t>the design should provide a complete picture of the software</a:t>
            </a:r>
            <a:r>
              <a:rPr lang="en-US" sz="3500" dirty="0" smtClean="0"/>
              <a:t>, addressing the data, functional, and behavioral domains from an implementation perspective.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261541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6. Information Hiding</a:t>
            </a:r>
          </a:p>
          <a:p>
            <a:pPr algn="just"/>
            <a:r>
              <a:rPr lang="en-US" dirty="0" smtClean="0"/>
              <a:t>The intent of information hiding is to </a:t>
            </a:r>
            <a:r>
              <a:rPr lang="en-US" b="1" dirty="0" smtClean="0"/>
              <a:t>hide the details of data structures and procedural processing</a:t>
            </a:r>
            <a:r>
              <a:rPr lang="en-US" dirty="0" smtClean="0"/>
              <a:t> behind a module interface.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Knowledge of the </a:t>
            </a:r>
            <a:r>
              <a:rPr lang="en-US" b="1" dirty="0" smtClean="0"/>
              <a:t>details need not be known by users </a:t>
            </a: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independent modules that </a:t>
            </a:r>
            <a:r>
              <a:rPr lang="en-US" b="1" dirty="0" smtClean="0"/>
              <a:t>communicate with one another only that information necessary </a:t>
            </a:r>
            <a:r>
              <a:rPr lang="en-US" dirty="0" smtClean="0"/>
              <a:t>to achieve software function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algn="just"/>
            <a:r>
              <a:rPr lang="en-US" dirty="0" smtClean="0"/>
              <a:t>information hiding provides the </a:t>
            </a:r>
            <a:r>
              <a:rPr lang="en-US" b="1" dirty="0" smtClean="0"/>
              <a:t>greatest benefits when modifications</a:t>
            </a:r>
            <a:r>
              <a:rPr lang="en-US" dirty="0" smtClean="0"/>
              <a:t> are required.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Because most data and procedural </a:t>
            </a:r>
            <a:r>
              <a:rPr lang="en-US" b="1" dirty="0" smtClean="0"/>
              <a:t>detail are hidden</a:t>
            </a:r>
            <a:r>
              <a:rPr lang="en-US" dirty="0" smtClean="0"/>
              <a:t> from other parts of the </a:t>
            </a:r>
            <a:r>
              <a:rPr lang="en-US" b="1" dirty="0" smtClean="0"/>
              <a:t>software errors less likely to propagate.</a:t>
            </a:r>
          </a:p>
          <a:p>
            <a:pPr algn="just"/>
            <a:endParaRPr lang="en-US" b="1" dirty="0" smtClean="0"/>
          </a:p>
          <a:p>
            <a:pPr algn="just"/>
            <a:endParaRPr lang="en-US" b="1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7. Functional Independence</a:t>
            </a:r>
          </a:p>
          <a:p>
            <a:pPr algn="just"/>
            <a:r>
              <a:rPr lang="en-US" dirty="0" smtClean="0"/>
              <a:t>Software should be designed such that </a:t>
            </a:r>
            <a:r>
              <a:rPr lang="en-US" b="1" dirty="0" smtClean="0"/>
              <a:t>each module addresses a specific subset of requirements</a:t>
            </a:r>
            <a:r>
              <a:rPr lang="en-US" dirty="0" smtClean="0"/>
              <a:t> and has a </a:t>
            </a:r>
            <a:r>
              <a:rPr lang="en-US" b="1" dirty="0" smtClean="0"/>
              <a:t>simple interface with other program structure.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dirty="0" smtClean="0"/>
              <a:t>Software with effective modularity, that is, independent modules, is easier to develop.</a:t>
            </a:r>
            <a:endParaRPr lang="en-US" b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/>
          </a:bodyPr>
          <a:lstStyle/>
          <a:p>
            <a:pPr algn="just"/>
            <a:r>
              <a:rPr lang="en-US" b="1" dirty="0" smtClean="0"/>
              <a:t>Independent modules 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easier to maintain (and test) 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effects caused by design or code modification limited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error propagation is reduced 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reusable modules are possible. </a:t>
            </a:r>
          </a:p>
          <a:p>
            <a:pPr algn="just">
              <a:buFont typeface="Wingdings" pitchFamily="2" charset="2"/>
              <a:buChar char="ü"/>
            </a:pPr>
            <a:endParaRPr lang="en-US" dirty="0" smtClean="0"/>
          </a:p>
          <a:p>
            <a:pPr algn="just"/>
            <a:r>
              <a:rPr lang="en-US" dirty="0" smtClean="0"/>
              <a:t>functional independence is a </a:t>
            </a:r>
            <a:r>
              <a:rPr lang="en-US" b="1" dirty="0" smtClean="0"/>
              <a:t>key to good design</a:t>
            </a:r>
            <a:r>
              <a:rPr lang="en-US" dirty="0" smtClean="0"/>
              <a:t>, and </a:t>
            </a:r>
            <a:r>
              <a:rPr lang="en-US" b="1" dirty="0" smtClean="0"/>
              <a:t>design</a:t>
            </a:r>
            <a:r>
              <a:rPr lang="en-US" dirty="0" smtClean="0"/>
              <a:t> is the </a:t>
            </a:r>
            <a:r>
              <a:rPr lang="en-US" b="1" dirty="0" smtClean="0"/>
              <a:t>key to software quality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Independence is assessed using two qualitative criteria:</a:t>
            </a:r>
          </a:p>
        </p:txBody>
      </p:sp>
      <p:pic>
        <p:nvPicPr>
          <p:cNvPr id="4" name="Picture 3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819400"/>
            <a:ext cx="7386638" cy="3657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b="1" dirty="0" smtClean="0"/>
              <a:t>Cohesion</a:t>
            </a:r>
          </a:p>
          <a:p>
            <a:pPr marL="514350" indent="-514350" algn="just"/>
            <a:r>
              <a:rPr lang="en-US" dirty="0" smtClean="0"/>
              <a:t>A cohesive module performs a </a:t>
            </a:r>
            <a:r>
              <a:rPr lang="en-US" b="1" dirty="0" smtClean="0"/>
              <a:t>single task</a:t>
            </a:r>
            <a:r>
              <a:rPr lang="en-US" dirty="0" smtClean="0"/>
              <a:t>, requiring </a:t>
            </a:r>
            <a:r>
              <a:rPr lang="en-US" b="1" dirty="0" smtClean="0"/>
              <a:t>little interaction</a:t>
            </a:r>
            <a:r>
              <a:rPr lang="en-US" dirty="0" smtClean="0"/>
              <a:t> with </a:t>
            </a:r>
            <a:r>
              <a:rPr lang="en-US" b="1" dirty="0" smtClean="0"/>
              <a:t>other components</a:t>
            </a:r>
            <a:r>
              <a:rPr lang="en-US" dirty="0" smtClean="0"/>
              <a:t> in other parts of a program.</a:t>
            </a:r>
          </a:p>
          <a:p>
            <a:pPr marL="514350" indent="-514350" algn="just"/>
            <a:endParaRPr lang="en-US" dirty="0" smtClean="0"/>
          </a:p>
          <a:p>
            <a:pPr marL="514350" indent="-514350" algn="just"/>
            <a:r>
              <a:rPr lang="en-US" b="1" dirty="0" smtClean="0"/>
              <a:t>High degree of cohesion is advisable but</a:t>
            </a:r>
            <a:r>
              <a:rPr lang="en-US" dirty="0" smtClean="0"/>
              <a:t> it is also necessary and advisable for </a:t>
            </a:r>
            <a:r>
              <a:rPr lang="en-US" b="1" dirty="0" smtClean="0"/>
              <a:t>components to perform multiple functions.</a:t>
            </a:r>
            <a:endParaRPr lang="en-US" b="1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2. Coupling</a:t>
            </a:r>
          </a:p>
          <a:p>
            <a:pPr algn="just"/>
            <a:r>
              <a:rPr lang="en-US" dirty="0" smtClean="0"/>
              <a:t>Coupling is an indication of </a:t>
            </a:r>
            <a:r>
              <a:rPr lang="en-US" b="1" dirty="0" smtClean="0"/>
              <a:t>interconnection among modules</a:t>
            </a:r>
            <a:r>
              <a:rPr lang="en-US" dirty="0" smtClean="0"/>
              <a:t> in a software structure.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Coupling depends on the </a:t>
            </a:r>
            <a:r>
              <a:rPr lang="en-US" b="1" dirty="0" smtClean="0"/>
              <a:t>interface complexity </a:t>
            </a:r>
            <a:r>
              <a:rPr lang="en-US" dirty="0" smtClean="0"/>
              <a:t>between modules – entry point and type of data that passes through interface.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dirty="0" smtClean="0"/>
              <a:t>In software design, one should strive for the lowest possible coupling.</a:t>
            </a:r>
            <a:endParaRPr lang="en-US" b="1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connectivity among modules results in software that is </a:t>
            </a:r>
            <a:r>
              <a:rPr lang="en-US" b="1" dirty="0" smtClean="0"/>
              <a:t>easier to understand </a:t>
            </a:r>
            <a:r>
              <a:rPr lang="en-US" dirty="0" smtClean="0"/>
              <a:t>and </a:t>
            </a:r>
            <a:r>
              <a:rPr lang="en-US" b="1" dirty="0" smtClean="0"/>
              <a:t>less</a:t>
            </a:r>
            <a:r>
              <a:rPr lang="en-US" dirty="0" smtClean="0"/>
              <a:t> prone to a “</a:t>
            </a:r>
            <a:r>
              <a:rPr lang="en-US" b="1" dirty="0" smtClean="0"/>
              <a:t>ripple effect”</a:t>
            </a:r>
            <a:endParaRPr lang="en-US" b="1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8. Refactoring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altLang="en-US" dirty="0" smtClean="0"/>
              <a:t>Refactoring is the process of </a:t>
            </a:r>
            <a:r>
              <a:rPr lang="en-US" altLang="en-US" b="1" dirty="0" smtClean="0"/>
              <a:t>changing a software system </a:t>
            </a:r>
            <a:r>
              <a:rPr lang="en-US" altLang="en-US" dirty="0" smtClean="0"/>
              <a:t>in such a way that it </a:t>
            </a:r>
            <a:r>
              <a:rPr lang="en-US" altLang="en-US" b="1" dirty="0" smtClean="0"/>
              <a:t>does not alter the external behavior</a:t>
            </a:r>
            <a:r>
              <a:rPr lang="en-US" altLang="en-US" dirty="0" smtClean="0"/>
              <a:t> of the code [design] yet </a:t>
            </a:r>
            <a:r>
              <a:rPr lang="en-US" altLang="en-US" b="1" dirty="0" smtClean="0"/>
              <a:t>improves its internal structure.</a:t>
            </a:r>
          </a:p>
          <a:p>
            <a:pPr algn="just"/>
            <a:endParaRPr lang="en-US" altLang="en-US" b="1" dirty="0" smtClean="0"/>
          </a:p>
          <a:p>
            <a:pPr algn="just"/>
            <a:r>
              <a:rPr lang="en-US" dirty="0" smtClean="0"/>
              <a:t>When software is </a:t>
            </a:r>
            <a:r>
              <a:rPr lang="en-US" dirty="0" err="1" smtClean="0"/>
              <a:t>refactored</a:t>
            </a:r>
            <a:r>
              <a:rPr lang="en-US" dirty="0" smtClean="0"/>
              <a:t>: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 the existing design is examined for redundancy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 unused design elements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 inefficient or unnecessary algorithms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 poorly constructed or inappropriate data structures, 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any other design failure that can be corrected to yield a better design.</a:t>
            </a:r>
            <a:endParaRPr lang="en-US" b="1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Design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The design model can be viewed in two different dimensions: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Each element of analysis model is transformed into design model and refined iteratively.</a:t>
            </a:r>
          </a:p>
          <a:p>
            <a:pPr algn="just"/>
            <a:endParaRPr lang="en-US" dirty="0" smtClean="0"/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The </a:t>
            </a:r>
            <a:r>
              <a:rPr lang="en-US" b="1" dirty="0" smtClean="0"/>
              <a:t>process dimension </a:t>
            </a:r>
            <a:r>
              <a:rPr lang="en-US" dirty="0" smtClean="0"/>
              <a:t>as design tasks are executed as part of software process.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The </a:t>
            </a:r>
            <a:r>
              <a:rPr lang="en-US" b="1" dirty="0" smtClean="0"/>
              <a:t>abstraction dimension </a:t>
            </a:r>
            <a:r>
              <a:rPr lang="en-US" dirty="0" smtClean="0"/>
              <a:t>represents the level of detail in each element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Quality </a:t>
            </a:r>
            <a:r>
              <a:rPr lang="en-US" altLang="en-US" dirty="0"/>
              <a:t>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15400" cy="5105400"/>
          </a:xfrm>
        </p:spPr>
        <p:txBody>
          <a:bodyPr>
            <a:normAutofit/>
          </a:bodyPr>
          <a:lstStyle/>
          <a:p>
            <a:r>
              <a:rPr lang="en-US" b="1" dirty="0"/>
              <a:t>A design should exhibit an architecture </a:t>
            </a:r>
            <a:r>
              <a:rPr lang="en-US" dirty="0" smtClean="0"/>
              <a:t>that: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Created using standard architectural patterns.</a:t>
            </a:r>
          </a:p>
          <a:p>
            <a:pPr marL="514350" indent="-514350">
              <a:buAutoNum type="arabicPeriod"/>
            </a:pPr>
            <a:r>
              <a:rPr lang="en-US" altLang="en-US" dirty="0" smtClean="0"/>
              <a:t>composed </a:t>
            </a:r>
            <a:r>
              <a:rPr lang="en-US" altLang="en-US" dirty="0"/>
              <a:t>of components that exhibit good design </a:t>
            </a:r>
            <a:r>
              <a:rPr lang="en-US" altLang="en-US" dirty="0" smtClean="0"/>
              <a:t>characteristics.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altLang="en-US" dirty="0"/>
              <a:t>can be implemented in an evolutionary </a:t>
            </a:r>
            <a:r>
              <a:rPr lang="en-US" altLang="en-US" dirty="0" smtClean="0"/>
              <a:t>fashion</a:t>
            </a:r>
          </a:p>
          <a:p>
            <a:pPr marL="0" indent="0">
              <a:buNone/>
            </a:pPr>
            <a:endParaRPr lang="en-US" altLang="en-US" dirty="0" smtClean="0"/>
          </a:p>
          <a:p>
            <a:pPr algn="just">
              <a:lnSpc>
                <a:spcPct val="90000"/>
              </a:lnSpc>
              <a:spcBef>
                <a:spcPts val="338"/>
              </a:spcBef>
              <a:defRPr/>
            </a:pPr>
            <a:r>
              <a:rPr lang="en-US" altLang="en-US" b="1" dirty="0"/>
              <a:t>A design should be </a:t>
            </a:r>
            <a:r>
              <a:rPr lang="en-US" altLang="en-US" b="1" dirty="0" smtClean="0"/>
              <a:t>modular: </a:t>
            </a:r>
            <a:r>
              <a:rPr lang="en-US" altLang="en-US" dirty="0"/>
              <a:t>logically partitioned into elements or subsystems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722440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5F1B930-C189-4958-881A-881B4975E0E7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1075267" y="939801"/>
            <a:ext cx="7381523" cy="5273675"/>
          </a:xfrm>
          <a:prstGeom prst="rect">
            <a:avLst/>
          </a:prstGeom>
          <a:solidFill>
            <a:srgbClr val="96E3FE"/>
          </a:solidFill>
          <a:ln w="12700">
            <a:noFill/>
            <a:miter lim="800000"/>
            <a:headEnd/>
            <a:tailEnd/>
          </a:ln>
          <a:effectLst>
            <a:outerShdw dist="71842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96723" y="0"/>
            <a:ext cx="5166077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The Design Model</a:t>
            </a:r>
            <a:endParaRPr lang="en-US" altLang="en-US" smtClean="0">
              <a:latin typeface="36 Helvetica ThinItalic" charset="0"/>
            </a:endParaRPr>
          </a:p>
        </p:txBody>
      </p:sp>
      <p:pic>
        <p:nvPicPr>
          <p:cNvPr id="2663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3511" y="1069976"/>
            <a:ext cx="6248400" cy="5186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8200"/>
            <a:ext cx="8737656" cy="5410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9345894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Design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7630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Elements of Design Model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FF0000"/>
                </a:solidFill>
              </a:rPr>
              <a:t>Data Design Elements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 smtClean="0"/>
              <a:t>data structures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dirty="0" smtClean="0"/>
              <a:t>database architecture</a:t>
            </a:r>
          </a:p>
          <a:p>
            <a:pPr lvl="1">
              <a:lnSpc>
                <a:spcPct val="90000"/>
              </a:lnSpc>
              <a:defRPr/>
            </a:pPr>
            <a:endParaRPr lang="en-US" altLang="en-US" dirty="0" smtClean="0"/>
          </a:p>
          <a:p>
            <a:pPr>
              <a:lnSpc>
                <a:spcPct val="90000"/>
              </a:lnSpc>
              <a:buFont typeface="Wingdings" pitchFamily="2" charset="2"/>
              <a:buChar char="ü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Architectural Design Elements</a:t>
            </a:r>
          </a:p>
          <a:p>
            <a:pPr>
              <a:lnSpc>
                <a:spcPct val="90000"/>
              </a:lnSpc>
              <a:buFontTx/>
              <a:buChar char="-"/>
              <a:defRPr/>
            </a:pPr>
            <a:r>
              <a:rPr lang="en-US" dirty="0" smtClean="0"/>
              <a:t>The architectural design for software is the equivalent to the </a:t>
            </a:r>
            <a:r>
              <a:rPr lang="en-US" b="1" dirty="0" smtClean="0"/>
              <a:t>floor plan </a:t>
            </a:r>
            <a:r>
              <a:rPr lang="en-US" dirty="0" smtClean="0"/>
              <a:t>of a house.</a:t>
            </a:r>
          </a:p>
          <a:p>
            <a:pPr>
              <a:lnSpc>
                <a:spcPct val="90000"/>
              </a:lnSpc>
              <a:buFontTx/>
              <a:buChar char="-"/>
              <a:defRPr/>
            </a:pPr>
            <a:endParaRPr lang="en-US" dirty="0" smtClean="0"/>
          </a:p>
          <a:p>
            <a:pPr>
              <a:lnSpc>
                <a:spcPct val="90000"/>
              </a:lnSpc>
              <a:buFontTx/>
              <a:buChar char="-"/>
              <a:defRPr/>
            </a:pPr>
            <a:r>
              <a:rPr lang="en-US" b="1" dirty="0" smtClean="0"/>
              <a:t>Three sources for development of architecture model</a:t>
            </a:r>
          </a:p>
          <a:p>
            <a:pPr marL="514350" indent="-514350">
              <a:lnSpc>
                <a:spcPct val="90000"/>
              </a:lnSpc>
              <a:buAutoNum type="arabicParenBoth"/>
              <a:defRPr/>
            </a:pPr>
            <a:r>
              <a:rPr lang="en-US" b="1" dirty="0" smtClean="0"/>
              <a:t>information </a:t>
            </a:r>
            <a:r>
              <a:rPr lang="en-US" dirty="0" smtClean="0"/>
              <a:t>about the </a:t>
            </a:r>
            <a:r>
              <a:rPr lang="en-US" b="1" dirty="0" smtClean="0"/>
              <a:t>application domain </a:t>
            </a:r>
            <a:r>
              <a:rPr lang="en-US" dirty="0" smtClean="0"/>
              <a:t>for the software to be built.</a:t>
            </a:r>
          </a:p>
          <a:p>
            <a:pPr marL="514350" indent="-514350">
              <a:lnSpc>
                <a:spcPct val="90000"/>
              </a:lnSpc>
              <a:buAutoNum type="arabicParenBoth"/>
              <a:defRPr/>
            </a:pPr>
            <a:endParaRPr lang="en-US" dirty="0" smtClean="0"/>
          </a:p>
          <a:p>
            <a:pPr marL="514350" indent="-514350">
              <a:lnSpc>
                <a:spcPct val="90000"/>
              </a:lnSpc>
              <a:buNone/>
              <a:defRPr/>
            </a:pPr>
            <a:r>
              <a:rPr lang="en-US" b="1" dirty="0" smtClean="0"/>
              <a:t>(2) specific requirements </a:t>
            </a:r>
            <a:r>
              <a:rPr lang="en-US" dirty="0" smtClean="0"/>
              <a:t>model elements (data flow diagrams , collaboration etc.)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  <a:defRPr/>
            </a:pPr>
            <a:endParaRPr lang="en-US" altLang="en-US" dirty="0" smtClean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Design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(3) architectural </a:t>
            </a:r>
            <a:r>
              <a:rPr lang="en-US" b="1" dirty="0" smtClean="0"/>
              <a:t>styles and patterns</a:t>
            </a:r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FF0000"/>
                </a:solidFill>
              </a:rPr>
              <a:t>Interface Design Elements </a:t>
            </a:r>
          </a:p>
          <a:p>
            <a:pPr>
              <a:buFont typeface="Calibri" pitchFamily="34" charset="0"/>
              <a:buChar char="–"/>
            </a:pPr>
            <a:r>
              <a:rPr lang="en-US" dirty="0" smtClean="0"/>
              <a:t>The interface design for software is analogous to a set of </a:t>
            </a:r>
            <a:r>
              <a:rPr lang="en-US" b="1" dirty="0" smtClean="0"/>
              <a:t>detailed drawings</a:t>
            </a:r>
          </a:p>
          <a:p>
            <a:pPr>
              <a:buFont typeface="Calibri" pitchFamily="34" charset="0"/>
              <a:buChar char="–"/>
            </a:pPr>
            <a:endParaRPr lang="en-US" b="1" dirty="0" smtClean="0"/>
          </a:p>
          <a:p>
            <a:pPr>
              <a:buFont typeface="Calibri" pitchFamily="34" charset="0"/>
              <a:buChar char="–"/>
            </a:pPr>
            <a:r>
              <a:rPr lang="en-US" dirty="0" smtClean="0"/>
              <a:t>There are three important elements of interface design: </a:t>
            </a:r>
          </a:p>
          <a:p>
            <a:pPr marL="514350" indent="-514350">
              <a:buAutoNum type="arabicParenBoth"/>
            </a:pPr>
            <a:r>
              <a:rPr lang="en-US" dirty="0" smtClean="0"/>
              <a:t>the user interface (UI)</a:t>
            </a:r>
          </a:p>
          <a:p>
            <a:pPr marL="514350" indent="-514350">
              <a:buAutoNum type="arabicParenBoth"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(2) external interfaces to other systems, devices, networks, or other producers or consumers of information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(3) internal interfaces between various design components. </a:t>
            </a:r>
            <a:endParaRPr lang="en-US" b="1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Design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2578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/>
              <a:t>Interface design elements </a:t>
            </a:r>
            <a:r>
              <a:rPr lang="en-US" b="1" dirty="0" smtClean="0"/>
              <a:t>allow external/ internal communication</a:t>
            </a:r>
            <a:r>
              <a:rPr lang="en-US" dirty="0" smtClean="0"/>
              <a:t> and </a:t>
            </a:r>
            <a:r>
              <a:rPr lang="en-US" b="1" dirty="0" smtClean="0"/>
              <a:t>collaboration</a:t>
            </a:r>
            <a:r>
              <a:rPr lang="en-US" dirty="0" smtClean="0"/>
              <a:t> among various components.</a:t>
            </a:r>
          </a:p>
          <a:p>
            <a:pPr algn="just"/>
            <a:endParaRPr lang="en-US" dirty="0" smtClean="0"/>
          </a:p>
          <a:p>
            <a:pPr algn="just"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FF0000"/>
                </a:solidFill>
              </a:rPr>
              <a:t>Component-Level Design Elements</a:t>
            </a:r>
          </a:p>
          <a:p>
            <a:pPr algn="just">
              <a:buFont typeface="Calibri" pitchFamily="34" charset="0"/>
              <a:buChar char="–"/>
            </a:pPr>
            <a:r>
              <a:rPr lang="en-US" dirty="0" smtClean="0"/>
              <a:t>The component-level design for software is the equivalent to a </a:t>
            </a:r>
            <a:r>
              <a:rPr lang="en-US" b="1" dirty="0" smtClean="0"/>
              <a:t>set of detailed drawings </a:t>
            </a:r>
            <a:r>
              <a:rPr lang="en-US" dirty="0" smtClean="0"/>
              <a:t>(and specifications) E.g. Each room of house.</a:t>
            </a:r>
          </a:p>
          <a:p>
            <a:pPr algn="just">
              <a:buFont typeface="Calibri" pitchFamily="34" charset="0"/>
              <a:buChar char="–"/>
            </a:pPr>
            <a:r>
              <a:rPr lang="en-US" dirty="0" smtClean="0"/>
              <a:t>Relationship between the components.</a:t>
            </a:r>
          </a:p>
          <a:p>
            <a:pPr algn="just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ü"/>
            </a:pPr>
            <a:r>
              <a:rPr lang="en-US" b="1" dirty="0" smtClean="0">
                <a:solidFill>
                  <a:srgbClr val="FF0000"/>
                </a:solidFill>
              </a:rPr>
              <a:t>Deployment-Level Design Elements</a:t>
            </a:r>
          </a:p>
          <a:p>
            <a:pPr algn="just">
              <a:buFont typeface="Calibri" pitchFamily="34" charset="0"/>
              <a:buChar char="–"/>
            </a:pPr>
            <a:r>
              <a:rPr lang="en-US" dirty="0" smtClean="0"/>
              <a:t>Deployment-level design elements indicate how </a:t>
            </a:r>
            <a:r>
              <a:rPr lang="en-US" b="1" dirty="0" smtClean="0"/>
              <a:t>software functionality and subsystems</a:t>
            </a:r>
            <a:r>
              <a:rPr lang="en-US" dirty="0" smtClean="0"/>
              <a:t> will be allocated within the software environment.</a:t>
            </a:r>
          </a:p>
          <a:p>
            <a:pPr algn="just">
              <a:buFont typeface="Calibri" pitchFamily="34" charset="0"/>
              <a:buChar char="–"/>
            </a:pPr>
            <a:endParaRPr lang="en-US" dirty="0" smtClean="0"/>
          </a:p>
          <a:p>
            <a:pPr algn="just">
              <a:buFont typeface="Wingdings" pitchFamily="2" charset="2"/>
              <a:buChar char="ü"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altLang="en-US" dirty="0"/>
          </a:p>
        </p:txBody>
      </p:sp>
      <p:sp>
        <p:nvSpPr>
          <p:cNvPr id="62976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274638"/>
            <a:ext cx="80772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Pattern-based Software Design</a:t>
            </a:r>
            <a:endParaRPr lang="en-US" altLang="en-US" dirty="0" smtClean="0"/>
          </a:p>
        </p:txBody>
      </p:sp>
      <p:sp>
        <p:nvSpPr>
          <p:cNvPr id="6297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52400" y="1371600"/>
            <a:ext cx="8763000" cy="5334000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altLang="en-US" sz="2800" dirty="0" smtClean="0"/>
              <a:t>The best designers in any field have an uncanny </a:t>
            </a:r>
            <a:r>
              <a:rPr lang="en-US" altLang="en-US" sz="2800" b="1" dirty="0" smtClean="0"/>
              <a:t>ability to see patterns that characterize a problem </a:t>
            </a:r>
            <a:r>
              <a:rPr lang="en-US" altLang="en-US" sz="2800" dirty="0" smtClean="0"/>
              <a:t>and corresponding patterns that can be combined to create a solution.</a:t>
            </a:r>
          </a:p>
          <a:p>
            <a:pPr algn="just" eaLnBrk="1" hangingPunct="1">
              <a:defRPr/>
            </a:pPr>
            <a:endParaRPr lang="en-US" altLang="en-US" sz="2800" dirty="0" smtClean="0"/>
          </a:p>
          <a:p>
            <a:pPr algn="just" eaLnBrk="1" hangingPunct="1">
              <a:defRPr/>
            </a:pPr>
            <a:r>
              <a:rPr lang="en-US" altLang="en-US" sz="2800" dirty="0" smtClean="0"/>
              <a:t>A description of a design pattern may also consider a set of design forces. </a:t>
            </a:r>
          </a:p>
          <a:p>
            <a:pPr lvl="1" algn="just" eaLnBrk="1" hangingPunct="1">
              <a:defRPr/>
            </a:pPr>
            <a:r>
              <a:rPr lang="en-US" altLang="en-US" b="1" i="1" dirty="0" smtClean="0"/>
              <a:t>Design forces</a:t>
            </a:r>
            <a:r>
              <a:rPr lang="en-US" altLang="en-US" b="1" dirty="0" smtClean="0"/>
              <a:t> describe non-functional requirements </a:t>
            </a:r>
            <a:r>
              <a:rPr lang="en-US" altLang="en-US" dirty="0" smtClean="0"/>
              <a:t>(e.g., ease of maintainability, portability) </a:t>
            </a:r>
            <a:r>
              <a:rPr lang="en-US" altLang="en-US" b="1" dirty="0" smtClean="0"/>
              <a:t>associated with the software</a:t>
            </a:r>
            <a:r>
              <a:rPr lang="en-US" altLang="en-US" dirty="0" smtClean="0"/>
              <a:t> for which the pattern is to be applied.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Pattern-based Software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/>
          </a:bodyPr>
          <a:lstStyle/>
          <a:p>
            <a:pPr algn="just"/>
            <a:r>
              <a:rPr lang="en-US" altLang="en-US" dirty="0" smtClean="0"/>
              <a:t>The pattern characteristics (classes, responsibilities, and collaborations) indicate the attributes of the design that may be adjusted to enable the pattern to accommodate a </a:t>
            </a:r>
            <a:r>
              <a:rPr lang="en-US" altLang="en-US" b="1" dirty="0" smtClean="0"/>
              <a:t>variety of problems (problem solving)</a:t>
            </a:r>
            <a:r>
              <a:rPr lang="en-US" altLang="en-US" dirty="0" smtClean="0"/>
              <a:t>.</a:t>
            </a:r>
          </a:p>
          <a:p>
            <a:pPr algn="just"/>
            <a:endParaRPr lang="en-US" altLang="en-US" dirty="0" smtClean="0"/>
          </a:p>
          <a:p>
            <a:pPr algn="just"/>
            <a:endParaRPr lang="en-US" altLang="en-US" dirty="0"/>
          </a:p>
          <a:p>
            <a:pPr algn="just"/>
            <a:r>
              <a:rPr lang="en-US" dirty="0"/>
              <a:t>Throughout the design process, one should look for every opportunity to </a:t>
            </a:r>
            <a:r>
              <a:rPr lang="en-US" b="1" dirty="0"/>
              <a:t>apply existing design patterns</a:t>
            </a:r>
            <a:r>
              <a:rPr lang="en-US" dirty="0"/>
              <a:t> rather than creating new ones.</a:t>
            </a:r>
          </a:p>
          <a:p>
            <a:pPr algn="just"/>
            <a:endParaRPr lang="en-US" alt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/>
              <a:t>Pattern-based Software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5181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1. Pattern-Based </a:t>
            </a:r>
            <a:r>
              <a:rPr lang="en-US" b="1" dirty="0">
                <a:solidFill>
                  <a:srgbClr val="FF0000"/>
                </a:solidFill>
              </a:rPr>
              <a:t>Design in </a:t>
            </a:r>
            <a:r>
              <a:rPr lang="en-US" b="1" dirty="0" smtClean="0">
                <a:solidFill>
                  <a:srgbClr val="FF0000"/>
                </a:solidFill>
              </a:rPr>
              <a:t>Context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 algn="r">
              <a:buNone/>
            </a:pPr>
            <a:r>
              <a:rPr lang="en-US" sz="1600" dirty="0" smtClean="0"/>
              <a:t> </a:t>
            </a:r>
          </a:p>
          <a:p>
            <a:pPr marL="0" indent="0" algn="r">
              <a:buNone/>
            </a:pPr>
            <a:endParaRPr lang="en-US" sz="1600" dirty="0" smtClean="0"/>
          </a:p>
          <a:p>
            <a:pPr marL="0" indent="0" algn="r">
              <a:buNone/>
            </a:pPr>
            <a:endParaRPr lang="en-US" sz="1600" dirty="0" smtClean="0"/>
          </a:p>
          <a:p>
            <a:pPr marL="0" indent="0" algn="r">
              <a:buNone/>
            </a:pPr>
            <a:endParaRPr lang="en-US" sz="1600" dirty="0"/>
          </a:p>
          <a:p>
            <a:pPr marL="0" indent="0" algn="r">
              <a:buNone/>
            </a:pPr>
            <a:r>
              <a:rPr lang="en-US" sz="1600" b="1" dirty="0" smtClean="0"/>
              <a:t>Use methods </a:t>
            </a:r>
            <a:r>
              <a:rPr lang="en-US" sz="1600" b="1" dirty="0"/>
              <a:t>and modeling </a:t>
            </a:r>
            <a:r>
              <a:rPr lang="en-US" sz="1600" b="1" dirty="0" smtClean="0"/>
              <a:t>tools </a:t>
            </a:r>
          </a:p>
          <a:p>
            <a:pPr marL="0" indent="0" algn="r">
              <a:buNone/>
            </a:pPr>
            <a:r>
              <a:rPr lang="en-US" sz="1600" b="1" dirty="0" smtClean="0"/>
              <a:t>available for </a:t>
            </a:r>
            <a:r>
              <a:rPr lang="en-US" sz="1600" b="1" dirty="0"/>
              <a:t>architectural</a:t>
            </a:r>
            <a:r>
              <a:rPr lang="en-US" sz="1600" b="1" dirty="0" smtClean="0"/>
              <a:t>,</a:t>
            </a:r>
          </a:p>
          <a:p>
            <a:pPr marL="0" indent="0" algn="r">
              <a:buNone/>
            </a:pPr>
            <a:r>
              <a:rPr lang="en-US" sz="1600" b="1" dirty="0" smtClean="0"/>
              <a:t> component level,  </a:t>
            </a:r>
          </a:p>
          <a:p>
            <a:pPr marL="0" indent="0" algn="r">
              <a:buNone/>
            </a:pPr>
            <a:r>
              <a:rPr lang="en-US" sz="1600" b="1" dirty="0" smtClean="0"/>
              <a:t>and </a:t>
            </a:r>
            <a:r>
              <a:rPr lang="en-US" sz="1600" b="1" dirty="0"/>
              <a:t>interface design.</a:t>
            </a:r>
          </a:p>
          <a:p>
            <a:endParaRPr lang="en-US" sz="16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55104"/>
            <a:ext cx="5211741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Pattern-based Software Design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181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2. </a:t>
            </a:r>
            <a:r>
              <a:rPr lang="en-US" b="1" dirty="0">
                <a:solidFill>
                  <a:srgbClr val="FF0000"/>
                </a:solidFill>
              </a:rPr>
              <a:t>Thinking in </a:t>
            </a:r>
            <a:r>
              <a:rPr lang="en-US" b="1" dirty="0" smtClean="0">
                <a:solidFill>
                  <a:srgbClr val="FF0000"/>
                </a:solidFill>
              </a:rPr>
              <a:t>Patterns</a:t>
            </a:r>
          </a:p>
          <a:p>
            <a:pPr algn="just"/>
            <a:r>
              <a:rPr lang="en-US" dirty="0" smtClean="0"/>
              <a:t>“</a:t>
            </a:r>
            <a:r>
              <a:rPr lang="en-US" b="1" dirty="0" smtClean="0"/>
              <a:t>new </a:t>
            </a:r>
            <a:r>
              <a:rPr lang="en-US" b="1" dirty="0"/>
              <a:t>way of thinking</a:t>
            </a:r>
            <a:r>
              <a:rPr lang="en-US" dirty="0"/>
              <a:t>” when one </a:t>
            </a:r>
            <a:r>
              <a:rPr lang="en-US" b="1" dirty="0"/>
              <a:t>uses</a:t>
            </a:r>
            <a:r>
              <a:rPr lang="en-US" dirty="0"/>
              <a:t> </a:t>
            </a:r>
            <a:r>
              <a:rPr lang="en-US" b="1" dirty="0"/>
              <a:t>patterns</a:t>
            </a:r>
            <a:r>
              <a:rPr lang="en-US" dirty="0"/>
              <a:t> as part of the design </a:t>
            </a:r>
            <a:r>
              <a:rPr lang="en-US" dirty="0" smtClean="0"/>
              <a:t>activity.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/>
              <a:t>Good design begins by considering context—the big picture.</a:t>
            </a:r>
            <a:endParaRPr lang="en-US" dirty="0" smtClean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7406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Pattern-based Software Design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approach </a:t>
            </a:r>
            <a:r>
              <a:rPr lang="en-US" b="1" dirty="0"/>
              <a:t>that enables </a:t>
            </a:r>
            <a:r>
              <a:rPr lang="en-US" b="1" dirty="0" smtClean="0"/>
              <a:t>a designer </a:t>
            </a:r>
            <a:r>
              <a:rPr lang="en-US" b="1" dirty="0"/>
              <a:t>to think in patterns</a:t>
            </a:r>
            <a:r>
              <a:rPr lang="en-US" b="1" dirty="0" smtClean="0"/>
              <a:t>:</a:t>
            </a:r>
          </a:p>
          <a:p>
            <a:pPr marL="514350" indent="-514350">
              <a:buAutoNum type="arabicPeriod"/>
            </a:pPr>
            <a:r>
              <a:rPr lang="en-US" dirty="0" smtClean="0"/>
              <a:t>Context of </a:t>
            </a:r>
            <a:r>
              <a:rPr lang="en-US" b="1" dirty="0" smtClean="0"/>
              <a:t>software build and requirements</a:t>
            </a:r>
            <a:r>
              <a:rPr lang="en-US" dirty="0" smtClean="0"/>
              <a:t> to be understood.</a:t>
            </a:r>
          </a:p>
          <a:p>
            <a:pPr marL="514350" indent="-514350">
              <a:buAutoNum type="arabicPeriod"/>
            </a:pPr>
            <a:r>
              <a:rPr lang="en-US" dirty="0" smtClean="0"/>
              <a:t>extract </a:t>
            </a:r>
            <a:r>
              <a:rPr lang="en-US" dirty="0"/>
              <a:t>the </a:t>
            </a:r>
            <a:r>
              <a:rPr lang="en-US" b="1" dirty="0"/>
              <a:t>patterns</a:t>
            </a:r>
            <a:r>
              <a:rPr lang="en-US" dirty="0"/>
              <a:t> that are </a:t>
            </a:r>
            <a:r>
              <a:rPr lang="en-US" b="1" dirty="0"/>
              <a:t>present</a:t>
            </a:r>
            <a:r>
              <a:rPr lang="en-US" dirty="0"/>
              <a:t> at </a:t>
            </a:r>
            <a:r>
              <a:rPr lang="en-US" b="1" dirty="0" smtClean="0"/>
              <a:t>level of abstraction.</a:t>
            </a:r>
          </a:p>
          <a:p>
            <a:pPr marL="514350" indent="-514350">
              <a:buAutoNum type="arabicPeriod"/>
            </a:pPr>
            <a:r>
              <a:rPr lang="en-US" dirty="0" smtClean="0"/>
              <a:t>Begin design </a:t>
            </a:r>
            <a:r>
              <a:rPr lang="en-US" dirty="0"/>
              <a:t>with “</a:t>
            </a:r>
            <a:r>
              <a:rPr lang="en-US" b="1" dirty="0"/>
              <a:t>big picture</a:t>
            </a:r>
            <a:r>
              <a:rPr lang="en-US" dirty="0"/>
              <a:t>” patterns that establish a </a:t>
            </a:r>
            <a:r>
              <a:rPr lang="en-US" b="1" dirty="0"/>
              <a:t>context </a:t>
            </a:r>
            <a:r>
              <a:rPr lang="en-US" b="1" dirty="0" smtClean="0"/>
              <a:t>or skeleton </a:t>
            </a:r>
            <a:r>
              <a:rPr lang="en-US" dirty="0"/>
              <a:t>for further design work.</a:t>
            </a:r>
          </a:p>
        </p:txBody>
      </p:sp>
    </p:spTree>
    <p:extLst>
      <p:ext uri="{BB962C8B-B14F-4D97-AF65-F5344CB8AC3E}">
        <p14:creationId xmlns="" xmlns:p14="http://schemas.microsoft.com/office/powerpoint/2010/main" val="366115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Quality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5181600"/>
          </a:xfrm>
        </p:spPr>
        <p:txBody>
          <a:bodyPr/>
          <a:lstStyle/>
          <a:p>
            <a:pPr algn="just"/>
            <a:r>
              <a:rPr lang="en-US" altLang="en-US" dirty="0"/>
              <a:t>A design should contain </a:t>
            </a:r>
            <a:r>
              <a:rPr lang="en-US" altLang="en-US" b="1" dirty="0"/>
              <a:t>distinct representations </a:t>
            </a:r>
            <a:r>
              <a:rPr lang="en-US" altLang="en-US" dirty="0"/>
              <a:t>of data, architecture, interfaces, and components</a:t>
            </a:r>
            <a:r>
              <a:rPr lang="en-US" altLang="en-US" dirty="0" smtClean="0"/>
              <a:t>.</a:t>
            </a:r>
          </a:p>
          <a:p>
            <a:pPr algn="just"/>
            <a:endParaRPr lang="en-US" altLang="en-US" dirty="0" smtClean="0"/>
          </a:p>
          <a:p>
            <a:pPr algn="just"/>
            <a:r>
              <a:rPr lang="en-US" altLang="en-US" dirty="0" smtClean="0"/>
              <a:t>A </a:t>
            </a:r>
            <a:r>
              <a:rPr lang="en-US" altLang="en-US" dirty="0"/>
              <a:t>design should lead to </a:t>
            </a:r>
            <a:r>
              <a:rPr lang="en-US" altLang="en-US" b="1" dirty="0"/>
              <a:t>data structures that are appropriate</a:t>
            </a:r>
            <a:r>
              <a:rPr lang="en-US" altLang="en-US" dirty="0"/>
              <a:t> for the classes to be implemented and are drawn from recognizable data patterns</a:t>
            </a:r>
            <a:r>
              <a:rPr lang="en-US" altLang="en-US" dirty="0" smtClean="0"/>
              <a:t>.</a:t>
            </a:r>
          </a:p>
          <a:p>
            <a:pPr algn="just"/>
            <a:endParaRPr lang="en-US" altLang="en-US" dirty="0"/>
          </a:p>
          <a:p>
            <a:pPr algn="just"/>
            <a:r>
              <a:rPr lang="en-US" altLang="en-US" dirty="0"/>
              <a:t>A design should lead to components that </a:t>
            </a:r>
            <a:r>
              <a:rPr lang="en-US" altLang="en-US" b="1" dirty="0"/>
              <a:t>exhibit independent functional characteristics.</a:t>
            </a:r>
          </a:p>
          <a:p>
            <a:pPr algn="just"/>
            <a:endParaRPr lang="en-US" altLang="en-US" dirty="0"/>
          </a:p>
          <a:p>
            <a:pPr algn="just"/>
            <a:endParaRPr lang="en-US" alt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410805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Pattern-based Software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4. </a:t>
            </a:r>
            <a:r>
              <a:rPr lang="en-US" dirty="0"/>
              <a:t>“</a:t>
            </a:r>
            <a:r>
              <a:rPr lang="en-US" b="1" dirty="0"/>
              <a:t>Work inward from the context</a:t>
            </a:r>
            <a:r>
              <a:rPr lang="en-US" dirty="0" smtClean="0"/>
              <a:t>”</a:t>
            </a:r>
            <a:r>
              <a:rPr lang="en-US" dirty="0"/>
              <a:t> lower </a:t>
            </a:r>
            <a:r>
              <a:rPr lang="en-US" dirty="0" smtClean="0"/>
              <a:t>levels of </a:t>
            </a:r>
            <a:r>
              <a:rPr lang="en-US" dirty="0"/>
              <a:t>abstraction that contribute to the design solution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5. </a:t>
            </a:r>
            <a:r>
              <a:rPr lang="en-US" b="1" dirty="0"/>
              <a:t>Repeat steps 1 to 4 </a:t>
            </a:r>
            <a:r>
              <a:rPr lang="en-US" dirty="0"/>
              <a:t>until the complete design is fleshed out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6. </a:t>
            </a:r>
            <a:r>
              <a:rPr lang="en-US" b="1" dirty="0"/>
              <a:t>Refine the design</a:t>
            </a:r>
            <a:r>
              <a:rPr lang="en-US" dirty="0"/>
              <a:t> by adapting each pattern to the specifics of the software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9066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of Thinking in Pattern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IN" b="1" dirty="0"/>
              <a:t>SafeHomeAssured.com </a:t>
            </a:r>
            <a:r>
              <a:rPr lang="en-IN" dirty="0" err="1"/>
              <a:t>WebApp</a:t>
            </a:r>
            <a:r>
              <a:rPr lang="en-IN" dirty="0" smtClean="0"/>
              <a:t>.</a:t>
            </a:r>
          </a:p>
          <a:p>
            <a:r>
              <a:rPr lang="en-IN" dirty="0"/>
              <a:t>How to </a:t>
            </a:r>
            <a:r>
              <a:rPr lang="en-IN" b="1" dirty="0"/>
              <a:t>provide information </a:t>
            </a:r>
            <a:r>
              <a:rPr lang="en-IN" dirty="0"/>
              <a:t>about </a:t>
            </a:r>
            <a:r>
              <a:rPr lang="en-IN" i="1" dirty="0" err="1"/>
              <a:t>SafeHome</a:t>
            </a:r>
            <a:r>
              <a:rPr lang="en-IN" i="1" dirty="0"/>
              <a:t> </a:t>
            </a:r>
            <a:r>
              <a:rPr lang="en-IN" dirty="0"/>
              <a:t>products and </a:t>
            </a:r>
            <a:r>
              <a:rPr lang="en-IN" dirty="0" smtClean="0"/>
              <a:t>services?</a:t>
            </a:r>
          </a:p>
          <a:p>
            <a:endParaRPr lang="en-IN" dirty="0"/>
          </a:p>
          <a:p>
            <a:r>
              <a:rPr lang="en-IN" dirty="0" smtClean="0"/>
              <a:t>How </a:t>
            </a:r>
            <a:r>
              <a:rPr lang="en-IN" dirty="0"/>
              <a:t>to </a:t>
            </a:r>
            <a:r>
              <a:rPr lang="en-IN" b="1" dirty="0"/>
              <a:t>sell </a:t>
            </a:r>
            <a:r>
              <a:rPr lang="en-IN" b="1" i="1" dirty="0" err="1"/>
              <a:t>SafeHome</a:t>
            </a:r>
            <a:r>
              <a:rPr lang="en-IN" b="1" i="1" dirty="0"/>
              <a:t> </a:t>
            </a:r>
            <a:r>
              <a:rPr lang="en-IN" dirty="0"/>
              <a:t>products and services to </a:t>
            </a:r>
            <a:r>
              <a:rPr lang="en-IN" dirty="0" smtClean="0"/>
              <a:t>customers?</a:t>
            </a:r>
          </a:p>
          <a:p>
            <a:endParaRPr lang="en-IN" dirty="0"/>
          </a:p>
          <a:p>
            <a:r>
              <a:rPr lang="en-IN" dirty="0" smtClean="0"/>
              <a:t>How </a:t>
            </a:r>
            <a:r>
              <a:rPr lang="en-IN" dirty="0"/>
              <a:t>to establish </a:t>
            </a:r>
            <a:r>
              <a:rPr lang="en-IN" b="1" dirty="0"/>
              <a:t>Internet-based monitoring and control</a:t>
            </a:r>
            <a:r>
              <a:rPr lang="en-IN" dirty="0"/>
              <a:t> of an </a:t>
            </a:r>
            <a:r>
              <a:rPr lang="en-IN" dirty="0" smtClean="0"/>
              <a:t>installed security system?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04109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Pattern-based Software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3. </a:t>
            </a:r>
            <a:r>
              <a:rPr lang="en-US" b="1" dirty="0">
                <a:solidFill>
                  <a:srgbClr val="FF0000"/>
                </a:solidFill>
              </a:rPr>
              <a:t>Design </a:t>
            </a:r>
            <a:r>
              <a:rPr lang="en-US" b="1" dirty="0" smtClean="0">
                <a:solidFill>
                  <a:srgbClr val="FF0000"/>
                </a:solidFill>
              </a:rPr>
              <a:t>Tasks</a:t>
            </a:r>
          </a:p>
          <a:p>
            <a:r>
              <a:rPr lang="en-US" b="1" dirty="0"/>
              <a:t>The following design tasks are applied when a pattern-based </a:t>
            </a:r>
            <a:r>
              <a:rPr lang="en-US" b="1" dirty="0" smtClean="0"/>
              <a:t>design </a:t>
            </a:r>
            <a:r>
              <a:rPr lang="en-US" b="1" dirty="0"/>
              <a:t>philosophy </a:t>
            </a:r>
            <a:r>
              <a:rPr lang="en-US" b="1" dirty="0" smtClean="0"/>
              <a:t>is used:</a:t>
            </a:r>
          </a:p>
          <a:p>
            <a:pPr marL="514350" indent="-514350" algn="just">
              <a:buAutoNum type="arabicPeriod"/>
            </a:pPr>
            <a:r>
              <a:rPr lang="en-US" b="1" dirty="0" smtClean="0"/>
              <a:t>Examine</a:t>
            </a:r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b="1" dirty="0"/>
              <a:t>requirements model and develop </a:t>
            </a:r>
            <a:r>
              <a:rPr lang="en-US" dirty="0"/>
              <a:t>a problem </a:t>
            </a:r>
            <a:r>
              <a:rPr lang="en-US" dirty="0" smtClean="0"/>
              <a:t>hierarchy.</a:t>
            </a:r>
          </a:p>
          <a:p>
            <a:pPr marL="514350" indent="-514350" algn="just">
              <a:buAutoNum type="arabicPeriod"/>
            </a:pPr>
            <a:endParaRPr lang="en-US" dirty="0" smtClean="0"/>
          </a:p>
          <a:p>
            <a:pPr marL="514350" indent="-514350" algn="just">
              <a:buAutoNum type="arabicPeriod"/>
            </a:pPr>
            <a:r>
              <a:rPr lang="en-US" dirty="0" smtClean="0"/>
              <a:t>Determine </a:t>
            </a:r>
            <a:r>
              <a:rPr lang="en-US" dirty="0"/>
              <a:t>if a </a:t>
            </a:r>
            <a:r>
              <a:rPr lang="en-US" b="1" dirty="0"/>
              <a:t>reliable pattern language </a:t>
            </a:r>
            <a:r>
              <a:rPr lang="en-US" dirty="0"/>
              <a:t>has been</a:t>
            </a:r>
            <a:r>
              <a:rPr lang="en-US" b="1" dirty="0"/>
              <a:t> developed </a:t>
            </a:r>
            <a:r>
              <a:rPr lang="en-US" dirty="0"/>
              <a:t>for </a:t>
            </a:r>
            <a:r>
              <a:rPr lang="en-US" dirty="0" smtClean="0"/>
              <a:t>the problem </a:t>
            </a:r>
            <a:r>
              <a:rPr lang="en-US" dirty="0"/>
              <a:t>domain.</a:t>
            </a:r>
          </a:p>
        </p:txBody>
      </p:sp>
    </p:spTree>
    <p:extLst>
      <p:ext uri="{BB962C8B-B14F-4D97-AF65-F5344CB8AC3E}">
        <p14:creationId xmlns="" xmlns:p14="http://schemas.microsoft.com/office/powerpoint/2010/main" val="317692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Pattern-based Software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/>
              <a:t>Beginning with a broad problem, determine </a:t>
            </a:r>
            <a:r>
              <a:rPr lang="en-US" b="1" dirty="0"/>
              <a:t>whether one or </a:t>
            </a:r>
            <a:r>
              <a:rPr lang="en-US" b="1" dirty="0" smtClean="0"/>
              <a:t>more architectural </a:t>
            </a:r>
            <a:r>
              <a:rPr lang="en-US" b="1" dirty="0"/>
              <a:t>patterns </a:t>
            </a:r>
            <a:r>
              <a:rPr lang="en-US" dirty="0"/>
              <a:t>is </a:t>
            </a:r>
            <a:r>
              <a:rPr lang="en-US" b="1" dirty="0"/>
              <a:t>available</a:t>
            </a:r>
            <a:r>
              <a:rPr lang="en-US" dirty="0"/>
              <a:t> for it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b="1" dirty="0" smtClean="0"/>
              <a:t>4. </a:t>
            </a:r>
            <a:r>
              <a:rPr lang="en-US" dirty="0" smtClean="0"/>
              <a:t>Using </a:t>
            </a:r>
            <a:r>
              <a:rPr lang="en-US" dirty="0"/>
              <a:t>the collaborations provided for the architectural </a:t>
            </a:r>
            <a:r>
              <a:rPr lang="en-US" dirty="0" smtClean="0"/>
              <a:t>pattern , </a:t>
            </a:r>
            <a:r>
              <a:rPr lang="en-US" b="1" dirty="0" smtClean="0"/>
              <a:t>examine </a:t>
            </a:r>
            <a:r>
              <a:rPr lang="en-US" b="1" dirty="0"/>
              <a:t>subsystem or component-level problems and search </a:t>
            </a:r>
            <a:r>
              <a:rPr lang="en-US" b="1" dirty="0" smtClean="0"/>
              <a:t>for appropriate </a:t>
            </a:r>
            <a:r>
              <a:rPr lang="en-US" b="1" dirty="0"/>
              <a:t>patterns</a:t>
            </a:r>
            <a:r>
              <a:rPr lang="en-US" dirty="0"/>
              <a:t> to address them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/>
              <a:t>Repeat steps </a:t>
            </a:r>
            <a:r>
              <a:rPr lang="en-US" b="1" dirty="0" smtClean="0"/>
              <a:t>until </a:t>
            </a:r>
            <a:r>
              <a:rPr lang="en-US" b="1" dirty="0"/>
              <a:t>all broad problems have </a:t>
            </a:r>
            <a:r>
              <a:rPr lang="en-US" b="1" dirty="0" smtClean="0"/>
              <a:t>been addressed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9437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Pattern-based Software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5. </a:t>
            </a:r>
            <a:r>
              <a:rPr lang="en-US" b="1" dirty="0" smtClean="0"/>
              <a:t>user </a:t>
            </a:r>
            <a:r>
              <a:rPr lang="en-US" b="1" dirty="0"/>
              <a:t>interface design problems</a:t>
            </a:r>
            <a:r>
              <a:rPr lang="en-US" dirty="0"/>
              <a:t> have been </a:t>
            </a:r>
            <a:r>
              <a:rPr lang="en-US" dirty="0" smtClean="0"/>
              <a:t>-</a:t>
            </a:r>
            <a:r>
              <a:rPr lang="en-US" b="1" dirty="0" smtClean="0"/>
              <a:t>search</a:t>
            </a:r>
            <a:r>
              <a:rPr lang="en-US" dirty="0" smtClean="0"/>
              <a:t> </a:t>
            </a:r>
            <a:r>
              <a:rPr lang="en-US" dirty="0"/>
              <a:t>the many user interface </a:t>
            </a:r>
            <a:r>
              <a:rPr lang="en-US" b="1" dirty="0"/>
              <a:t>design </a:t>
            </a:r>
            <a:r>
              <a:rPr lang="en-US" b="1" dirty="0" smtClean="0"/>
              <a:t>pattern </a:t>
            </a:r>
            <a:r>
              <a:rPr lang="en-US" dirty="0" smtClean="0"/>
              <a:t>repositories </a:t>
            </a:r>
            <a:r>
              <a:rPr lang="en-US" dirty="0"/>
              <a:t>for appropriate patterns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6. </a:t>
            </a:r>
            <a:r>
              <a:rPr lang="en-US" b="1" dirty="0" smtClean="0"/>
              <a:t>Compare various pattern </a:t>
            </a:r>
            <a:r>
              <a:rPr lang="en-US" dirty="0" smtClean="0"/>
              <a:t>against the existing ones for better designing.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7. </a:t>
            </a:r>
            <a:r>
              <a:rPr lang="en-US" dirty="0"/>
              <a:t>Be certain to refine the design as it is derived from patterns </a:t>
            </a:r>
            <a:r>
              <a:rPr lang="en-US" dirty="0" smtClean="0"/>
              <a:t>using </a:t>
            </a:r>
            <a:r>
              <a:rPr lang="en-US" b="1" dirty="0" smtClean="0"/>
              <a:t>design </a:t>
            </a:r>
            <a:r>
              <a:rPr lang="en-US" b="1" dirty="0"/>
              <a:t>quality criteria </a:t>
            </a:r>
            <a:r>
              <a:rPr lang="en-US" dirty="0"/>
              <a:t>as a guide.</a:t>
            </a:r>
          </a:p>
        </p:txBody>
      </p:sp>
    </p:spTree>
    <p:extLst>
      <p:ext uri="{BB962C8B-B14F-4D97-AF65-F5344CB8AC3E}">
        <p14:creationId xmlns="" xmlns:p14="http://schemas.microsoft.com/office/powerpoint/2010/main" val="47523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Pattern-based Software Design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4. </a:t>
            </a:r>
            <a:r>
              <a:rPr lang="en-US" b="1" dirty="0">
                <a:solidFill>
                  <a:srgbClr val="FF0000"/>
                </a:solidFill>
              </a:rPr>
              <a:t>Building a Pattern-Organizing </a:t>
            </a:r>
            <a:r>
              <a:rPr lang="en-US" b="1" dirty="0" smtClean="0">
                <a:solidFill>
                  <a:srgbClr val="FF0000"/>
                </a:solidFill>
              </a:rPr>
              <a:t>Table</a:t>
            </a:r>
          </a:p>
          <a:p>
            <a:pPr algn="just"/>
            <a:r>
              <a:rPr lang="en-US" dirty="0" smtClean="0"/>
              <a:t>As pattern based design proceeds organizing and categorizing problem may occur.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Solution: A </a:t>
            </a:r>
            <a:r>
              <a:rPr lang="en-US" dirty="0"/>
              <a:t>pattern-organizing table can be implemented as a spreadsheet model</a:t>
            </a:r>
          </a:p>
        </p:txBody>
      </p:sp>
    </p:spTree>
    <p:extLst>
      <p:ext uri="{BB962C8B-B14F-4D97-AF65-F5344CB8AC3E}">
        <p14:creationId xmlns="" xmlns:p14="http://schemas.microsoft.com/office/powerpoint/2010/main" val="11630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Pattern-based Software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Pattern Organizing Table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286000"/>
            <a:ext cx="72390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4577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Pattern-based Software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 smtClean="0">
                <a:solidFill>
                  <a:srgbClr val="FF0000"/>
                </a:solidFill>
              </a:rPr>
              <a:t>5. </a:t>
            </a:r>
            <a:r>
              <a:rPr lang="en-US" b="1" dirty="0">
                <a:solidFill>
                  <a:srgbClr val="FF0000"/>
                </a:solidFill>
              </a:rPr>
              <a:t>Common Design </a:t>
            </a:r>
            <a:r>
              <a:rPr lang="en-US" b="1" dirty="0" smtClean="0">
                <a:solidFill>
                  <a:srgbClr val="FF0000"/>
                </a:solidFill>
              </a:rPr>
              <a:t>Mistakes</a:t>
            </a:r>
          </a:p>
          <a:p>
            <a:pPr algn="just"/>
            <a:r>
              <a:rPr lang="en-US" dirty="0"/>
              <a:t>A number of common mistakes occur when pattern-based design is used</a:t>
            </a:r>
            <a:r>
              <a:rPr lang="en-US" dirty="0" smtClean="0"/>
              <a:t>.</a:t>
            </a:r>
          </a:p>
          <a:p>
            <a:pPr marL="514350" indent="-514350" algn="just">
              <a:buAutoNum type="arabicPeriod"/>
            </a:pPr>
            <a:r>
              <a:rPr lang="en-US" b="1" dirty="0" smtClean="0"/>
              <a:t>not </a:t>
            </a:r>
            <a:r>
              <a:rPr lang="en-US" b="1" dirty="0"/>
              <a:t>enough time </a:t>
            </a:r>
            <a:r>
              <a:rPr lang="en-US" dirty="0"/>
              <a:t>has been spent to understand the </a:t>
            </a:r>
            <a:r>
              <a:rPr lang="en-US" dirty="0" smtClean="0"/>
              <a:t>underlying problem.</a:t>
            </a:r>
          </a:p>
          <a:p>
            <a:pPr marL="514350" indent="-514350" algn="just">
              <a:buAutoNum type="arabicPeriod"/>
            </a:pPr>
            <a:r>
              <a:rPr lang="en-US" b="1" dirty="0" smtClean="0"/>
              <a:t>Wrong pattern selected.</a:t>
            </a:r>
          </a:p>
          <a:p>
            <a:pPr marL="514350" indent="-514350" algn="just">
              <a:buAutoNum type="arabicPeriod"/>
            </a:pPr>
            <a:r>
              <a:rPr lang="en-US" b="1" dirty="0" smtClean="0"/>
              <a:t>Quality</a:t>
            </a:r>
            <a:r>
              <a:rPr lang="en-US" dirty="0" smtClean="0"/>
              <a:t> standards ignored.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1160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Architecture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b="1" dirty="0"/>
              <a:t>Why Architecture</a:t>
            </a:r>
            <a:r>
              <a:rPr lang="en-US" altLang="en-US" b="1" dirty="0" smtClean="0"/>
              <a:t>?</a:t>
            </a:r>
          </a:p>
          <a:p>
            <a:pPr marL="0" indent="0">
              <a:spcBef>
                <a:spcPct val="50000"/>
              </a:spcBef>
              <a:buNone/>
              <a:defRPr/>
            </a:pPr>
            <a:r>
              <a:rPr lang="en-US" altLang="en-US" dirty="0" smtClean="0"/>
              <a:t>The </a:t>
            </a:r>
            <a:r>
              <a:rPr lang="en-US" altLang="en-US" dirty="0"/>
              <a:t>architecture </a:t>
            </a:r>
            <a:r>
              <a:rPr lang="en-US" altLang="en-US" b="1" dirty="0"/>
              <a:t>is not the operational software</a:t>
            </a:r>
            <a:r>
              <a:rPr lang="en-US" altLang="en-US" dirty="0"/>
              <a:t>. Rather, it is a representation that enables a software engineer to: </a:t>
            </a:r>
            <a:endParaRPr lang="en-US" altLang="en-US" dirty="0" smtClean="0"/>
          </a:p>
          <a:p>
            <a:pPr marL="0" indent="0" algn="just">
              <a:spcBef>
                <a:spcPct val="50000"/>
              </a:spcBef>
              <a:buNone/>
              <a:defRPr/>
            </a:pPr>
            <a:r>
              <a:rPr lang="en-US" altLang="en-US" dirty="0" smtClean="0"/>
              <a:t>(</a:t>
            </a:r>
            <a:r>
              <a:rPr lang="en-US" altLang="en-US" dirty="0"/>
              <a:t>1) </a:t>
            </a:r>
            <a:r>
              <a:rPr lang="en-US" altLang="en-US" b="1" dirty="0"/>
              <a:t>analyze the effectiveness of the design </a:t>
            </a:r>
            <a:r>
              <a:rPr lang="en-US" altLang="en-US" dirty="0"/>
              <a:t>in meeting its stated requirements, </a:t>
            </a:r>
            <a:endParaRPr lang="en-US" altLang="en-US" dirty="0" smtClean="0"/>
          </a:p>
          <a:p>
            <a:pPr marL="0" indent="0" algn="just">
              <a:spcBef>
                <a:spcPct val="50000"/>
              </a:spcBef>
              <a:buNone/>
              <a:defRPr/>
            </a:pPr>
            <a:endParaRPr lang="en-US" altLang="en-US" dirty="0"/>
          </a:p>
          <a:p>
            <a:pPr marL="0" indent="0" algn="just">
              <a:spcBef>
                <a:spcPct val="50000"/>
              </a:spcBef>
              <a:buNone/>
              <a:defRPr/>
            </a:pPr>
            <a:r>
              <a:rPr lang="en-US" altLang="en-US" dirty="0"/>
              <a:t>(2) </a:t>
            </a:r>
            <a:r>
              <a:rPr lang="en-US" altLang="en-US" b="1" dirty="0"/>
              <a:t>consider architectural alternatives </a:t>
            </a:r>
            <a:r>
              <a:rPr lang="en-US" altLang="en-US" dirty="0"/>
              <a:t>at a stage when making design changes is still relatively easy, and </a:t>
            </a:r>
            <a:endParaRPr lang="en-US" altLang="en-US" dirty="0" smtClean="0"/>
          </a:p>
          <a:p>
            <a:pPr marL="0" indent="0" algn="just">
              <a:spcBef>
                <a:spcPct val="50000"/>
              </a:spcBef>
              <a:buNone/>
              <a:defRPr/>
            </a:pPr>
            <a:endParaRPr lang="en-US" altLang="en-US" dirty="0"/>
          </a:p>
          <a:p>
            <a:pPr marL="0" indent="0" algn="just">
              <a:spcBef>
                <a:spcPct val="50000"/>
              </a:spcBef>
              <a:buNone/>
              <a:defRPr/>
            </a:pPr>
            <a:r>
              <a:rPr lang="en-US" altLang="en-US" dirty="0"/>
              <a:t>(3) </a:t>
            </a:r>
            <a:r>
              <a:rPr lang="en-US" altLang="en-US" b="1" dirty="0"/>
              <a:t>reduce the risks </a:t>
            </a:r>
            <a:r>
              <a:rPr lang="en-US" altLang="en-US" dirty="0"/>
              <a:t>associated with the construction of the software.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279542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altLang="en-US" b="1" dirty="0"/>
              <a:t>Why is </a:t>
            </a:r>
            <a:r>
              <a:rPr lang="en-US" altLang="en-US" b="1" dirty="0" smtClean="0"/>
              <a:t>Architecture </a:t>
            </a:r>
            <a:r>
              <a:rPr lang="en-US" altLang="en-US" b="1" dirty="0"/>
              <a:t>Important</a:t>
            </a:r>
            <a:r>
              <a:rPr lang="en-US" altLang="en-US" b="1" dirty="0" smtClean="0"/>
              <a:t>?</a:t>
            </a:r>
          </a:p>
          <a:p>
            <a:pPr algn="just">
              <a:spcBef>
                <a:spcPts val="338"/>
              </a:spcBef>
              <a:defRPr/>
            </a:pPr>
            <a:r>
              <a:rPr lang="en-US" altLang="en-US" b="1" dirty="0"/>
              <a:t>Representations of software architecture are an enabler for communication</a:t>
            </a:r>
            <a:r>
              <a:rPr lang="en-US" altLang="en-US" dirty="0"/>
              <a:t> between all parties (stakeholders) interested in the development of a computer-based system</a:t>
            </a:r>
            <a:r>
              <a:rPr lang="en-US" altLang="en-US" dirty="0" smtClean="0"/>
              <a:t>.</a:t>
            </a:r>
          </a:p>
          <a:p>
            <a:pPr algn="just">
              <a:spcBef>
                <a:spcPts val="338"/>
              </a:spcBef>
              <a:defRPr/>
            </a:pPr>
            <a:endParaRPr lang="en-US" altLang="en-US" dirty="0"/>
          </a:p>
          <a:p>
            <a:pPr algn="just">
              <a:defRPr/>
            </a:pPr>
            <a:r>
              <a:rPr lang="en-US" altLang="en-US" b="1" dirty="0"/>
              <a:t>The architecture highlights early design decisions </a:t>
            </a:r>
            <a:r>
              <a:rPr lang="en-US" altLang="en-US" dirty="0"/>
              <a:t>that will have a profound impact on all software engineering work that follows and, as important, on the ultimate success of the system as an operational entity</a:t>
            </a:r>
            <a:r>
              <a:rPr lang="en-US" altLang="en-US" dirty="0" smtClean="0"/>
              <a:t>.</a:t>
            </a:r>
          </a:p>
          <a:p>
            <a:pPr algn="just">
              <a:defRPr/>
            </a:pPr>
            <a:endParaRPr lang="en-US" altLang="en-US" dirty="0"/>
          </a:p>
          <a:p>
            <a:pPr algn="just">
              <a:defRPr/>
            </a:pPr>
            <a:r>
              <a:rPr lang="en-US" altLang="en-US" b="1" dirty="0"/>
              <a:t>Architecture “constitutes a relatively small, intellectually graspable model</a:t>
            </a:r>
            <a:r>
              <a:rPr lang="en-US" altLang="en-US" dirty="0"/>
              <a:t> of how the system is structured and how its components work together</a:t>
            </a:r>
            <a:r>
              <a:rPr lang="en-US" altLang="en-US" dirty="0" smtClean="0"/>
              <a:t>”.</a:t>
            </a:r>
            <a:endParaRPr lang="en-US" alt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75433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Quality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5334000"/>
          </a:xfrm>
        </p:spPr>
        <p:txBody>
          <a:bodyPr>
            <a:normAutofit/>
          </a:bodyPr>
          <a:lstStyle/>
          <a:p>
            <a:pPr algn="just"/>
            <a:r>
              <a:rPr lang="en-US" altLang="en-US" dirty="0"/>
              <a:t>A design should lead to interfaces that </a:t>
            </a:r>
            <a:r>
              <a:rPr lang="en-US" altLang="en-US" b="1" dirty="0"/>
              <a:t>reduce the complexity</a:t>
            </a:r>
            <a:r>
              <a:rPr lang="en-US" altLang="en-US" dirty="0"/>
              <a:t> of connections between components and with the external environment</a:t>
            </a:r>
            <a:r>
              <a:rPr lang="en-US" altLang="en-US" dirty="0" smtClean="0"/>
              <a:t>.</a:t>
            </a:r>
          </a:p>
          <a:p>
            <a:pPr algn="just"/>
            <a:endParaRPr lang="en-US" altLang="en-US" dirty="0"/>
          </a:p>
          <a:p>
            <a:pPr algn="just">
              <a:lnSpc>
                <a:spcPct val="90000"/>
              </a:lnSpc>
              <a:defRPr/>
            </a:pPr>
            <a:r>
              <a:rPr lang="en-US" altLang="en-US" dirty="0"/>
              <a:t>A design should be derived using a </a:t>
            </a:r>
            <a:r>
              <a:rPr lang="en-US" altLang="en-US" b="1" dirty="0"/>
              <a:t>repeatable method</a:t>
            </a:r>
            <a:r>
              <a:rPr lang="en-US" altLang="en-US" dirty="0"/>
              <a:t> that is driven by information obtained during software requirements analysis</a:t>
            </a:r>
            <a:r>
              <a:rPr lang="en-US" altLang="en-US" dirty="0" smtClean="0"/>
              <a:t>.</a:t>
            </a:r>
          </a:p>
          <a:p>
            <a:pPr algn="just">
              <a:lnSpc>
                <a:spcPct val="90000"/>
              </a:lnSpc>
              <a:defRPr/>
            </a:pPr>
            <a:endParaRPr lang="en-US" altLang="en-US" dirty="0"/>
          </a:p>
          <a:p>
            <a:pPr algn="just">
              <a:lnSpc>
                <a:spcPct val="90000"/>
              </a:lnSpc>
              <a:defRPr/>
            </a:pPr>
            <a:r>
              <a:rPr lang="en-US" altLang="en-US" dirty="0"/>
              <a:t>A design should be represented using a notation that </a:t>
            </a:r>
            <a:r>
              <a:rPr lang="en-US" altLang="en-US" b="1" dirty="0"/>
              <a:t>effectively communicates its meaning</a:t>
            </a:r>
            <a:r>
              <a:rPr lang="en-US" altLang="en-US" dirty="0"/>
              <a:t>.</a:t>
            </a:r>
            <a:endParaRPr lang="en-US" altLang="en-US" sz="4000" b="1" dirty="0">
              <a:latin typeface="Times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471329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Architectural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altLang="en-US" sz="3400" b="1" dirty="0"/>
              <a:t>Each style describes a system category that encompasses: </a:t>
            </a:r>
            <a:endParaRPr lang="en-US" altLang="en-US" sz="3400" b="1" dirty="0" smtClean="0"/>
          </a:p>
          <a:p>
            <a:pPr marL="514350" indent="-514350" algn="just">
              <a:buAutoNum type="arabicParenBoth"/>
            </a:pPr>
            <a:r>
              <a:rPr lang="en-US" altLang="en-US" sz="3400" b="1" dirty="0" smtClean="0"/>
              <a:t>a </a:t>
            </a:r>
            <a:r>
              <a:rPr lang="en-US" altLang="en-US" sz="3400" b="1" dirty="0"/>
              <a:t>set of components </a:t>
            </a:r>
            <a:r>
              <a:rPr lang="en-US" altLang="en-US" sz="3400" dirty="0"/>
              <a:t>(e.g., a database, computational modules) that perform a function required by a </a:t>
            </a:r>
            <a:r>
              <a:rPr lang="en-US" altLang="en-US" sz="3400" dirty="0" smtClean="0"/>
              <a:t>system</a:t>
            </a:r>
            <a:endParaRPr lang="en-US" altLang="en-US" sz="3400" dirty="0"/>
          </a:p>
          <a:p>
            <a:pPr marL="514350" indent="-514350" algn="just">
              <a:buAutoNum type="arabicParenBoth"/>
            </a:pPr>
            <a:endParaRPr lang="en-US" altLang="en-US" sz="3400" dirty="0" smtClean="0"/>
          </a:p>
          <a:p>
            <a:pPr marL="0" indent="0" algn="just">
              <a:buNone/>
            </a:pPr>
            <a:r>
              <a:rPr lang="en-US" altLang="en-US" sz="3400" dirty="0" smtClean="0"/>
              <a:t>(</a:t>
            </a:r>
            <a:r>
              <a:rPr lang="en-US" altLang="en-US" sz="3400" dirty="0"/>
              <a:t>2) </a:t>
            </a:r>
            <a:r>
              <a:rPr lang="en-US" altLang="en-US" sz="3400" b="1" dirty="0"/>
              <a:t>a set of connectors </a:t>
            </a:r>
            <a:r>
              <a:rPr lang="en-US" altLang="en-US" sz="3400" dirty="0"/>
              <a:t>that enable “communication, coordination and cooperation” among </a:t>
            </a:r>
            <a:r>
              <a:rPr lang="en-US" altLang="en-US" sz="3400" dirty="0" smtClean="0"/>
              <a:t>components</a:t>
            </a:r>
            <a:endParaRPr lang="en-US" altLang="en-US" sz="3400" dirty="0"/>
          </a:p>
          <a:p>
            <a:pPr marL="0" indent="0" algn="just">
              <a:buNone/>
            </a:pPr>
            <a:endParaRPr lang="en-US" altLang="en-US" sz="3400" dirty="0" smtClean="0"/>
          </a:p>
          <a:p>
            <a:pPr marL="0" indent="0" algn="just">
              <a:buNone/>
            </a:pPr>
            <a:r>
              <a:rPr lang="en-US" altLang="en-US" sz="3400" dirty="0" smtClean="0"/>
              <a:t>(</a:t>
            </a:r>
            <a:r>
              <a:rPr lang="en-US" altLang="en-US" sz="3400" dirty="0"/>
              <a:t>3) </a:t>
            </a:r>
            <a:r>
              <a:rPr lang="en-US" altLang="en-US" sz="3400" b="1" dirty="0"/>
              <a:t>constraints</a:t>
            </a:r>
            <a:r>
              <a:rPr lang="en-US" altLang="en-US" sz="3400" dirty="0"/>
              <a:t> that define how components can be integrated to form the </a:t>
            </a:r>
            <a:r>
              <a:rPr lang="en-US" altLang="en-US" sz="3400" dirty="0" smtClean="0"/>
              <a:t>system</a:t>
            </a:r>
            <a:endParaRPr lang="en-US" altLang="en-US" sz="3400" dirty="0"/>
          </a:p>
          <a:p>
            <a:pPr marL="0" indent="0" algn="just">
              <a:buNone/>
            </a:pPr>
            <a:endParaRPr lang="en-US" altLang="en-US" sz="3400" dirty="0" smtClean="0"/>
          </a:p>
          <a:p>
            <a:pPr marL="0" indent="0" algn="just">
              <a:buNone/>
            </a:pPr>
            <a:r>
              <a:rPr lang="en-US" altLang="en-US" sz="3400" dirty="0" smtClean="0"/>
              <a:t>(</a:t>
            </a:r>
            <a:r>
              <a:rPr lang="en-US" altLang="en-US" sz="3400" dirty="0"/>
              <a:t>4) </a:t>
            </a:r>
            <a:r>
              <a:rPr lang="en-US" altLang="en-US" sz="3400" b="1" dirty="0"/>
              <a:t>semantic models </a:t>
            </a:r>
            <a:r>
              <a:rPr lang="en-US" altLang="en-US" sz="3400" dirty="0"/>
              <a:t>that enable a designer to </a:t>
            </a:r>
            <a:r>
              <a:rPr lang="en-US" altLang="en-US" sz="3400" b="1" dirty="0"/>
              <a:t>understand the overall properties of a system</a:t>
            </a:r>
            <a:r>
              <a:rPr lang="en-US" altLang="en-US" sz="3400" dirty="0"/>
              <a:t> by analyzing the known properties of its constituent parts.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645082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Architectural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Data-centered architectures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pPr algn="just"/>
            <a:r>
              <a:rPr lang="en-US" dirty="0"/>
              <a:t>A </a:t>
            </a:r>
            <a:r>
              <a:rPr lang="en-US" b="1" dirty="0"/>
              <a:t>data store </a:t>
            </a:r>
            <a:r>
              <a:rPr lang="en-US" dirty="0"/>
              <a:t>(e.g., a file or database) </a:t>
            </a:r>
            <a:r>
              <a:rPr lang="en-US" b="1" dirty="0"/>
              <a:t>resides </a:t>
            </a:r>
            <a:r>
              <a:rPr lang="en-US" b="1" dirty="0" smtClean="0"/>
              <a:t>at the </a:t>
            </a:r>
            <a:r>
              <a:rPr lang="en-US" b="1" dirty="0"/>
              <a:t>center</a:t>
            </a:r>
            <a:r>
              <a:rPr lang="en-US" dirty="0"/>
              <a:t> of this architecture and is accessed frequently by other </a:t>
            </a:r>
            <a:r>
              <a:rPr lang="en-US" dirty="0" smtClean="0"/>
              <a:t>components.</a:t>
            </a:r>
          </a:p>
          <a:p>
            <a:pPr algn="just"/>
            <a:r>
              <a:rPr lang="en-US" b="1" dirty="0"/>
              <a:t>Client software </a:t>
            </a:r>
            <a:r>
              <a:rPr lang="en-US" dirty="0"/>
              <a:t>accesses a </a:t>
            </a:r>
            <a:r>
              <a:rPr lang="en-US" b="1" dirty="0"/>
              <a:t>central repository</a:t>
            </a:r>
            <a:r>
              <a:rPr lang="en-US" b="1" dirty="0" smtClean="0"/>
              <a:t>.</a:t>
            </a:r>
          </a:p>
          <a:p>
            <a:pPr algn="just"/>
            <a:r>
              <a:rPr lang="en-US" dirty="0"/>
              <a:t>Data-centered architectures promote </a:t>
            </a:r>
            <a:r>
              <a:rPr lang="en-US" b="1" dirty="0" err="1" smtClean="0"/>
              <a:t>integrability</a:t>
            </a:r>
            <a:r>
              <a:rPr lang="en-US" b="1" dirty="0" smtClean="0"/>
              <a:t>.</a:t>
            </a:r>
          </a:p>
          <a:p>
            <a:pPr algn="just"/>
            <a:r>
              <a:rPr lang="en-US" dirty="0" smtClean="0"/>
              <a:t>New client components can be added easily.</a:t>
            </a:r>
          </a:p>
          <a:p>
            <a:pPr algn="just"/>
            <a:r>
              <a:rPr lang="en-US" dirty="0"/>
              <a:t>Client components independently </a:t>
            </a:r>
            <a:r>
              <a:rPr lang="en-US" dirty="0" smtClean="0"/>
              <a:t>execute processes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9718763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Palatino" charset="0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Palatino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Palatino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</a:defRPr>
            </a:lvl5pPr>
            <a:lvl6pPr marL="2514600" indent="-228600" eaLnBrk="0" hangingPunct="0">
              <a:defRPr>
                <a:solidFill>
                  <a:schemeClr val="tx1"/>
                </a:solidFill>
                <a:latin typeface="Palatino" charset="0"/>
              </a:defRPr>
            </a:lvl6pPr>
            <a:lvl7pPr marL="2971800" indent="-228600" eaLnBrk="0" hangingPunct="0">
              <a:defRPr>
                <a:solidFill>
                  <a:schemeClr val="tx1"/>
                </a:solidFill>
                <a:latin typeface="Palatino" charset="0"/>
              </a:defRPr>
            </a:lvl7pPr>
            <a:lvl8pPr marL="3429000" indent="-228600" eaLnBrk="0" hangingPunct="0">
              <a:defRPr>
                <a:solidFill>
                  <a:schemeClr val="tx1"/>
                </a:solidFill>
                <a:latin typeface="Palatino" charset="0"/>
              </a:defRPr>
            </a:lvl8pPr>
            <a:lvl9pPr marL="3886200" indent="-228600" eaLnBrk="0" hangingPunct="0">
              <a:defRPr>
                <a:solidFill>
                  <a:schemeClr val="tx1"/>
                </a:solidFill>
                <a:latin typeface="Palatino" charset="0"/>
              </a:defRPr>
            </a:lvl9pPr>
          </a:lstStyle>
          <a:p>
            <a:endParaRPr lang="en-US" altLang="en-US" sz="1100" dirty="0" smtClean="0">
              <a:solidFill>
                <a:schemeClr val="bg1"/>
              </a:solidFill>
              <a:latin typeface="Avant Garde" charset="0"/>
            </a:endParaRP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Palatino" charset="0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Palatino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Palatino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</a:defRPr>
            </a:lvl5pPr>
            <a:lvl6pPr marL="2514600" indent="-228600" eaLnBrk="0" hangingPunct="0">
              <a:defRPr>
                <a:solidFill>
                  <a:schemeClr val="tx1"/>
                </a:solidFill>
                <a:latin typeface="Palatino" charset="0"/>
              </a:defRPr>
            </a:lvl6pPr>
            <a:lvl7pPr marL="2971800" indent="-228600" eaLnBrk="0" hangingPunct="0">
              <a:defRPr>
                <a:solidFill>
                  <a:schemeClr val="tx1"/>
                </a:solidFill>
                <a:latin typeface="Palatino" charset="0"/>
              </a:defRPr>
            </a:lvl7pPr>
            <a:lvl8pPr marL="3429000" indent="-228600" eaLnBrk="0" hangingPunct="0">
              <a:defRPr>
                <a:solidFill>
                  <a:schemeClr val="tx1"/>
                </a:solidFill>
                <a:latin typeface="Palatino" charset="0"/>
              </a:defRPr>
            </a:lvl8pPr>
            <a:lvl9pPr marL="3886200" indent="-228600" eaLnBrk="0" hangingPunct="0">
              <a:defRPr>
                <a:solidFill>
                  <a:schemeClr val="tx1"/>
                </a:solidFill>
                <a:latin typeface="Palatino" charset="0"/>
              </a:defRPr>
            </a:lvl9pPr>
          </a:lstStyle>
          <a:p>
            <a:endParaRPr lang="en-US" altLang="en-US" sz="1400" dirty="0" smtClean="0">
              <a:latin typeface="Arial" charset="0"/>
            </a:endParaRPr>
          </a:p>
        </p:txBody>
      </p:sp>
      <p:sp>
        <p:nvSpPr>
          <p:cNvPr id="39629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973667" y="274638"/>
            <a:ext cx="7196667" cy="10271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smtClean="0"/>
              <a:t>Data-Centered Architecture</a:t>
            </a:r>
          </a:p>
        </p:txBody>
      </p:sp>
      <p:pic>
        <p:nvPicPr>
          <p:cNvPr id="1024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38301"/>
            <a:ext cx="7315199" cy="4838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87021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Architectural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Data-flow </a:t>
            </a:r>
            <a:r>
              <a:rPr lang="en-US" b="1" dirty="0" smtClean="0">
                <a:solidFill>
                  <a:srgbClr val="FF0000"/>
                </a:solidFill>
              </a:rPr>
              <a:t>architectures</a:t>
            </a:r>
          </a:p>
          <a:p>
            <a:pPr algn="just"/>
            <a:r>
              <a:rPr lang="en-US" dirty="0"/>
              <a:t>This architecture is applied when </a:t>
            </a:r>
            <a:r>
              <a:rPr lang="en-US" b="1" dirty="0"/>
              <a:t>input data </a:t>
            </a:r>
            <a:r>
              <a:rPr lang="en-US" dirty="0"/>
              <a:t>are to </a:t>
            </a:r>
            <a:r>
              <a:rPr lang="en-US" dirty="0" smtClean="0"/>
              <a:t>be </a:t>
            </a:r>
            <a:r>
              <a:rPr lang="en-US" b="1" dirty="0" smtClean="0"/>
              <a:t>transformed </a:t>
            </a:r>
            <a:r>
              <a:rPr lang="en-US" b="1" dirty="0"/>
              <a:t>through </a:t>
            </a:r>
            <a:r>
              <a:rPr lang="en-US" dirty="0"/>
              <a:t>a </a:t>
            </a:r>
            <a:r>
              <a:rPr lang="en-US" b="1" dirty="0"/>
              <a:t>series</a:t>
            </a:r>
            <a:r>
              <a:rPr lang="en-US" dirty="0"/>
              <a:t> </a:t>
            </a:r>
            <a:r>
              <a:rPr lang="en-US" dirty="0" smtClean="0"/>
              <a:t>of computational </a:t>
            </a:r>
            <a:r>
              <a:rPr lang="en-US" dirty="0"/>
              <a:t>or manipulative </a:t>
            </a:r>
            <a:r>
              <a:rPr lang="en-US" b="1" dirty="0"/>
              <a:t>components </a:t>
            </a:r>
            <a:r>
              <a:rPr lang="en-US" b="1" dirty="0" smtClean="0"/>
              <a:t>into output </a:t>
            </a:r>
            <a:r>
              <a:rPr lang="en-US" b="1" dirty="0"/>
              <a:t>data</a:t>
            </a:r>
            <a:r>
              <a:rPr lang="en-US" b="1" dirty="0" smtClean="0"/>
              <a:t>.</a:t>
            </a:r>
          </a:p>
          <a:p>
            <a:pPr algn="just"/>
            <a:r>
              <a:rPr lang="en-US" dirty="0" smtClean="0"/>
              <a:t>Pipe and filter pattern.</a:t>
            </a:r>
          </a:p>
          <a:p>
            <a:pPr algn="just"/>
            <a:r>
              <a:rPr lang="en-US" dirty="0" smtClean="0"/>
              <a:t>Each filter works independently.</a:t>
            </a:r>
          </a:p>
          <a:p>
            <a:pPr algn="just"/>
            <a:r>
              <a:rPr lang="en-US" dirty="0"/>
              <a:t>If the data </a:t>
            </a:r>
            <a:r>
              <a:rPr lang="en-US" b="1" dirty="0"/>
              <a:t>flow degenerates into a single line </a:t>
            </a:r>
            <a:r>
              <a:rPr lang="en-US" dirty="0"/>
              <a:t>of transforms, it is termed </a:t>
            </a:r>
            <a:r>
              <a:rPr lang="en-US" b="1" dirty="0"/>
              <a:t>batch sequential.</a:t>
            </a:r>
          </a:p>
        </p:txBody>
      </p:sp>
    </p:spTree>
    <p:extLst>
      <p:ext uri="{BB962C8B-B14F-4D97-AF65-F5344CB8AC3E}">
        <p14:creationId xmlns="" xmlns:p14="http://schemas.microsoft.com/office/powerpoint/2010/main" val="417485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Palatino" charset="0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Palatino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Palatino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</a:defRPr>
            </a:lvl5pPr>
            <a:lvl6pPr marL="2514600" indent="-228600" eaLnBrk="0" hangingPunct="0">
              <a:defRPr>
                <a:solidFill>
                  <a:schemeClr val="tx1"/>
                </a:solidFill>
                <a:latin typeface="Palatino" charset="0"/>
              </a:defRPr>
            </a:lvl6pPr>
            <a:lvl7pPr marL="2971800" indent="-228600" eaLnBrk="0" hangingPunct="0">
              <a:defRPr>
                <a:solidFill>
                  <a:schemeClr val="tx1"/>
                </a:solidFill>
                <a:latin typeface="Palatino" charset="0"/>
              </a:defRPr>
            </a:lvl7pPr>
            <a:lvl8pPr marL="3429000" indent="-228600" eaLnBrk="0" hangingPunct="0">
              <a:defRPr>
                <a:solidFill>
                  <a:schemeClr val="tx1"/>
                </a:solidFill>
                <a:latin typeface="Palatino" charset="0"/>
              </a:defRPr>
            </a:lvl8pPr>
            <a:lvl9pPr marL="3886200" indent="-228600" eaLnBrk="0" hangingPunct="0">
              <a:defRPr>
                <a:solidFill>
                  <a:schemeClr val="tx1"/>
                </a:solidFill>
                <a:latin typeface="Palatino" charset="0"/>
              </a:defRPr>
            </a:lvl9pPr>
          </a:lstStyle>
          <a:p>
            <a:endParaRPr lang="en-US" altLang="en-US" sz="1100" dirty="0" smtClean="0">
              <a:solidFill>
                <a:schemeClr val="bg1"/>
              </a:solidFill>
              <a:latin typeface="Avant Garde" charset="0"/>
            </a:endParaRP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Palatino" charset="0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Palatino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Palatino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</a:defRPr>
            </a:lvl5pPr>
            <a:lvl6pPr marL="2514600" indent="-228600" eaLnBrk="0" hangingPunct="0">
              <a:defRPr>
                <a:solidFill>
                  <a:schemeClr val="tx1"/>
                </a:solidFill>
                <a:latin typeface="Palatino" charset="0"/>
              </a:defRPr>
            </a:lvl6pPr>
            <a:lvl7pPr marL="2971800" indent="-228600" eaLnBrk="0" hangingPunct="0">
              <a:defRPr>
                <a:solidFill>
                  <a:schemeClr val="tx1"/>
                </a:solidFill>
                <a:latin typeface="Palatino" charset="0"/>
              </a:defRPr>
            </a:lvl7pPr>
            <a:lvl8pPr marL="3429000" indent="-228600" eaLnBrk="0" hangingPunct="0">
              <a:defRPr>
                <a:solidFill>
                  <a:schemeClr val="tx1"/>
                </a:solidFill>
                <a:latin typeface="Palatino" charset="0"/>
              </a:defRPr>
            </a:lvl8pPr>
            <a:lvl9pPr marL="3886200" indent="-228600" eaLnBrk="0" hangingPunct="0">
              <a:defRPr>
                <a:solidFill>
                  <a:schemeClr val="tx1"/>
                </a:solidFill>
                <a:latin typeface="Palatino" charset="0"/>
              </a:defRPr>
            </a:lvl9pPr>
          </a:lstStyle>
          <a:p>
            <a:endParaRPr lang="en-US" altLang="en-US" sz="1400" dirty="0" smtClean="0">
              <a:latin typeface="Arial" charset="0"/>
            </a:endParaRPr>
          </a:p>
        </p:txBody>
      </p:sp>
      <p:sp>
        <p:nvSpPr>
          <p:cNvPr id="39731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636889" y="274638"/>
            <a:ext cx="5871634" cy="102711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smtClean="0"/>
              <a:t>Data Flow Architecture</a:t>
            </a:r>
          </a:p>
        </p:txBody>
      </p:sp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57274"/>
            <a:ext cx="8686800" cy="564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34285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Architectural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Call and return architectures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pPr algn="just"/>
            <a:r>
              <a:rPr lang="en-US" dirty="0"/>
              <a:t>This architectural style enables you to achieve </a:t>
            </a:r>
            <a:r>
              <a:rPr lang="en-US" dirty="0" smtClean="0"/>
              <a:t>a </a:t>
            </a:r>
            <a:r>
              <a:rPr lang="en-US" b="1" dirty="0" smtClean="0"/>
              <a:t>program </a:t>
            </a:r>
            <a:r>
              <a:rPr lang="en-US" b="1" dirty="0"/>
              <a:t>structure that is relatively easy to modify and scale</a:t>
            </a:r>
            <a:r>
              <a:rPr lang="en-US" b="1" dirty="0" smtClean="0"/>
              <a:t>.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b="1" dirty="0" smtClean="0"/>
              <a:t>Sub styles of call and return architecture:</a:t>
            </a:r>
          </a:p>
          <a:p>
            <a:pPr marL="514350" indent="-514350" algn="just">
              <a:buAutoNum type="arabicPeriod"/>
            </a:pPr>
            <a:r>
              <a:rPr lang="en-US" b="1" dirty="0" smtClean="0"/>
              <a:t>Main </a:t>
            </a:r>
            <a:r>
              <a:rPr lang="en-US" b="1" dirty="0"/>
              <a:t>program/subprogram </a:t>
            </a:r>
            <a:r>
              <a:rPr lang="en-US" b="1" dirty="0" smtClean="0"/>
              <a:t>architectures: main program </a:t>
            </a:r>
            <a:r>
              <a:rPr lang="en-US" b="1" dirty="0"/>
              <a:t>invokes a number of program components</a:t>
            </a:r>
            <a:r>
              <a:rPr lang="en-US" dirty="0"/>
              <a:t> that in turn may invoke still </a:t>
            </a:r>
            <a:r>
              <a:rPr lang="en-US" dirty="0" smtClean="0"/>
              <a:t>other components.</a:t>
            </a:r>
          </a:p>
          <a:p>
            <a:pPr marL="514350" indent="-514350" algn="just">
              <a:buAutoNum type="arabicPeriod"/>
            </a:pPr>
            <a:endParaRPr lang="en-US" dirty="0" smtClean="0"/>
          </a:p>
          <a:p>
            <a:pPr marL="514350" indent="-514350" algn="just">
              <a:buAutoNum type="arabicPeriod"/>
            </a:pPr>
            <a:r>
              <a:rPr lang="en-US" b="1" dirty="0" smtClean="0"/>
              <a:t>Remote </a:t>
            </a:r>
            <a:r>
              <a:rPr lang="en-US" b="1" dirty="0"/>
              <a:t>procedure call </a:t>
            </a:r>
            <a:r>
              <a:rPr lang="en-US" b="1" dirty="0" smtClean="0"/>
              <a:t>architectures: </a:t>
            </a:r>
            <a:r>
              <a:rPr lang="en-US" dirty="0"/>
              <a:t>The </a:t>
            </a:r>
            <a:r>
              <a:rPr lang="en-US" b="1" dirty="0"/>
              <a:t>components of a </a:t>
            </a:r>
            <a:r>
              <a:rPr lang="en-US" b="1" dirty="0" smtClean="0"/>
              <a:t>main program/subprogram</a:t>
            </a:r>
            <a:r>
              <a:rPr lang="en-US" dirty="0" smtClean="0"/>
              <a:t> </a:t>
            </a:r>
            <a:r>
              <a:rPr lang="en-US" dirty="0"/>
              <a:t>architecture are </a:t>
            </a:r>
            <a:r>
              <a:rPr lang="en-US" b="1" dirty="0"/>
              <a:t>distributed across multiple </a:t>
            </a:r>
            <a:r>
              <a:rPr lang="en-US" b="1" dirty="0" smtClean="0"/>
              <a:t>computers on </a:t>
            </a:r>
            <a:r>
              <a:rPr lang="en-US" b="1" dirty="0"/>
              <a:t>a network.</a:t>
            </a:r>
          </a:p>
        </p:txBody>
      </p:sp>
    </p:spTree>
    <p:extLst>
      <p:ext uri="{BB962C8B-B14F-4D97-AF65-F5344CB8AC3E}">
        <p14:creationId xmlns="" xmlns:p14="http://schemas.microsoft.com/office/powerpoint/2010/main" val="315074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95474"/>
            <a:ext cx="7772399" cy="4657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/>
              <a:t>Call </a:t>
            </a:r>
            <a:r>
              <a:rPr lang="en-US" b="1" dirty="0"/>
              <a:t>and return architectures.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2740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Architectural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Layered architectures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/>
              <a:t>Layered architecture focuses on the </a:t>
            </a:r>
            <a:r>
              <a:rPr lang="en-US" b="1" dirty="0"/>
              <a:t>grouping of related functionality within an application </a:t>
            </a:r>
            <a:r>
              <a:rPr lang="en-US" dirty="0"/>
              <a:t>into distinct layers that are stacked vertically on top of each </a:t>
            </a:r>
            <a:r>
              <a:rPr lang="en-US" dirty="0" smtClean="0"/>
              <a:t>other.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8969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Palatino" charset="0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Palatino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Palatino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</a:defRPr>
            </a:lvl5pPr>
            <a:lvl6pPr marL="2514600" indent="-228600" eaLnBrk="0" hangingPunct="0">
              <a:defRPr>
                <a:solidFill>
                  <a:schemeClr val="tx1"/>
                </a:solidFill>
                <a:latin typeface="Palatino" charset="0"/>
              </a:defRPr>
            </a:lvl6pPr>
            <a:lvl7pPr marL="2971800" indent="-228600" eaLnBrk="0" hangingPunct="0">
              <a:defRPr>
                <a:solidFill>
                  <a:schemeClr val="tx1"/>
                </a:solidFill>
                <a:latin typeface="Palatino" charset="0"/>
              </a:defRPr>
            </a:lvl7pPr>
            <a:lvl8pPr marL="3429000" indent="-228600" eaLnBrk="0" hangingPunct="0">
              <a:defRPr>
                <a:solidFill>
                  <a:schemeClr val="tx1"/>
                </a:solidFill>
                <a:latin typeface="Palatino" charset="0"/>
              </a:defRPr>
            </a:lvl8pPr>
            <a:lvl9pPr marL="3886200" indent="-228600" eaLnBrk="0" hangingPunct="0">
              <a:defRPr>
                <a:solidFill>
                  <a:schemeClr val="tx1"/>
                </a:solidFill>
                <a:latin typeface="Palatino" charset="0"/>
              </a:defRPr>
            </a:lvl9pPr>
          </a:lstStyle>
          <a:p>
            <a:endParaRPr lang="en-US" altLang="en-US" sz="1100" dirty="0" smtClean="0">
              <a:solidFill>
                <a:schemeClr val="bg1"/>
              </a:solidFill>
              <a:latin typeface="Avant Garde" charset="0"/>
            </a:endParaRP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Palatino" charset="0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Palatino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Palatino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</a:defRPr>
            </a:lvl5pPr>
            <a:lvl6pPr marL="2514600" indent="-228600" eaLnBrk="0" hangingPunct="0">
              <a:defRPr>
                <a:solidFill>
                  <a:schemeClr val="tx1"/>
                </a:solidFill>
                <a:latin typeface="Palatino" charset="0"/>
              </a:defRPr>
            </a:lvl6pPr>
            <a:lvl7pPr marL="2971800" indent="-228600" eaLnBrk="0" hangingPunct="0">
              <a:defRPr>
                <a:solidFill>
                  <a:schemeClr val="tx1"/>
                </a:solidFill>
                <a:latin typeface="Palatino" charset="0"/>
              </a:defRPr>
            </a:lvl7pPr>
            <a:lvl8pPr marL="3429000" indent="-228600" eaLnBrk="0" hangingPunct="0">
              <a:defRPr>
                <a:solidFill>
                  <a:schemeClr val="tx1"/>
                </a:solidFill>
                <a:latin typeface="Palatino" charset="0"/>
              </a:defRPr>
            </a:lvl8pPr>
            <a:lvl9pPr marL="3886200" indent="-228600" eaLnBrk="0" hangingPunct="0">
              <a:defRPr>
                <a:solidFill>
                  <a:schemeClr val="tx1"/>
                </a:solidFill>
                <a:latin typeface="Palatino" charset="0"/>
              </a:defRPr>
            </a:lvl9pPr>
          </a:lstStyle>
          <a:p>
            <a:endParaRPr lang="en-US" altLang="en-US" sz="1400" dirty="0" smtClean="0">
              <a:latin typeface="Arial" charset="0"/>
            </a:endParaRPr>
          </a:p>
        </p:txBody>
      </p:sp>
      <p:sp>
        <p:nvSpPr>
          <p:cNvPr id="398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24000" y="274638"/>
            <a:ext cx="6104467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Layered Architecture</a:t>
            </a:r>
          </a:p>
        </p:txBody>
      </p:sp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878" y="1371600"/>
            <a:ext cx="52959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39536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Architectural </a:t>
            </a:r>
            <a:r>
              <a:rPr lang="en-US" smtClean="0"/>
              <a:t>Patterns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340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A software </a:t>
            </a:r>
            <a:r>
              <a:rPr lang="en-US" dirty="0" smtClean="0"/>
              <a:t>architecture may </a:t>
            </a:r>
            <a:r>
              <a:rPr lang="en-US" dirty="0"/>
              <a:t>have a number of</a:t>
            </a:r>
          </a:p>
          <a:p>
            <a:pPr marL="0" indent="0" algn="just">
              <a:buNone/>
            </a:pPr>
            <a:r>
              <a:rPr lang="en-US" b="1" dirty="0"/>
              <a:t>architectural </a:t>
            </a:r>
            <a:r>
              <a:rPr lang="en-US" b="1" dirty="0" smtClean="0"/>
              <a:t>patterns </a:t>
            </a:r>
            <a:r>
              <a:rPr lang="en-US" dirty="0" smtClean="0"/>
              <a:t>that </a:t>
            </a:r>
            <a:r>
              <a:rPr lang="en-US" b="1" dirty="0"/>
              <a:t>address</a:t>
            </a:r>
            <a:r>
              <a:rPr lang="en-US" dirty="0"/>
              <a:t> </a:t>
            </a:r>
            <a:r>
              <a:rPr lang="en-US" dirty="0" smtClean="0"/>
              <a:t>issues such </a:t>
            </a:r>
            <a:r>
              <a:rPr lang="en-US" dirty="0"/>
              <a:t>as </a:t>
            </a:r>
            <a:r>
              <a:rPr lang="en-US" b="1" dirty="0" smtClean="0"/>
              <a:t>concurrency, persistence</a:t>
            </a:r>
            <a:r>
              <a:rPr lang="en-US" b="1" dirty="0"/>
              <a:t>, </a:t>
            </a:r>
            <a:r>
              <a:rPr lang="en-US" b="1" dirty="0" smtClean="0"/>
              <a:t>and distribution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514350" indent="-514350" algn="just">
              <a:buAutoNum type="arabicParenBoth"/>
            </a:pPr>
            <a:r>
              <a:rPr lang="en-US" b="1" dirty="0" smtClean="0"/>
              <a:t>Concurrency</a:t>
            </a:r>
            <a:r>
              <a:rPr lang="en-US" dirty="0" smtClean="0"/>
              <a:t>—applications </a:t>
            </a:r>
            <a:r>
              <a:rPr lang="en-US" dirty="0"/>
              <a:t>must </a:t>
            </a:r>
            <a:r>
              <a:rPr lang="en-US" b="1" dirty="0"/>
              <a:t>handle multiple tasks</a:t>
            </a:r>
            <a:r>
              <a:rPr lang="en-US" dirty="0"/>
              <a:t> in </a:t>
            </a:r>
            <a:r>
              <a:rPr lang="en-US" dirty="0" smtClean="0"/>
              <a:t>a manner </a:t>
            </a:r>
            <a:r>
              <a:rPr lang="en-US" dirty="0"/>
              <a:t>that simulates </a:t>
            </a:r>
            <a:r>
              <a:rPr lang="en-US" dirty="0" smtClean="0"/>
              <a:t>parallelism.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Example 1: </a:t>
            </a:r>
            <a:r>
              <a:rPr lang="en-US" b="1" dirty="0" smtClean="0"/>
              <a:t>Operating System Process Management </a:t>
            </a:r>
            <a:r>
              <a:rPr lang="en-US" b="1" dirty="0"/>
              <a:t>pattern</a:t>
            </a:r>
            <a:r>
              <a:rPr lang="en-US" dirty="0"/>
              <a:t> that provides built-in OS features that </a:t>
            </a:r>
            <a:r>
              <a:rPr lang="en-US" dirty="0" smtClean="0"/>
              <a:t>allow components to execute concurrently.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Example 2: </a:t>
            </a:r>
            <a:r>
              <a:rPr lang="en-US" b="1" dirty="0" smtClean="0"/>
              <a:t>Task Scheduler pattern </a:t>
            </a:r>
            <a:r>
              <a:rPr lang="en-US" dirty="0" smtClean="0"/>
              <a:t>invokes the next concurrent object </a:t>
            </a:r>
          </a:p>
        </p:txBody>
      </p:sp>
    </p:spTree>
    <p:extLst>
      <p:ext uri="{BB962C8B-B14F-4D97-AF65-F5344CB8AC3E}">
        <p14:creationId xmlns="" xmlns:p14="http://schemas.microsoft.com/office/powerpoint/2010/main" val="156605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implementation phase of software development is the </a:t>
            </a:r>
            <a:r>
              <a:rPr lang="en-US" b="1" dirty="0" smtClean="0"/>
              <a:t>process of converting a system specification into an executable system </a:t>
            </a:r>
            <a:r>
              <a:rPr lang="en-US" dirty="0" smtClean="0"/>
              <a:t>through the </a:t>
            </a:r>
            <a:r>
              <a:rPr lang="en-US" b="1" dirty="0" smtClean="0"/>
              <a:t>design of system</a:t>
            </a:r>
            <a:r>
              <a:rPr lang="en-US" dirty="0" smtClean="0"/>
              <a:t>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 smtClean="0"/>
              <a:t>(2) Distribution - </a:t>
            </a:r>
            <a:r>
              <a:rPr lang="en-US" dirty="0" smtClean="0"/>
              <a:t>The </a:t>
            </a:r>
            <a:r>
              <a:rPr lang="en-US" dirty="0"/>
              <a:t>distribution problem </a:t>
            </a:r>
            <a:r>
              <a:rPr lang="en-US" b="1" dirty="0"/>
              <a:t>addresses the manner in which systems </a:t>
            </a:r>
            <a:r>
              <a:rPr lang="en-US" b="1" dirty="0" smtClean="0"/>
              <a:t>or components </a:t>
            </a:r>
            <a:r>
              <a:rPr lang="en-US" dirty="0"/>
              <a:t>within systems </a:t>
            </a:r>
            <a:r>
              <a:rPr lang="en-US" b="1" dirty="0"/>
              <a:t>communicate</a:t>
            </a:r>
            <a:r>
              <a:rPr lang="en-US" dirty="0"/>
              <a:t> with one another in a </a:t>
            </a:r>
            <a:r>
              <a:rPr lang="en-US" b="1" dirty="0" smtClean="0"/>
              <a:t>distributed </a:t>
            </a:r>
            <a:r>
              <a:rPr lang="en-US" b="1" dirty="0"/>
              <a:t>environment</a:t>
            </a:r>
            <a:r>
              <a:rPr lang="en-US" b="1" dirty="0" smtClean="0"/>
              <a:t>.</a:t>
            </a:r>
          </a:p>
          <a:p>
            <a:pPr marL="0" indent="0" algn="just">
              <a:buNone/>
            </a:pPr>
            <a:endParaRPr lang="en-US" b="1" dirty="0" smtClean="0"/>
          </a:p>
          <a:p>
            <a:r>
              <a:rPr lang="en-US" dirty="0" smtClean="0"/>
              <a:t>Example 1: </a:t>
            </a:r>
            <a:r>
              <a:rPr lang="en-US" b="1" dirty="0" smtClean="0"/>
              <a:t>Broker pattern: </a:t>
            </a:r>
            <a:r>
              <a:rPr lang="en-US" dirty="0" smtClean="0"/>
              <a:t>broker acts as a middle man to constitute communication.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2931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 smtClean="0"/>
              <a:t>(3) Persistence</a:t>
            </a:r>
            <a:r>
              <a:rPr lang="en-US" b="1" dirty="0"/>
              <a:t> </a:t>
            </a:r>
            <a:r>
              <a:rPr lang="en-US" b="1" dirty="0" smtClean="0"/>
              <a:t>- </a:t>
            </a:r>
            <a:r>
              <a:rPr lang="en-IN" b="1" dirty="0"/>
              <a:t>Data persists if it survives past the execution</a:t>
            </a:r>
            <a:r>
              <a:rPr lang="en-IN" dirty="0"/>
              <a:t> of the process that created </a:t>
            </a:r>
            <a:r>
              <a:rPr lang="en-IN" dirty="0" smtClean="0"/>
              <a:t>it.</a:t>
            </a:r>
          </a:p>
          <a:p>
            <a:pPr marL="0" indent="0" algn="just">
              <a:buNone/>
            </a:pPr>
            <a:endParaRPr lang="en-IN" dirty="0" smtClean="0"/>
          </a:p>
          <a:p>
            <a:pPr algn="just"/>
            <a:r>
              <a:rPr lang="en-IN" b="1" dirty="0" smtClean="0"/>
              <a:t>Persistent </a:t>
            </a:r>
            <a:r>
              <a:rPr lang="en-IN" b="1" dirty="0"/>
              <a:t>data are stored </a:t>
            </a:r>
            <a:r>
              <a:rPr lang="en-IN" dirty="0"/>
              <a:t>in a database or </a:t>
            </a:r>
            <a:r>
              <a:rPr lang="en-IN" dirty="0" smtClean="0"/>
              <a:t>file and </a:t>
            </a:r>
            <a:r>
              <a:rPr lang="en-IN" b="1" dirty="0" smtClean="0"/>
              <a:t>modified later</a:t>
            </a:r>
            <a:r>
              <a:rPr lang="en-IN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Example 1: </a:t>
            </a:r>
            <a:r>
              <a:rPr lang="en-US" b="1" dirty="0" smtClean="0"/>
              <a:t>Database management system pattern</a:t>
            </a:r>
            <a:r>
              <a:rPr lang="en-US" dirty="0" smtClean="0"/>
              <a:t> which stores and retrieves data.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8744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Architectural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 algn="just">
              <a:defRPr/>
            </a:pPr>
            <a:r>
              <a:rPr lang="en-US" altLang="en-US" dirty="0"/>
              <a:t>The software must be placed into context</a:t>
            </a:r>
          </a:p>
          <a:p>
            <a:pPr lvl="1" algn="just">
              <a:defRPr/>
            </a:pPr>
            <a:r>
              <a:rPr lang="en-US" altLang="en-US" dirty="0"/>
              <a:t>the </a:t>
            </a:r>
            <a:r>
              <a:rPr lang="en-US" altLang="en-US" b="1" dirty="0"/>
              <a:t>design</a:t>
            </a:r>
            <a:r>
              <a:rPr lang="en-US" altLang="en-US" dirty="0"/>
              <a:t> should </a:t>
            </a:r>
            <a:r>
              <a:rPr lang="en-US" altLang="en-US" b="1" dirty="0"/>
              <a:t>define</a:t>
            </a:r>
            <a:r>
              <a:rPr lang="en-US" altLang="en-US" dirty="0"/>
              <a:t> the </a:t>
            </a:r>
            <a:r>
              <a:rPr lang="en-US" altLang="en-US" b="1" dirty="0"/>
              <a:t>external entities </a:t>
            </a:r>
            <a:r>
              <a:rPr lang="en-US" altLang="en-US" dirty="0"/>
              <a:t>(other systems, devices, people) that the </a:t>
            </a:r>
            <a:r>
              <a:rPr lang="en-US" altLang="en-US" b="1" dirty="0"/>
              <a:t>software interacts </a:t>
            </a:r>
            <a:r>
              <a:rPr lang="en-US" altLang="en-US" dirty="0"/>
              <a:t>with and the </a:t>
            </a:r>
            <a:r>
              <a:rPr lang="en-US" altLang="en-US" b="1" dirty="0"/>
              <a:t>nature of the </a:t>
            </a:r>
            <a:r>
              <a:rPr lang="en-US" altLang="en-US" b="1" dirty="0" smtClean="0"/>
              <a:t>interaction</a:t>
            </a:r>
          </a:p>
          <a:p>
            <a:pPr lvl="1" algn="just">
              <a:defRPr/>
            </a:pPr>
            <a:endParaRPr lang="en-US" altLang="en-US" dirty="0" smtClean="0"/>
          </a:p>
          <a:p>
            <a:pPr algn="just">
              <a:defRPr/>
            </a:pPr>
            <a:r>
              <a:rPr lang="en-US" altLang="en-US" dirty="0"/>
              <a:t>A set of architectural archetypes should be identified</a:t>
            </a:r>
          </a:p>
          <a:p>
            <a:pPr lvl="1" algn="just">
              <a:defRPr/>
            </a:pPr>
            <a:r>
              <a:rPr lang="en-US" altLang="en-US" dirty="0"/>
              <a:t>An </a:t>
            </a:r>
            <a:r>
              <a:rPr lang="en-US" altLang="en-US" b="1" dirty="0"/>
              <a:t>archetype</a:t>
            </a:r>
            <a:r>
              <a:rPr lang="en-US" altLang="en-US" dirty="0"/>
              <a:t> is an abstraction (similar to a class) that </a:t>
            </a:r>
            <a:r>
              <a:rPr lang="en-US" altLang="en-US" b="1" dirty="0"/>
              <a:t>represents one element of system </a:t>
            </a:r>
            <a:r>
              <a:rPr lang="en-US" altLang="en-US" b="1" dirty="0" smtClean="0"/>
              <a:t>behavior</a:t>
            </a:r>
            <a:r>
              <a:rPr lang="en-US" altLang="en-US" dirty="0" smtClean="0"/>
              <a:t>.</a:t>
            </a:r>
            <a:endParaRPr lang="en-US" altLang="en-US" b="1" dirty="0" smtClean="0"/>
          </a:p>
          <a:p>
            <a:pPr lvl="1" algn="just">
              <a:defRPr/>
            </a:pPr>
            <a:endParaRPr lang="en-US" altLang="en-US" dirty="0"/>
          </a:p>
          <a:p>
            <a:pPr algn="just">
              <a:defRPr/>
            </a:pPr>
            <a:r>
              <a:rPr lang="en-US" altLang="en-US" dirty="0"/>
              <a:t>The </a:t>
            </a:r>
            <a:r>
              <a:rPr lang="en-US" altLang="en-US" b="1" dirty="0"/>
              <a:t>designer specifies the structure </a:t>
            </a:r>
            <a:r>
              <a:rPr lang="en-US" altLang="en-US" dirty="0"/>
              <a:t>of the system by </a:t>
            </a:r>
            <a:r>
              <a:rPr lang="en-US" altLang="en-US" b="1" dirty="0"/>
              <a:t>defining and refining software components</a:t>
            </a:r>
            <a:r>
              <a:rPr lang="en-US" altLang="en-US" dirty="0"/>
              <a:t> that implement each archetype</a:t>
            </a:r>
          </a:p>
          <a:p>
            <a:pPr lvl="1">
              <a:defRPr/>
            </a:pPr>
            <a:endParaRPr lang="en-US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50444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Palatino" charset="0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Palatino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Palatino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</a:defRPr>
            </a:lvl5pPr>
            <a:lvl6pPr marL="2514600" indent="-228600" eaLnBrk="0" hangingPunct="0">
              <a:defRPr>
                <a:solidFill>
                  <a:schemeClr val="tx1"/>
                </a:solidFill>
                <a:latin typeface="Palatino" charset="0"/>
              </a:defRPr>
            </a:lvl6pPr>
            <a:lvl7pPr marL="2971800" indent="-228600" eaLnBrk="0" hangingPunct="0">
              <a:defRPr>
                <a:solidFill>
                  <a:schemeClr val="tx1"/>
                </a:solidFill>
                <a:latin typeface="Palatino" charset="0"/>
              </a:defRPr>
            </a:lvl7pPr>
            <a:lvl8pPr marL="3429000" indent="-228600" eaLnBrk="0" hangingPunct="0">
              <a:defRPr>
                <a:solidFill>
                  <a:schemeClr val="tx1"/>
                </a:solidFill>
                <a:latin typeface="Palatino" charset="0"/>
              </a:defRPr>
            </a:lvl8pPr>
            <a:lvl9pPr marL="3886200" indent="-228600" eaLnBrk="0" hangingPunct="0">
              <a:defRPr>
                <a:solidFill>
                  <a:schemeClr val="tx1"/>
                </a:solidFill>
                <a:latin typeface="Palatino" charset="0"/>
              </a:defRPr>
            </a:lvl9pPr>
          </a:lstStyle>
          <a:p>
            <a:endParaRPr lang="en-US" altLang="en-US" sz="1100" dirty="0" smtClean="0">
              <a:solidFill>
                <a:schemeClr val="bg1"/>
              </a:solidFill>
              <a:latin typeface="Avant Garde" charset="0"/>
            </a:endParaRP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Palatino" charset="0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Palatino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Palatino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</a:defRPr>
            </a:lvl5pPr>
            <a:lvl6pPr marL="2514600" indent="-228600" eaLnBrk="0" hangingPunct="0">
              <a:defRPr>
                <a:solidFill>
                  <a:schemeClr val="tx1"/>
                </a:solidFill>
                <a:latin typeface="Palatino" charset="0"/>
              </a:defRPr>
            </a:lvl6pPr>
            <a:lvl7pPr marL="2971800" indent="-228600" eaLnBrk="0" hangingPunct="0">
              <a:defRPr>
                <a:solidFill>
                  <a:schemeClr val="tx1"/>
                </a:solidFill>
                <a:latin typeface="Palatino" charset="0"/>
              </a:defRPr>
            </a:lvl7pPr>
            <a:lvl8pPr marL="3429000" indent="-228600" eaLnBrk="0" hangingPunct="0">
              <a:defRPr>
                <a:solidFill>
                  <a:schemeClr val="tx1"/>
                </a:solidFill>
                <a:latin typeface="Palatino" charset="0"/>
              </a:defRPr>
            </a:lvl8pPr>
            <a:lvl9pPr marL="3886200" indent="-228600" eaLnBrk="0" hangingPunct="0">
              <a:defRPr>
                <a:solidFill>
                  <a:schemeClr val="tx1"/>
                </a:solidFill>
                <a:latin typeface="Palatino" charset="0"/>
              </a:defRPr>
            </a:lvl9pPr>
          </a:lstStyle>
          <a:p>
            <a:endParaRPr lang="en-US" altLang="en-US" sz="1400" dirty="0" smtClean="0">
              <a:latin typeface="Arial" charset="0"/>
            </a:endParaRPr>
          </a:p>
        </p:txBody>
      </p:sp>
      <p:sp>
        <p:nvSpPr>
          <p:cNvPr id="6379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09890" y="228600"/>
            <a:ext cx="6189133" cy="914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1800" b="1" dirty="0" smtClean="0"/>
              <a:t>Architectural Context Diagram -</a:t>
            </a:r>
            <a:r>
              <a:rPr lang="en-IN" sz="1800" b="1" dirty="0" smtClean="0"/>
              <a:t> </a:t>
            </a:r>
            <a:r>
              <a:rPr lang="en-IN" sz="1800" dirty="0"/>
              <a:t>model the manner in which </a:t>
            </a:r>
            <a:r>
              <a:rPr lang="en-IN" sz="1800" b="1" dirty="0"/>
              <a:t>software interacts with entities external</a:t>
            </a:r>
            <a:r>
              <a:rPr lang="en-IN" sz="1800" dirty="0"/>
              <a:t> to its boundaries. </a:t>
            </a:r>
            <a:endParaRPr lang="en-US" altLang="en-US" sz="18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924800" cy="4571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34440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" y="1066800"/>
            <a:ext cx="9135385" cy="4724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82153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Palatino" charset="0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Palatino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Palatino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</a:defRPr>
            </a:lvl5pPr>
            <a:lvl6pPr marL="2514600" indent="-228600" eaLnBrk="0" hangingPunct="0">
              <a:defRPr>
                <a:solidFill>
                  <a:schemeClr val="tx1"/>
                </a:solidFill>
                <a:latin typeface="Palatino" charset="0"/>
              </a:defRPr>
            </a:lvl6pPr>
            <a:lvl7pPr marL="2971800" indent="-228600" eaLnBrk="0" hangingPunct="0">
              <a:defRPr>
                <a:solidFill>
                  <a:schemeClr val="tx1"/>
                </a:solidFill>
                <a:latin typeface="Palatino" charset="0"/>
              </a:defRPr>
            </a:lvl7pPr>
            <a:lvl8pPr marL="3429000" indent="-228600" eaLnBrk="0" hangingPunct="0">
              <a:defRPr>
                <a:solidFill>
                  <a:schemeClr val="tx1"/>
                </a:solidFill>
                <a:latin typeface="Palatino" charset="0"/>
              </a:defRPr>
            </a:lvl8pPr>
            <a:lvl9pPr marL="3886200" indent="-228600" eaLnBrk="0" hangingPunct="0">
              <a:defRPr>
                <a:solidFill>
                  <a:schemeClr val="tx1"/>
                </a:solidFill>
                <a:latin typeface="Palatino" charset="0"/>
              </a:defRPr>
            </a:lvl9pPr>
          </a:lstStyle>
          <a:p>
            <a:endParaRPr lang="en-US" altLang="en-US" sz="1100" dirty="0" smtClean="0">
              <a:solidFill>
                <a:schemeClr val="bg1"/>
              </a:solidFill>
              <a:latin typeface="Avant Garde" charset="0"/>
            </a:endParaRP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Palatino" charset="0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Palatino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Palatino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</a:defRPr>
            </a:lvl5pPr>
            <a:lvl6pPr marL="2514600" indent="-228600" eaLnBrk="0" hangingPunct="0">
              <a:defRPr>
                <a:solidFill>
                  <a:schemeClr val="tx1"/>
                </a:solidFill>
                <a:latin typeface="Palatino" charset="0"/>
              </a:defRPr>
            </a:lvl6pPr>
            <a:lvl7pPr marL="2971800" indent="-228600" eaLnBrk="0" hangingPunct="0">
              <a:defRPr>
                <a:solidFill>
                  <a:schemeClr val="tx1"/>
                </a:solidFill>
                <a:latin typeface="Palatino" charset="0"/>
              </a:defRPr>
            </a:lvl7pPr>
            <a:lvl8pPr marL="3429000" indent="-228600" eaLnBrk="0" hangingPunct="0">
              <a:defRPr>
                <a:solidFill>
                  <a:schemeClr val="tx1"/>
                </a:solidFill>
                <a:latin typeface="Palatino" charset="0"/>
              </a:defRPr>
            </a:lvl8pPr>
            <a:lvl9pPr marL="3886200" indent="-228600" eaLnBrk="0" hangingPunct="0">
              <a:defRPr>
                <a:solidFill>
                  <a:schemeClr val="tx1"/>
                </a:solidFill>
                <a:latin typeface="Palatino" charset="0"/>
              </a:defRPr>
            </a:lvl9pPr>
          </a:lstStyle>
          <a:p>
            <a:fld id="{06457D36-C84A-4DC1-8A27-C40D248D348A}" type="slidenum">
              <a:rPr lang="en-US" altLang="en-US" sz="1400" smtClean="0">
                <a:latin typeface="Arial" charset="0"/>
              </a:rPr>
              <a:pPr/>
              <a:t>85</a:t>
            </a:fld>
            <a:endParaRPr lang="en-US" altLang="en-US" sz="1400" smtClean="0">
              <a:latin typeface="Arial" charset="0"/>
            </a:endParaRP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1905001" y="881064"/>
            <a:ext cx="4976989" cy="5748337"/>
          </a:xfrm>
          <a:prstGeom prst="rect">
            <a:avLst/>
          </a:prstGeom>
          <a:solidFill>
            <a:srgbClr val="96E3FE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389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33400" y="1"/>
            <a:ext cx="8458200" cy="95091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en-US" sz="1800" b="1" dirty="0" smtClean="0"/>
              <a:t>Archetypes</a:t>
            </a:r>
            <a:r>
              <a:rPr lang="en-US" altLang="en-US" sz="1800" dirty="0" smtClean="0"/>
              <a:t> - </a:t>
            </a:r>
            <a:r>
              <a:rPr lang="en-IN" sz="1800" dirty="0"/>
              <a:t>An archetype is a class or </a:t>
            </a:r>
            <a:r>
              <a:rPr lang="en-IN" sz="1800" b="1" dirty="0"/>
              <a:t>pattern that represents a core abstraction that is critical to the design </a:t>
            </a:r>
            <a:r>
              <a:rPr lang="en-IN" sz="1800" dirty="0"/>
              <a:t>of an architecture for the target system. </a:t>
            </a:r>
            <a:endParaRPr lang="en-US" altLang="en-US" sz="1800" dirty="0" smtClean="0"/>
          </a:p>
        </p:txBody>
      </p:sp>
      <p:pic>
        <p:nvPicPr>
          <p:cNvPr id="1741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957264"/>
            <a:ext cx="4161367" cy="560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96E3FE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4996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Palatino" charset="0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Palatino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Palatino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</a:defRPr>
            </a:lvl5pPr>
            <a:lvl6pPr marL="2514600" indent="-228600" eaLnBrk="0" hangingPunct="0">
              <a:defRPr>
                <a:solidFill>
                  <a:schemeClr val="tx1"/>
                </a:solidFill>
                <a:latin typeface="Palatino" charset="0"/>
              </a:defRPr>
            </a:lvl6pPr>
            <a:lvl7pPr marL="2971800" indent="-228600" eaLnBrk="0" hangingPunct="0">
              <a:defRPr>
                <a:solidFill>
                  <a:schemeClr val="tx1"/>
                </a:solidFill>
                <a:latin typeface="Palatino" charset="0"/>
              </a:defRPr>
            </a:lvl7pPr>
            <a:lvl8pPr marL="3429000" indent="-228600" eaLnBrk="0" hangingPunct="0">
              <a:defRPr>
                <a:solidFill>
                  <a:schemeClr val="tx1"/>
                </a:solidFill>
                <a:latin typeface="Palatino" charset="0"/>
              </a:defRPr>
            </a:lvl8pPr>
            <a:lvl9pPr marL="3886200" indent="-228600" eaLnBrk="0" hangingPunct="0">
              <a:defRPr>
                <a:solidFill>
                  <a:schemeClr val="tx1"/>
                </a:solidFill>
                <a:latin typeface="Palatino" charset="0"/>
              </a:defRPr>
            </a:lvl9pPr>
          </a:lstStyle>
          <a:p>
            <a:endParaRPr lang="en-US" altLang="en-US" sz="1100" dirty="0" smtClean="0">
              <a:solidFill>
                <a:schemeClr val="bg1"/>
              </a:solidFill>
              <a:latin typeface="Avant Garde" charset="0"/>
            </a:endParaRP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Palatino" charset="0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Palatino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Palatino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</a:defRPr>
            </a:lvl5pPr>
            <a:lvl6pPr marL="2514600" indent="-228600" eaLnBrk="0" hangingPunct="0">
              <a:defRPr>
                <a:solidFill>
                  <a:schemeClr val="tx1"/>
                </a:solidFill>
                <a:latin typeface="Palatino" charset="0"/>
              </a:defRPr>
            </a:lvl6pPr>
            <a:lvl7pPr marL="2971800" indent="-228600" eaLnBrk="0" hangingPunct="0">
              <a:defRPr>
                <a:solidFill>
                  <a:schemeClr val="tx1"/>
                </a:solidFill>
                <a:latin typeface="Palatino" charset="0"/>
              </a:defRPr>
            </a:lvl7pPr>
            <a:lvl8pPr marL="3429000" indent="-228600" eaLnBrk="0" hangingPunct="0">
              <a:defRPr>
                <a:solidFill>
                  <a:schemeClr val="tx1"/>
                </a:solidFill>
                <a:latin typeface="Palatino" charset="0"/>
              </a:defRPr>
            </a:lvl8pPr>
            <a:lvl9pPr marL="3886200" indent="-228600" eaLnBrk="0" hangingPunct="0">
              <a:defRPr>
                <a:solidFill>
                  <a:schemeClr val="tx1"/>
                </a:solidFill>
                <a:latin typeface="Palatino" charset="0"/>
              </a:defRPr>
            </a:lvl9pPr>
          </a:lstStyle>
          <a:p>
            <a:endParaRPr lang="en-US" altLang="en-US" sz="1400" dirty="0" smtClean="0">
              <a:latin typeface="Arial" charset="0"/>
            </a:endParaRP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1138767" y="1262064"/>
            <a:ext cx="7027333" cy="4257675"/>
          </a:xfrm>
          <a:prstGeom prst="rect">
            <a:avLst/>
          </a:prstGeom>
          <a:solidFill>
            <a:srgbClr val="96E3FE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410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492956" y="274638"/>
            <a:ext cx="6177844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mtClean="0"/>
              <a:t>Component Structure</a:t>
            </a:r>
          </a:p>
        </p:txBody>
      </p:sp>
      <p:pic>
        <p:nvPicPr>
          <p:cNvPr id="1843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667" y="1473200"/>
            <a:ext cx="6337300" cy="371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40279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Palatino" charset="0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Palatino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Palatino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</a:defRPr>
            </a:lvl5pPr>
            <a:lvl6pPr marL="2514600" indent="-228600" eaLnBrk="0" hangingPunct="0">
              <a:defRPr>
                <a:solidFill>
                  <a:schemeClr val="tx1"/>
                </a:solidFill>
                <a:latin typeface="Palatino" charset="0"/>
              </a:defRPr>
            </a:lvl6pPr>
            <a:lvl7pPr marL="2971800" indent="-228600" eaLnBrk="0" hangingPunct="0">
              <a:defRPr>
                <a:solidFill>
                  <a:schemeClr val="tx1"/>
                </a:solidFill>
                <a:latin typeface="Palatino" charset="0"/>
              </a:defRPr>
            </a:lvl7pPr>
            <a:lvl8pPr marL="3429000" indent="-228600" eaLnBrk="0" hangingPunct="0">
              <a:defRPr>
                <a:solidFill>
                  <a:schemeClr val="tx1"/>
                </a:solidFill>
                <a:latin typeface="Palatino" charset="0"/>
              </a:defRPr>
            </a:lvl8pPr>
            <a:lvl9pPr marL="3886200" indent="-228600" eaLnBrk="0" hangingPunct="0">
              <a:defRPr>
                <a:solidFill>
                  <a:schemeClr val="tx1"/>
                </a:solidFill>
                <a:latin typeface="Palatino" charset="0"/>
              </a:defRPr>
            </a:lvl9pPr>
          </a:lstStyle>
          <a:p>
            <a:endParaRPr lang="en-US" altLang="en-US" sz="1100" dirty="0" smtClean="0">
              <a:solidFill>
                <a:schemeClr val="bg1"/>
              </a:solidFill>
              <a:latin typeface="Avant Garde" charset="0"/>
            </a:endParaRP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Palatino" charset="0"/>
              </a:defRPr>
            </a:lvl1pPr>
            <a:lvl2pPr marL="742950" indent="-285750">
              <a:defRPr sz="2300">
                <a:solidFill>
                  <a:schemeClr val="tx1"/>
                </a:solidFill>
                <a:latin typeface="Palatino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Palatino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</a:defRPr>
            </a:lvl5pPr>
            <a:lvl6pPr marL="2514600" indent="-228600" eaLnBrk="0" hangingPunct="0">
              <a:defRPr>
                <a:solidFill>
                  <a:schemeClr val="tx1"/>
                </a:solidFill>
                <a:latin typeface="Palatino" charset="0"/>
              </a:defRPr>
            </a:lvl6pPr>
            <a:lvl7pPr marL="2971800" indent="-228600" eaLnBrk="0" hangingPunct="0">
              <a:defRPr>
                <a:solidFill>
                  <a:schemeClr val="tx1"/>
                </a:solidFill>
                <a:latin typeface="Palatino" charset="0"/>
              </a:defRPr>
            </a:lvl7pPr>
            <a:lvl8pPr marL="3429000" indent="-228600" eaLnBrk="0" hangingPunct="0">
              <a:defRPr>
                <a:solidFill>
                  <a:schemeClr val="tx1"/>
                </a:solidFill>
                <a:latin typeface="Palatino" charset="0"/>
              </a:defRPr>
            </a:lvl8pPr>
            <a:lvl9pPr marL="3886200" indent="-228600" eaLnBrk="0" hangingPunct="0">
              <a:defRPr>
                <a:solidFill>
                  <a:schemeClr val="tx1"/>
                </a:solidFill>
                <a:latin typeface="Palatino" charset="0"/>
              </a:defRPr>
            </a:lvl9pPr>
          </a:lstStyle>
          <a:p>
            <a:endParaRPr lang="en-US" altLang="en-US" sz="1400" dirty="0" smtClean="0">
              <a:latin typeface="Arial" charset="0"/>
            </a:endParaRP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1742723" y="996951"/>
            <a:ext cx="5849055" cy="5254625"/>
          </a:xfrm>
          <a:prstGeom prst="rect">
            <a:avLst/>
          </a:prstGeom>
          <a:solidFill>
            <a:srgbClr val="96E3FE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420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5750" y="76200"/>
            <a:ext cx="8763000" cy="1089026"/>
          </a:xfrm>
        </p:spPr>
        <p:txBody>
          <a:bodyPr>
            <a:noAutofit/>
          </a:bodyPr>
          <a:lstStyle/>
          <a:p>
            <a:r>
              <a:rPr lang="en-US" altLang="en-US" sz="2000" dirty="0" smtClean="0"/>
              <a:t>Refined Component Structure - </a:t>
            </a:r>
            <a:r>
              <a:rPr lang="en-US" sz="2000" dirty="0" smtClean="0"/>
              <a:t>A well-designed habitat </a:t>
            </a:r>
            <a:r>
              <a:rPr lang="en-US" sz="2000" dirty="0"/>
              <a:t>allows </a:t>
            </a:r>
            <a:r>
              <a:rPr lang="en-US" sz="2000" dirty="0" smtClean="0"/>
              <a:t>for the </a:t>
            </a:r>
            <a:r>
              <a:rPr lang="en-US" sz="2000" b="1" dirty="0" smtClean="0"/>
              <a:t>successful evolution </a:t>
            </a:r>
            <a:r>
              <a:rPr lang="en-US" sz="2000" b="1" dirty="0"/>
              <a:t>of all </a:t>
            </a:r>
            <a:r>
              <a:rPr lang="en-US" sz="2000" b="1" dirty="0" smtClean="0"/>
              <a:t>the components</a:t>
            </a:r>
            <a:r>
              <a:rPr lang="en-US" sz="2000" b="1" dirty="0"/>
              <a:t> </a:t>
            </a:r>
            <a:r>
              <a:rPr lang="en-US" sz="2000" b="1" dirty="0" smtClean="0"/>
              <a:t>needed </a:t>
            </a:r>
            <a:r>
              <a:rPr lang="en-US" sz="2000" b="1" dirty="0"/>
              <a:t>in </a:t>
            </a:r>
            <a:r>
              <a:rPr lang="en-US" sz="2000" b="1" dirty="0" smtClean="0"/>
              <a:t>a software </a:t>
            </a:r>
            <a:r>
              <a:rPr lang="en-US" sz="2000" b="1" dirty="0"/>
              <a:t>system</a:t>
            </a:r>
            <a:r>
              <a:rPr lang="en-US" sz="2000" b="1" dirty="0" smtClean="0"/>
              <a:t>.</a:t>
            </a:r>
            <a:endParaRPr lang="en-US" altLang="en-US" sz="2000" b="1" dirty="0" smtClean="0"/>
          </a:p>
        </p:txBody>
      </p:sp>
      <p:pic>
        <p:nvPicPr>
          <p:cNvPr id="1946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111" y="1165226"/>
            <a:ext cx="4572000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30266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Cohesion </a:t>
            </a:r>
            <a:r>
              <a:rPr lang="en-US" dirty="0"/>
              <a:t>implies that a component or class encapsulates only attributes and operations </a:t>
            </a:r>
            <a:r>
              <a:rPr lang="en-US" dirty="0" smtClean="0"/>
              <a:t>that are </a:t>
            </a:r>
            <a:r>
              <a:rPr lang="en-US" dirty="0"/>
              <a:t>closely related to one another and to the class or component itself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/>
              <a:t>D</a:t>
            </a:r>
            <a:r>
              <a:rPr lang="en-US" b="1" dirty="0" smtClean="0"/>
              <a:t>ifferent </a:t>
            </a:r>
            <a:r>
              <a:rPr lang="en-US" b="1" dirty="0"/>
              <a:t>types of </a:t>
            </a:r>
            <a:r>
              <a:rPr lang="en-US" b="1" dirty="0" smtClean="0"/>
              <a:t>cohesion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514350" indent="-514350" algn="just">
              <a:buAutoNum type="arabicParenBoth"/>
            </a:pPr>
            <a:r>
              <a:rPr lang="en-US" b="1" dirty="0" smtClean="0"/>
              <a:t>Functional - </a:t>
            </a:r>
            <a:r>
              <a:rPr lang="en-US" dirty="0" smtClean="0"/>
              <a:t>Based on </a:t>
            </a:r>
            <a:r>
              <a:rPr lang="en-US" b="1" dirty="0" smtClean="0"/>
              <a:t>operations</a:t>
            </a:r>
            <a:r>
              <a:rPr lang="en-US" dirty="0"/>
              <a:t> </a:t>
            </a:r>
            <a:r>
              <a:rPr lang="en-US" dirty="0" smtClean="0"/>
              <a:t>,  </a:t>
            </a:r>
            <a:r>
              <a:rPr lang="en-US" dirty="0"/>
              <a:t>this </a:t>
            </a:r>
            <a:r>
              <a:rPr lang="en-US" dirty="0" smtClean="0"/>
              <a:t>level of </a:t>
            </a:r>
            <a:r>
              <a:rPr lang="en-US" dirty="0"/>
              <a:t>cohesion </a:t>
            </a:r>
            <a:r>
              <a:rPr lang="en-US" dirty="0" smtClean="0"/>
              <a:t>occurs when </a:t>
            </a:r>
            <a:r>
              <a:rPr lang="en-US" dirty="0"/>
              <a:t>a component </a:t>
            </a:r>
            <a:r>
              <a:rPr lang="en-US" b="1" dirty="0"/>
              <a:t>performs a targeted computation </a:t>
            </a:r>
            <a:r>
              <a:rPr lang="en-US" dirty="0"/>
              <a:t>and then </a:t>
            </a:r>
            <a:r>
              <a:rPr lang="en-US" dirty="0" smtClean="0"/>
              <a:t>returns a</a:t>
            </a:r>
            <a:r>
              <a:rPr lang="en-US" dirty="0"/>
              <a:t> </a:t>
            </a:r>
            <a:r>
              <a:rPr lang="en-US" dirty="0" smtClean="0"/>
              <a:t>result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20705336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 smtClean="0"/>
              <a:t>(2) Layer - </a:t>
            </a:r>
            <a:r>
              <a:rPr lang="en-US" dirty="0" smtClean="0"/>
              <a:t>Exhibited </a:t>
            </a:r>
            <a:r>
              <a:rPr lang="en-US" dirty="0"/>
              <a:t>by packages, components, and classes, this type of </a:t>
            </a:r>
            <a:r>
              <a:rPr lang="en-US" dirty="0" smtClean="0"/>
              <a:t>cohesion occurs </a:t>
            </a:r>
            <a:r>
              <a:rPr lang="en-US" dirty="0"/>
              <a:t>when a </a:t>
            </a:r>
            <a:r>
              <a:rPr lang="en-US" b="1" dirty="0"/>
              <a:t>higher layer accesses the services of a lower </a:t>
            </a:r>
            <a:r>
              <a:rPr lang="en-US" b="1" dirty="0" smtClean="0"/>
              <a:t>layer</a:t>
            </a:r>
            <a:r>
              <a:rPr lang="en-US" dirty="0" smtClean="0"/>
              <a:t>, but </a:t>
            </a:r>
            <a:r>
              <a:rPr lang="en-US" b="1" dirty="0"/>
              <a:t>lower layers do not access higher layers</a:t>
            </a:r>
            <a:r>
              <a:rPr lang="en-US" b="1" dirty="0" smtClean="0"/>
              <a:t>.</a:t>
            </a:r>
          </a:p>
          <a:p>
            <a:pPr marL="0" indent="0" algn="just">
              <a:buNone/>
            </a:pPr>
            <a:endParaRPr lang="en-US" b="1" dirty="0" smtClean="0"/>
          </a:p>
          <a:p>
            <a:pPr marL="0" indent="0" algn="just">
              <a:buNone/>
            </a:pPr>
            <a:r>
              <a:rPr lang="en-US" b="1" dirty="0" smtClean="0"/>
              <a:t>(3) Communicational</a:t>
            </a:r>
            <a:r>
              <a:rPr lang="en-US" b="1" dirty="0"/>
              <a:t>. All operations that access the same data are </a:t>
            </a:r>
            <a:r>
              <a:rPr lang="en-US" b="1" dirty="0" smtClean="0"/>
              <a:t>defined </a:t>
            </a:r>
            <a:r>
              <a:rPr lang="en-US" dirty="0" smtClean="0"/>
              <a:t>within </a:t>
            </a:r>
            <a:r>
              <a:rPr lang="en-US" dirty="0"/>
              <a:t>one class</a:t>
            </a:r>
            <a:r>
              <a:rPr lang="en-US" dirty="0" smtClean="0"/>
              <a:t>. Focus is only on data in question.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628424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design process activities are the followings</a:t>
            </a:r>
            <a:r>
              <a:rPr lang="en-US" dirty="0" smtClean="0"/>
              <a:t>: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Architectural design</a:t>
            </a:r>
          </a:p>
          <a:p>
            <a:pPr marL="514350" indent="-514350" algn="just"/>
            <a:r>
              <a:rPr lang="en-US" dirty="0" smtClean="0"/>
              <a:t> The </a:t>
            </a:r>
            <a:r>
              <a:rPr lang="en-US" dirty="0" smtClean="0"/>
              <a:t>architectural design for software is the equivalent to the floor </a:t>
            </a:r>
            <a:r>
              <a:rPr lang="en-US" dirty="0" smtClean="0"/>
              <a:t>plan(overview) </a:t>
            </a:r>
            <a:r>
              <a:rPr lang="en-US" dirty="0" smtClean="0"/>
              <a:t>of a house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 Architectural </a:t>
            </a:r>
            <a:r>
              <a:rPr lang="en-US" dirty="0" smtClean="0"/>
              <a:t>design </a:t>
            </a:r>
            <a:r>
              <a:rPr lang="en-US" dirty="0" smtClean="0"/>
              <a:t>elements give </a:t>
            </a:r>
            <a:r>
              <a:rPr lang="en-US" dirty="0" smtClean="0"/>
              <a:t>us an </a:t>
            </a:r>
            <a:r>
              <a:rPr lang="en-US" dirty="0" smtClean="0"/>
              <a:t>  overall </a:t>
            </a:r>
            <a:r>
              <a:rPr lang="en-US" dirty="0" smtClean="0"/>
              <a:t>view of the software.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638" y="1471613"/>
            <a:ext cx="3514725" cy="391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Layered Cohesion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810186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Coupling</a:t>
            </a:r>
            <a:r>
              <a:rPr lang="en-US" i="1" dirty="0"/>
              <a:t> </a:t>
            </a:r>
            <a:r>
              <a:rPr lang="en-US" dirty="0"/>
              <a:t>is a qualitative measure of the </a:t>
            </a:r>
            <a:r>
              <a:rPr lang="en-US" b="1" dirty="0"/>
              <a:t>degree to which classes are connected </a:t>
            </a:r>
            <a:r>
              <a:rPr lang="en-US" b="1" dirty="0" smtClean="0"/>
              <a:t>to one </a:t>
            </a:r>
            <a:r>
              <a:rPr lang="en-US" b="1" dirty="0"/>
              <a:t>another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/>
              <a:t>Different types of </a:t>
            </a:r>
            <a:r>
              <a:rPr lang="en-US" b="1" dirty="0" smtClean="0"/>
              <a:t>coupling</a:t>
            </a:r>
          </a:p>
          <a:p>
            <a:pPr marL="0" indent="0" algn="just">
              <a:buNone/>
            </a:pPr>
            <a:r>
              <a:rPr lang="en-US" b="1" dirty="0" smtClean="0"/>
              <a:t>(1) </a:t>
            </a:r>
            <a:r>
              <a:rPr lang="en-US" b="1" dirty="0"/>
              <a:t>Content </a:t>
            </a:r>
            <a:r>
              <a:rPr lang="en-US" b="1" dirty="0" smtClean="0"/>
              <a:t>coupling </a:t>
            </a:r>
            <a:r>
              <a:rPr lang="en-US" b="1" dirty="0"/>
              <a:t>Occurs when one component </a:t>
            </a:r>
            <a:r>
              <a:rPr lang="en-US" b="1" dirty="0" smtClean="0"/>
              <a:t>secretly modifies data</a:t>
            </a:r>
            <a:r>
              <a:rPr lang="en-US" dirty="0" smtClean="0"/>
              <a:t> </a:t>
            </a:r>
            <a:r>
              <a:rPr lang="en-US" dirty="0"/>
              <a:t>that is internal to </a:t>
            </a:r>
            <a:r>
              <a:rPr lang="en-US" b="1" dirty="0"/>
              <a:t>another component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b="1" dirty="0" smtClean="0"/>
              <a:t>(2) </a:t>
            </a:r>
            <a:r>
              <a:rPr lang="en-US" b="1" dirty="0"/>
              <a:t>Common </a:t>
            </a:r>
            <a:r>
              <a:rPr lang="en-US" b="1" dirty="0" smtClean="0"/>
              <a:t>coupling </a:t>
            </a:r>
            <a:r>
              <a:rPr lang="en-US" dirty="0"/>
              <a:t>Occurs when a number of components </a:t>
            </a:r>
            <a:r>
              <a:rPr lang="en-US" b="1" dirty="0"/>
              <a:t>all make use </a:t>
            </a:r>
            <a:r>
              <a:rPr lang="en-US" b="1" dirty="0" smtClean="0"/>
              <a:t>of a </a:t>
            </a:r>
            <a:r>
              <a:rPr lang="en-US" b="1" dirty="0"/>
              <a:t>global variable</a:t>
            </a:r>
            <a:r>
              <a:rPr lang="en-US" dirty="0" smtClean="0"/>
              <a:t>. Common coupling can </a:t>
            </a:r>
            <a:r>
              <a:rPr lang="en-US" b="1" dirty="0" smtClean="0"/>
              <a:t>lead to error propagation.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394271957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Coupling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86400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 smtClean="0"/>
              <a:t>(3) Control coupling – </a:t>
            </a:r>
            <a:r>
              <a:rPr lang="en-US" dirty="0" smtClean="0"/>
              <a:t>Occurs when </a:t>
            </a:r>
            <a:r>
              <a:rPr lang="en-US" b="1" dirty="0" smtClean="0"/>
              <a:t>one operation controls flow of another operation </a:t>
            </a:r>
            <a:r>
              <a:rPr lang="en-US" dirty="0" smtClean="0"/>
              <a:t>and control signals are sent. Changes done to an operation are to be monitored for errors.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 smtClean="0"/>
              <a:t>(4) </a:t>
            </a:r>
            <a:r>
              <a:rPr lang="en-US" b="1" dirty="0"/>
              <a:t>Stamp </a:t>
            </a:r>
            <a:r>
              <a:rPr lang="en-US" b="1" dirty="0" smtClean="0"/>
              <a:t>coupling – </a:t>
            </a:r>
            <a:r>
              <a:rPr lang="en-US" dirty="0" smtClean="0"/>
              <a:t>Occurs when systems </a:t>
            </a:r>
            <a:r>
              <a:rPr lang="en-US" b="1" dirty="0" smtClean="0"/>
              <a:t>operation are in nested state </a:t>
            </a:r>
            <a:r>
              <a:rPr lang="en-US" dirty="0" smtClean="0"/>
              <a:t>, modifying the system becomes complex.</a:t>
            </a:r>
          </a:p>
          <a:p>
            <a:pPr marL="0" indent="0" algn="just">
              <a:buNone/>
            </a:pPr>
            <a:r>
              <a:rPr lang="en-US" dirty="0" smtClean="0"/>
              <a:t>Similar to common coupling but here global data is accessible to selected routines.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745741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Coupling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839200" cy="5410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(5) Data coupling - </a:t>
            </a:r>
            <a:r>
              <a:rPr lang="en-US" dirty="0" smtClean="0"/>
              <a:t>Occurs </a:t>
            </a:r>
            <a:r>
              <a:rPr lang="en-US" dirty="0"/>
              <a:t>when operations </a:t>
            </a:r>
            <a:r>
              <a:rPr lang="en-US" b="1" dirty="0"/>
              <a:t>pass long strings of data arguments</a:t>
            </a:r>
            <a:r>
              <a:rPr lang="en-US" b="1" dirty="0" smtClean="0"/>
              <a:t>. </a:t>
            </a:r>
          </a:p>
          <a:p>
            <a:pPr marL="0" indent="0" algn="just">
              <a:buNone/>
            </a:pPr>
            <a:r>
              <a:rPr lang="en-US" dirty="0" smtClean="0"/>
              <a:t>B/W of communication increases complexity increases maintenance becomes difficult.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 smtClean="0"/>
              <a:t>(6) Routine </a:t>
            </a:r>
            <a:r>
              <a:rPr lang="en-US" b="1" dirty="0"/>
              <a:t>call </a:t>
            </a:r>
            <a:r>
              <a:rPr lang="en-US" b="1" dirty="0" smtClean="0"/>
              <a:t>coupling - </a:t>
            </a:r>
            <a:r>
              <a:rPr lang="en-US" dirty="0" smtClean="0"/>
              <a:t>Occurs </a:t>
            </a:r>
            <a:r>
              <a:rPr lang="en-US" dirty="0"/>
              <a:t>when one operation invokes </a:t>
            </a:r>
            <a:r>
              <a:rPr lang="en-US" dirty="0" smtClean="0"/>
              <a:t>another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(7) </a:t>
            </a:r>
            <a:r>
              <a:rPr lang="en-US" b="1" dirty="0"/>
              <a:t>Type use coupling. </a:t>
            </a:r>
            <a:r>
              <a:rPr lang="en-US" dirty="0"/>
              <a:t>Occurs when component </a:t>
            </a:r>
            <a:r>
              <a:rPr lang="en-US" b="1" dirty="0"/>
              <a:t>A </a:t>
            </a:r>
            <a:r>
              <a:rPr lang="en-US" dirty="0"/>
              <a:t>uses a data type defined </a:t>
            </a:r>
            <a:r>
              <a:rPr lang="en-US" dirty="0" smtClean="0"/>
              <a:t>in component </a:t>
            </a:r>
            <a:r>
              <a:rPr lang="en-US" b="1" dirty="0" smtClean="0"/>
              <a:t>B.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/>
              <a:t>If the </a:t>
            </a:r>
            <a:r>
              <a:rPr lang="en-US" dirty="0" smtClean="0"/>
              <a:t>type definition </a:t>
            </a:r>
            <a:r>
              <a:rPr lang="en-US" dirty="0"/>
              <a:t>changes, every component that uses the definition must </a:t>
            </a:r>
            <a:r>
              <a:rPr lang="en-US" dirty="0" smtClean="0"/>
              <a:t>also change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411812879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/>
              <a:t>Coupling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51816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b="1" dirty="0" smtClean="0"/>
              <a:t>(8) Inclusion </a:t>
            </a:r>
            <a:r>
              <a:rPr lang="en-US" b="1" dirty="0"/>
              <a:t>or import coupling. </a:t>
            </a:r>
            <a:r>
              <a:rPr lang="en-US" dirty="0"/>
              <a:t>Occurs when component </a:t>
            </a:r>
            <a:r>
              <a:rPr lang="en-US" b="1" dirty="0"/>
              <a:t>A </a:t>
            </a:r>
            <a:r>
              <a:rPr lang="en-US" dirty="0"/>
              <a:t>imports or </a:t>
            </a:r>
            <a:r>
              <a:rPr lang="en-US" dirty="0" smtClean="0"/>
              <a:t>includes a </a:t>
            </a:r>
            <a:r>
              <a:rPr lang="en-US" dirty="0"/>
              <a:t>package or the content of component </a:t>
            </a:r>
            <a:r>
              <a:rPr lang="en-US" b="1" dirty="0"/>
              <a:t>B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 smtClean="0"/>
              <a:t>(9) </a:t>
            </a:r>
            <a:r>
              <a:rPr lang="en-US" b="1" dirty="0"/>
              <a:t>External </a:t>
            </a:r>
            <a:r>
              <a:rPr lang="en-US" b="1" dirty="0" smtClean="0"/>
              <a:t>coupling - </a:t>
            </a:r>
            <a:r>
              <a:rPr lang="en-US" dirty="0"/>
              <a:t>Occurs when </a:t>
            </a:r>
            <a:r>
              <a:rPr lang="en-US" b="1" dirty="0"/>
              <a:t>a component communicates or </a:t>
            </a:r>
            <a:r>
              <a:rPr lang="en-US" b="1" dirty="0" smtClean="0"/>
              <a:t>collaborates with </a:t>
            </a:r>
            <a:r>
              <a:rPr lang="en-US" b="1" dirty="0"/>
              <a:t>infrastructure components </a:t>
            </a:r>
            <a:r>
              <a:rPr lang="en-US" dirty="0"/>
              <a:t>(e.g., operating system functions,</a:t>
            </a:r>
          </a:p>
          <a:p>
            <a:pPr marL="0" indent="0" algn="just">
              <a:buNone/>
            </a:pPr>
            <a:r>
              <a:rPr lang="en-US" dirty="0"/>
              <a:t>database capability, telecommunication functions</a:t>
            </a:r>
            <a:r>
              <a:rPr lang="en-US" dirty="0" smtClean="0"/>
              <a:t>).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This type of coupling is necessary but it should also be limited.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0339344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Design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Place </a:t>
            </a:r>
            <a:r>
              <a:rPr lang="en-US" b="1" dirty="0">
                <a:solidFill>
                  <a:srgbClr val="FF0000"/>
                </a:solidFill>
              </a:rPr>
              <a:t>the user in control</a:t>
            </a:r>
            <a:r>
              <a:rPr lang="en-US" b="1" dirty="0" smtClean="0">
                <a:solidFill>
                  <a:srgbClr val="FF0000"/>
                </a:solidFill>
              </a:rPr>
              <a:t>.</a:t>
            </a:r>
          </a:p>
          <a:p>
            <a:pPr algn="just"/>
            <a:r>
              <a:rPr lang="en-US" dirty="0" smtClean="0"/>
              <a:t>A system or user interface </a:t>
            </a:r>
            <a:r>
              <a:rPr lang="en-US" b="1" dirty="0" smtClean="0"/>
              <a:t>should be designed keeping user in mind.</a:t>
            </a:r>
          </a:p>
          <a:p>
            <a:pPr algn="just"/>
            <a:endParaRPr lang="en-US" b="1" dirty="0" smtClean="0"/>
          </a:p>
          <a:p>
            <a:pPr algn="just"/>
            <a:r>
              <a:rPr lang="en-US" dirty="0" smtClean="0"/>
              <a:t>Interface designed should be </a:t>
            </a:r>
            <a:r>
              <a:rPr lang="en-US" b="1" dirty="0" smtClean="0"/>
              <a:t>easy to use and build.</a:t>
            </a:r>
          </a:p>
          <a:p>
            <a:pPr marL="0" indent="0" algn="just">
              <a:buNone/>
            </a:pPr>
            <a:endParaRPr lang="en-US" b="1" dirty="0" smtClean="0"/>
          </a:p>
          <a:p>
            <a:pPr algn="just"/>
            <a:r>
              <a:rPr lang="en-US" dirty="0"/>
              <a:t>number of </a:t>
            </a:r>
            <a:r>
              <a:rPr lang="en-US" dirty="0" smtClean="0"/>
              <a:t>design principles </a:t>
            </a:r>
            <a:r>
              <a:rPr lang="en-US" dirty="0"/>
              <a:t>that allow the user to maintain </a:t>
            </a:r>
            <a:r>
              <a:rPr lang="en-US" dirty="0" smtClean="0"/>
              <a:t>control:</a:t>
            </a:r>
          </a:p>
          <a:p>
            <a:pPr algn="just"/>
            <a:endParaRPr lang="en-US" dirty="0" smtClean="0"/>
          </a:p>
          <a:p>
            <a:pPr marL="514350" indent="-514350" algn="just">
              <a:buAutoNum type="arabicParenBoth"/>
            </a:pPr>
            <a:r>
              <a:rPr lang="en-US" b="1" dirty="0" smtClean="0"/>
              <a:t>Define </a:t>
            </a:r>
            <a:r>
              <a:rPr lang="en-US" b="1" dirty="0"/>
              <a:t>interaction modes in a way that does not force a user into </a:t>
            </a:r>
            <a:r>
              <a:rPr lang="en-US" b="1" dirty="0" smtClean="0"/>
              <a:t>unnecessary or </a:t>
            </a:r>
            <a:r>
              <a:rPr lang="en-US" b="1" dirty="0"/>
              <a:t>undesired actions</a:t>
            </a:r>
            <a:r>
              <a:rPr lang="en-US" b="1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Example: Spell Checking mode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113204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Design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5105400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 smtClean="0"/>
              <a:t>(2) </a:t>
            </a:r>
            <a:r>
              <a:rPr lang="en-US" b="1" dirty="0"/>
              <a:t>Provide for flexible interaction. </a:t>
            </a:r>
            <a:r>
              <a:rPr lang="en-US" dirty="0"/>
              <a:t>Because different </a:t>
            </a:r>
            <a:r>
              <a:rPr lang="en-US" b="1" dirty="0"/>
              <a:t>users have different </a:t>
            </a:r>
            <a:r>
              <a:rPr lang="en-US" b="1" dirty="0" smtClean="0"/>
              <a:t>interaction preferences</a:t>
            </a:r>
            <a:r>
              <a:rPr lang="en-US" dirty="0"/>
              <a:t>, choices should be provided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b="1" dirty="0" smtClean="0"/>
              <a:t>Example:</a:t>
            </a:r>
            <a:r>
              <a:rPr lang="en-US" dirty="0" smtClean="0"/>
              <a:t> software </a:t>
            </a:r>
            <a:r>
              <a:rPr lang="en-US" dirty="0"/>
              <a:t>might allow </a:t>
            </a:r>
            <a:r>
              <a:rPr lang="en-US" dirty="0" smtClean="0"/>
              <a:t>a user </a:t>
            </a:r>
            <a:r>
              <a:rPr lang="en-US" dirty="0"/>
              <a:t>to interact via keyboard commands, mouse movement, a digitizer </a:t>
            </a:r>
            <a:r>
              <a:rPr lang="en-US" dirty="0" smtClean="0"/>
              <a:t>pen etc.</a:t>
            </a:r>
          </a:p>
          <a:p>
            <a:pPr marL="0" indent="0" algn="just">
              <a:buNone/>
            </a:pPr>
            <a:r>
              <a:rPr lang="en-US" b="1" dirty="0" smtClean="0"/>
              <a:t>(3) </a:t>
            </a:r>
            <a:r>
              <a:rPr lang="en-US" b="1" dirty="0"/>
              <a:t>Allow user interaction to be interruptible and undoable</a:t>
            </a:r>
            <a:r>
              <a:rPr lang="en-US" b="1" dirty="0" smtClean="0"/>
              <a:t>.</a:t>
            </a:r>
          </a:p>
          <a:p>
            <a:pPr marL="0" indent="0" algn="just">
              <a:buNone/>
            </a:pPr>
            <a:r>
              <a:rPr lang="en-US" b="1" dirty="0" smtClean="0"/>
              <a:t>(4) </a:t>
            </a:r>
            <a:r>
              <a:rPr lang="en-US" b="1" dirty="0"/>
              <a:t>Hide technical internals from the casual user.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9671171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User Interface Design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15400" cy="5410200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 smtClean="0"/>
              <a:t>(5) Design </a:t>
            </a:r>
            <a:r>
              <a:rPr lang="en-US" b="1" dirty="0"/>
              <a:t>for direct interaction with objects that appear on the screen</a:t>
            </a:r>
            <a:r>
              <a:rPr lang="en-US" b="1" dirty="0" smtClean="0"/>
              <a:t>.</a:t>
            </a:r>
          </a:p>
          <a:p>
            <a:pPr marL="0" indent="0" algn="just">
              <a:buNone/>
            </a:pPr>
            <a:r>
              <a:rPr lang="en-US" dirty="0" smtClean="0"/>
              <a:t>Example: Zoom option</a:t>
            </a:r>
          </a:p>
          <a:p>
            <a:pPr marL="0" indent="0" algn="just">
              <a:buNone/>
            </a:pPr>
            <a:r>
              <a:rPr lang="en-US" b="1" dirty="0" smtClean="0">
                <a:solidFill>
                  <a:srgbClr val="FF0000"/>
                </a:solidFill>
              </a:rPr>
              <a:t>2. </a:t>
            </a:r>
            <a:r>
              <a:rPr lang="en-US" b="1" dirty="0">
                <a:solidFill>
                  <a:srgbClr val="FF0000"/>
                </a:solidFill>
              </a:rPr>
              <a:t>Reduce the User’s Memory </a:t>
            </a:r>
            <a:r>
              <a:rPr lang="en-US" b="1" dirty="0" smtClean="0">
                <a:solidFill>
                  <a:srgbClr val="FF0000"/>
                </a:solidFill>
              </a:rPr>
              <a:t>Load</a:t>
            </a:r>
          </a:p>
          <a:p>
            <a:pPr algn="just"/>
            <a:r>
              <a:rPr lang="en-US" dirty="0"/>
              <a:t>The </a:t>
            </a:r>
            <a:r>
              <a:rPr lang="en-US" b="1" dirty="0"/>
              <a:t>more a user has to remember</a:t>
            </a:r>
            <a:r>
              <a:rPr lang="en-US" dirty="0"/>
              <a:t>, the </a:t>
            </a:r>
            <a:r>
              <a:rPr lang="en-US" b="1" dirty="0"/>
              <a:t>more error-prone the interaction </a:t>
            </a:r>
            <a:r>
              <a:rPr lang="en-US" dirty="0"/>
              <a:t>with </a:t>
            </a:r>
            <a:r>
              <a:rPr lang="en-US" dirty="0" smtClean="0"/>
              <a:t>the system </a:t>
            </a:r>
            <a:r>
              <a:rPr lang="en-US" dirty="0"/>
              <a:t>will be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well-designed user interface does not </a:t>
            </a:r>
            <a:r>
              <a:rPr lang="en-US" dirty="0" smtClean="0"/>
              <a:t>tax the </a:t>
            </a:r>
            <a:r>
              <a:rPr lang="en-US" dirty="0"/>
              <a:t>user’s memory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2772304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Design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839200" cy="5334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defines design principles that enable an interface to reduce the </a:t>
            </a:r>
            <a:r>
              <a:rPr lang="en-US" dirty="0" smtClean="0"/>
              <a:t>user’s memory </a:t>
            </a:r>
            <a:r>
              <a:rPr lang="en-US" dirty="0"/>
              <a:t>load</a:t>
            </a:r>
            <a:r>
              <a:rPr lang="en-US" dirty="0" smtClean="0"/>
              <a:t>:</a:t>
            </a:r>
          </a:p>
          <a:p>
            <a:pPr algn="just"/>
            <a:endParaRPr lang="en-US" dirty="0" smtClean="0"/>
          </a:p>
          <a:p>
            <a:pPr marL="514350" indent="-514350" algn="just">
              <a:buAutoNum type="arabicParenBoth"/>
            </a:pPr>
            <a:r>
              <a:rPr lang="en-US" b="1" dirty="0" smtClean="0"/>
              <a:t>Reduce </a:t>
            </a:r>
            <a:r>
              <a:rPr lang="en-US" b="1" dirty="0"/>
              <a:t>demand on short-term </a:t>
            </a:r>
            <a:r>
              <a:rPr lang="en-US" b="1" dirty="0" smtClean="0"/>
              <a:t>memory – </a:t>
            </a:r>
            <a:r>
              <a:rPr lang="en-US" dirty="0" smtClean="0"/>
              <a:t>complex tasks demand on short term memory is high - interface designed to reduce dependency.</a:t>
            </a:r>
          </a:p>
          <a:p>
            <a:pPr marL="514350" indent="-514350" algn="just">
              <a:buAutoNum type="arabicParenBoth"/>
            </a:pPr>
            <a:endParaRPr lang="en-US" dirty="0" smtClean="0"/>
          </a:p>
          <a:p>
            <a:pPr marL="514350" indent="-514350" algn="just">
              <a:buAutoNum type="arabicParenBoth"/>
            </a:pPr>
            <a:r>
              <a:rPr lang="en-US" b="1" dirty="0"/>
              <a:t>Establish meaningful </a:t>
            </a:r>
            <a:r>
              <a:rPr lang="en-US" b="1" dirty="0" smtClean="0"/>
              <a:t>defaults - </a:t>
            </a:r>
            <a:r>
              <a:rPr lang="en-US" dirty="0"/>
              <a:t>“reset” option should be </a:t>
            </a:r>
            <a:r>
              <a:rPr lang="en-US" dirty="0" smtClean="0"/>
              <a:t>available for enabling original default values.</a:t>
            </a:r>
          </a:p>
          <a:p>
            <a:pPr marL="514350" indent="-514350" algn="just">
              <a:buAutoNum type="arabicParenBoth"/>
            </a:pPr>
            <a:endParaRPr lang="en-US" dirty="0"/>
          </a:p>
          <a:p>
            <a:pPr marL="514350" indent="-514350" algn="just">
              <a:buAutoNum type="arabicParenBoth"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3174919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User Interface Design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915400" cy="5334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smtClean="0"/>
              <a:t>(3) </a:t>
            </a:r>
            <a:r>
              <a:rPr lang="en-US" b="1" dirty="0"/>
              <a:t>Define shortcuts that are </a:t>
            </a:r>
            <a:r>
              <a:rPr lang="en-US" b="1" dirty="0" smtClean="0"/>
              <a:t>intuitive (easy to use).</a:t>
            </a:r>
          </a:p>
          <a:p>
            <a:pPr marL="0" indent="0" algn="just">
              <a:buNone/>
            </a:pPr>
            <a:r>
              <a:rPr lang="en-US" b="1" dirty="0" smtClean="0"/>
              <a:t>Ctrl S , alt P..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 smtClean="0"/>
              <a:t>(4) </a:t>
            </a:r>
            <a:r>
              <a:rPr lang="en-US" b="1" dirty="0"/>
              <a:t>The visual layout of the interface should be based on a </a:t>
            </a:r>
            <a:r>
              <a:rPr lang="en-US" b="1" dirty="0" smtClean="0"/>
              <a:t>real-world metaphor.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b="1" dirty="0" smtClean="0"/>
              <a:t>(5) </a:t>
            </a:r>
            <a:r>
              <a:rPr lang="en-US" b="1" dirty="0"/>
              <a:t>Disclose information in a progressive </a:t>
            </a:r>
            <a:r>
              <a:rPr lang="en-US" b="1" dirty="0" smtClean="0"/>
              <a:t>fashion - </a:t>
            </a:r>
            <a:r>
              <a:rPr lang="en-US" dirty="0"/>
              <a:t>The interface should be </a:t>
            </a:r>
            <a:r>
              <a:rPr lang="en-US" dirty="0" smtClean="0"/>
              <a:t>organized hierarchically.</a:t>
            </a:r>
          </a:p>
          <a:p>
            <a:r>
              <a:rPr lang="en-IN" dirty="0"/>
              <a:t>An example, </a:t>
            </a:r>
            <a:r>
              <a:rPr lang="en-IN" dirty="0" smtClean="0"/>
              <a:t>word-processing </a:t>
            </a:r>
            <a:r>
              <a:rPr lang="en-IN" dirty="0"/>
              <a:t>applications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26420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3917</TotalTime>
  <Words>5809</Words>
  <Application>Microsoft Office PowerPoint</Application>
  <PresentationFormat>On-screen Show (4:3)</PresentationFormat>
  <Paragraphs>683</Paragraphs>
  <Slides>128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128</vt:i4>
      </vt:variant>
    </vt:vector>
  </HeadingPairs>
  <TitlesOfParts>
    <vt:vector size="129" baseType="lpstr">
      <vt:lpstr>Office Theme</vt:lpstr>
      <vt:lpstr>Chapter 3</vt:lpstr>
      <vt:lpstr>Slide 2</vt:lpstr>
      <vt:lpstr>Design Quality</vt:lpstr>
      <vt:lpstr>Design and Quality</vt:lpstr>
      <vt:lpstr>Quality Guidelines</vt:lpstr>
      <vt:lpstr>Quality Guidelines</vt:lpstr>
      <vt:lpstr>Quality Guidelines</vt:lpstr>
      <vt:lpstr>Design Activities</vt:lpstr>
      <vt:lpstr>Design Activities</vt:lpstr>
      <vt:lpstr>Design Activities</vt:lpstr>
      <vt:lpstr>Design Activities</vt:lpstr>
      <vt:lpstr>Design Activities</vt:lpstr>
      <vt:lpstr>Design Activities</vt:lpstr>
      <vt:lpstr>Design Activities</vt:lpstr>
      <vt:lpstr>Design Activities</vt:lpstr>
      <vt:lpstr>Design Principles</vt:lpstr>
      <vt:lpstr>Design Principles</vt:lpstr>
      <vt:lpstr>Design Principles</vt:lpstr>
      <vt:lpstr>Design Principles</vt:lpstr>
      <vt:lpstr>Design Principles</vt:lpstr>
      <vt:lpstr>Design Concepts</vt:lpstr>
      <vt:lpstr>Design Concepts</vt:lpstr>
      <vt:lpstr>Design Concepts</vt:lpstr>
      <vt:lpstr>Design Concepts</vt:lpstr>
      <vt:lpstr>Design Concepts</vt:lpstr>
      <vt:lpstr>Design Concepts</vt:lpstr>
      <vt:lpstr>Design Concepts</vt:lpstr>
      <vt:lpstr>Modular Design</vt:lpstr>
      <vt:lpstr>Design Concepts</vt:lpstr>
      <vt:lpstr>Modularity: Trade-offs</vt:lpstr>
      <vt:lpstr>Design Concepts</vt:lpstr>
      <vt:lpstr>Design Concepts</vt:lpstr>
      <vt:lpstr>Design Concepts</vt:lpstr>
      <vt:lpstr>Design Concepts</vt:lpstr>
      <vt:lpstr>Design Concepts</vt:lpstr>
      <vt:lpstr>Design Concepts</vt:lpstr>
      <vt:lpstr>Design Concepts</vt:lpstr>
      <vt:lpstr>Design Concepts</vt:lpstr>
      <vt:lpstr>Design Concepts</vt:lpstr>
      <vt:lpstr>Design Concepts</vt:lpstr>
      <vt:lpstr>Design Concepts</vt:lpstr>
      <vt:lpstr>Design Concepts</vt:lpstr>
      <vt:lpstr>Design Concepts</vt:lpstr>
      <vt:lpstr>Design Concepts</vt:lpstr>
      <vt:lpstr>Design Concepts</vt:lpstr>
      <vt:lpstr>Design Concepts</vt:lpstr>
      <vt:lpstr>Design Concepts</vt:lpstr>
      <vt:lpstr>Design Concepts</vt:lpstr>
      <vt:lpstr>The Design Model</vt:lpstr>
      <vt:lpstr>The Design Model</vt:lpstr>
      <vt:lpstr>Slide 51</vt:lpstr>
      <vt:lpstr>The Design Model</vt:lpstr>
      <vt:lpstr>The Design Model</vt:lpstr>
      <vt:lpstr>The Design Model</vt:lpstr>
      <vt:lpstr>Pattern-based Software Design</vt:lpstr>
      <vt:lpstr>Pattern-based Software Design</vt:lpstr>
      <vt:lpstr>Pattern-based Software Design</vt:lpstr>
      <vt:lpstr>Pattern-based Software Design</vt:lpstr>
      <vt:lpstr>Pattern-based Software Design</vt:lpstr>
      <vt:lpstr>Pattern-based Software Design</vt:lpstr>
      <vt:lpstr>Example of Thinking in Pattern</vt:lpstr>
      <vt:lpstr>Pattern-based Software Design</vt:lpstr>
      <vt:lpstr>Pattern-based Software Design</vt:lpstr>
      <vt:lpstr>Pattern-based Software Design</vt:lpstr>
      <vt:lpstr>Pattern-based Software Design</vt:lpstr>
      <vt:lpstr>Pattern-based Software Design</vt:lpstr>
      <vt:lpstr>Pattern-based Software Design</vt:lpstr>
      <vt:lpstr>Software Architecture </vt:lpstr>
      <vt:lpstr>Software Architecture </vt:lpstr>
      <vt:lpstr>Architectural Styles</vt:lpstr>
      <vt:lpstr>Architectural Styles</vt:lpstr>
      <vt:lpstr>Data-Centered Architecture</vt:lpstr>
      <vt:lpstr>Architectural Styles</vt:lpstr>
      <vt:lpstr>Data Flow Architecture</vt:lpstr>
      <vt:lpstr>Architectural Styles</vt:lpstr>
      <vt:lpstr> Call and return architectures. </vt:lpstr>
      <vt:lpstr>Architectural Styles</vt:lpstr>
      <vt:lpstr>Layered Architecture</vt:lpstr>
      <vt:lpstr>Architectural Patterns Issues</vt:lpstr>
      <vt:lpstr>Architectural Patterns</vt:lpstr>
      <vt:lpstr>Architectural Patterns</vt:lpstr>
      <vt:lpstr>Architectural Design</vt:lpstr>
      <vt:lpstr>Architectural Context Diagram - model the manner in which software interacts with entities external to its boundaries. </vt:lpstr>
      <vt:lpstr>Slide 84</vt:lpstr>
      <vt:lpstr>Archetypes - An archetype is a class or pattern that represents a core abstraction that is critical to the design of an architecture for the target system. </vt:lpstr>
      <vt:lpstr>Component Structure</vt:lpstr>
      <vt:lpstr>Refined Component Structure - A well-designed habitat allows for the successful evolution of all the components needed in a software system.</vt:lpstr>
      <vt:lpstr>Cohesion</vt:lpstr>
      <vt:lpstr>Cohesion</vt:lpstr>
      <vt:lpstr>Layered Cohesion</vt:lpstr>
      <vt:lpstr>Coupling</vt:lpstr>
      <vt:lpstr>Coupling</vt:lpstr>
      <vt:lpstr>Coupling</vt:lpstr>
      <vt:lpstr>Coupling</vt:lpstr>
      <vt:lpstr>User Interface Design Rules</vt:lpstr>
      <vt:lpstr>User Interface Design Rules</vt:lpstr>
      <vt:lpstr>User Interface Design Rules</vt:lpstr>
      <vt:lpstr>User Interface Design Rules</vt:lpstr>
      <vt:lpstr>User Interface Design Rules</vt:lpstr>
      <vt:lpstr>User Interface Design Rules</vt:lpstr>
      <vt:lpstr>User Interface Design Rules</vt:lpstr>
      <vt:lpstr>The user interface design process</vt:lpstr>
      <vt:lpstr>The user interface design process</vt:lpstr>
      <vt:lpstr>The user interface design process</vt:lpstr>
      <vt:lpstr>Interface Analysis</vt:lpstr>
      <vt:lpstr>Interface Analysis Steps</vt:lpstr>
      <vt:lpstr>Interface Analysis Steps</vt:lpstr>
      <vt:lpstr>Interface Analysis Steps</vt:lpstr>
      <vt:lpstr>Interface Analysis Steps</vt:lpstr>
      <vt:lpstr>Interface Analysis Steps</vt:lpstr>
      <vt:lpstr>Interface Design Steps</vt:lpstr>
      <vt:lpstr>Design Issues</vt:lpstr>
      <vt:lpstr>Design Evaluation Cycle</vt:lpstr>
      <vt:lpstr>Design with Reuse</vt:lpstr>
      <vt:lpstr>Software Reuse</vt:lpstr>
      <vt:lpstr>Reuse-based software engineering</vt:lpstr>
      <vt:lpstr>Reuse-based software engineering</vt:lpstr>
      <vt:lpstr>Benefits of reuse</vt:lpstr>
      <vt:lpstr> Component-based software engineering </vt:lpstr>
      <vt:lpstr> Component-based software engineering </vt:lpstr>
      <vt:lpstr>Key Goals of CBSE</vt:lpstr>
      <vt:lpstr>Component interfaces</vt:lpstr>
      <vt:lpstr>Component Interfaces</vt:lpstr>
      <vt:lpstr>Example: Printing services component</vt:lpstr>
      <vt:lpstr>CBSE processes </vt:lpstr>
      <vt:lpstr>CBSE processes </vt:lpstr>
      <vt:lpstr> CBSE processes - Development for reuse  </vt:lpstr>
      <vt:lpstr>CBSE processes - Development with reuse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Lenovo</dc:creator>
  <cp:lastModifiedBy>admin</cp:lastModifiedBy>
  <cp:revision>405</cp:revision>
  <dcterms:created xsi:type="dcterms:W3CDTF">2016-08-22T21:47:42Z</dcterms:created>
  <dcterms:modified xsi:type="dcterms:W3CDTF">2020-09-13T08:42:29Z</dcterms:modified>
</cp:coreProperties>
</file>