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2167" autoAdjust="0"/>
  </p:normalViewPr>
  <p:slideViewPr>
    <p:cSldViewPr>
      <p:cViewPr varScale="1">
        <p:scale>
          <a:sx n="75" d="100"/>
          <a:sy n="75" d="100"/>
        </p:scale>
        <p:origin x="-17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7C604-552F-46A5-8F39-D8C84FD49A49}" type="datetimeFigureOut">
              <a:rPr lang="de-DE" smtClean="0"/>
              <a:pPr/>
              <a:t>13.06.2013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39E5-73F8-4BC4-A0F3-68919A38A9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Nutzen des Model View</a:t>
            </a:r>
            <a:r>
              <a:rPr lang="de-DE" baseline="0" dirty="0" smtClean="0"/>
              <a:t> Controller Konzepts</a:t>
            </a:r>
          </a:p>
          <a:p>
            <a:endParaRPr lang="de-DE" baseline="0" dirty="0" smtClean="0"/>
          </a:p>
          <a:p>
            <a:r>
              <a:rPr lang="de-DE" dirty="0" smtClean="0"/>
              <a:t>Controller</a:t>
            </a:r>
          </a:p>
          <a:p>
            <a:pPr lvl="1"/>
            <a:r>
              <a:rPr lang="de-DE" dirty="0" smtClean="0"/>
              <a:t>Panel - ein Java Panel</a:t>
            </a:r>
          </a:p>
          <a:p>
            <a:r>
              <a:rPr lang="de-DE" dirty="0" smtClean="0"/>
              <a:t>Model</a:t>
            </a:r>
          </a:p>
          <a:p>
            <a:pPr lvl="1"/>
            <a:r>
              <a:rPr lang="de-DE" dirty="0" smtClean="0"/>
              <a:t>Board - Spielbrett</a:t>
            </a:r>
          </a:p>
          <a:p>
            <a:pPr lvl="1"/>
            <a:r>
              <a:rPr lang="de-DE" dirty="0" err="1" smtClean="0"/>
              <a:t>BoardHeuristics</a:t>
            </a:r>
            <a:r>
              <a:rPr lang="de-DE" dirty="0" smtClean="0"/>
              <a:t> - Heuristiken</a:t>
            </a:r>
          </a:p>
          <a:p>
            <a:pPr lvl="1"/>
            <a:r>
              <a:rPr lang="de-DE" dirty="0" smtClean="0"/>
              <a:t>Move - Spielzug</a:t>
            </a:r>
          </a:p>
          <a:p>
            <a:pPr lvl="1"/>
            <a:r>
              <a:rPr lang="de-DE" dirty="0" smtClean="0"/>
              <a:t>Algorithmen</a:t>
            </a:r>
          </a:p>
          <a:p>
            <a:pPr lvl="2"/>
            <a:r>
              <a:rPr lang="de-DE" dirty="0" smtClean="0"/>
              <a:t>AlphaBeta</a:t>
            </a:r>
          </a:p>
          <a:p>
            <a:pPr lvl="2"/>
            <a:r>
              <a:rPr lang="de-DE" dirty="0" err="1" smtClean="0"/>
              <a:t>Minmax</a:t>
            </a:r>
            <a:endParaRPr lang="de-DE" dirty="0" smtClean="0"/>
          </a:p>
          <a:p>
            <a:r>
              <a:rPr lang="de-DE" dirty="0" smtClean="0"/>
              <a:t>View</a:t>
            </a:r>
          </a:p>
          <a:p>
            <a:pPr lvl="1"/>
            <a:r>
              <a:rPr lang="de-DE" dirty="0" smtClean="0"/>
              <a:t>Item - Spielstein Zeichnen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</a:t>
            </a:r>
            <a:r>
              <a:rPr lang="de-DE" baseline="0" dirty="0" smtClean="0"/>
              <a:t> sind Pseudocodes zu sehen; Links der </a:t>
            </a:r>
            <a:r>
              <a:rPr lang="de-DE" baseline="0" dirty="0" err="1" smtClean="0"/>
              <a:t>MinMax</a:t>
            </a:r>
            <a:r>
              <a:rPr lang="de-DE" baseline="0" dirty="0" smtClean="0"/>
              <a:t>, Rechts der </a:t>
            </a:r>
            <a:r>
              <a:rPr lang="de-DE" baseline="0" dirty="0" err="1" smtClean="0"/>
              <a:t>Negamax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dirty="0" smtClean="0"/>
              <a:t>Der </a:t>
            </a:r>
            <a:r>
              <a:rPr lang="de-DE" dirty="0" err="1" smtClean="0"/>
              <a:t>Minmax</a:t>
            </a:r>
            <a:r>
              <a:rPr lang="de-DE" dirty="0" smtClean="0"/>
              <a:t> Algorithmus muss in 2</a:t>
            </a:r>
            <a:r>
              <a:rPr lang="de-DE" baseline="0" dirty="0" smtClean="0"/>
              <a:t> Funktionen umgesetzt werden. Einer zur Maximierung, einer zur Minimierung</a:t>
            </a:r>
          </a:p>
          <a:p>
            <a:r>
              <a:rPr lang="de-DE" baseline="0" dirty="0" smtClean="0"/>
              <a:t>(NEXT)</a:t>
            </a:r>
          </a:p>
          <a:p>
            <a:r>
              <a:rPr lang="de-DE" baseline="0" dirty="0" smtClean="0"/>
              <a:t>Der Unterschied ist der Aufruf. Beim </a:t>
            </a:r>
            <a:r>
              <a:rPr lang="de-DE" baseline="0" dirty="0" err="1" smtClean="0"/>
              <a:t>Negamax</a:t>
            </a:r>
            <a:r>
              <a:rPr lang="de-DE" baseline="0" dirty="0" smtClean="0"/>
              <a:t> muss nicht zwischen den Spielsituationen (wer dran ist) unterschieden werden.</a:t>
            </a:r>
          </a:p>
          <a:p>
            <a:r>
              <a:rPr lang="de-DE" baseline="0" dirty="0" err="1" smtClean="0"/>
              <a:t>Negamax</a:t>
            </a:r>
            <a:r>
              <a:rPr lang="de-DE" baseline="0" dirty="0" smtClean="0"/>
              <a:t> lässt sich schneller implementieren.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smtClean="0"/>
              <a:t>Player</a:t>
            </a:r>
          </a:p>
          <a:p>
            <a:r>
              <a:rPr lang="de-DE" baseline="0" dirty="0" smtClean="0"/>
              <a:t>Finale </a:t>
            </a:r>
            <a:r>
              <a:rPr lang="de-DE" baseline="0" dirty="0" err="1" smtClean="0"/>
              <a:t>Scores</a:t>
            </a:r>
            <a:r>
              <a:rPr lang="de-DE" baseline="0" dirty="0" smtClean="0"/>
              <a:t> holen -&gt; gewonnen/verloren</a:t>
            </a:r>
          </a:p>
          <a:p>
            <a:r>
              <a:rPr lang="de-DE" baseline="0" dirty="0" smtClean="0"/>
              <a:t>Spielbrett im Blatt bewerten mit </a:t>
            </a:r>
            <a:r>
              <a:rPr lang="de-DE" b="1" baseline="0" dirty="0" smtClean="0"/>
              <a:t>Heuristiken</a:t>
            </a:r>
          </a:p>
          <a:p>
            <a:r>
              <a:rPr lang="de-DE" baseline="0" dirty="0" smtClean="0"/>
              <a:t>Hole alle Züge</a:t>
            </a:r>
          </a:p>
          <a:p>
            <a:r>
              <a:rPr lang="de-DE" baseline="0" dirty="0" smtClean="0"/>
              <a:t>Für alle Züge</a:t>
            </a:r>
          </a:p>
          <a:p>
            <a:r>
              <a:rPr lang="de-DE" baseline="0" dirty="0" smtClean="0"/>
              <a:t>.. Mache Zug-&gt;Algorithmus-&gt;</a:t>
            </a:r>
            <a:r>
              <a:rPr lang="de-DE" baseline="0" dirty="0" err="1" smtClean="0"/>
              <a:t>undo</a:t>
            </a:r>
            <a:r>
              <a:rPr lang="de-DE" baseline="0" dirty="0" smtClean="0"/>
              <a:t> Zug</a:t>
            </a:r>
          </a:p>
          <a:p>
            <a:r>
              <a:rPr lang="de-DE" baseline="0" dirty="0" smtClean="0"/>
              <a:t>.. Wenn Zug besser, dann setzte neuen score</a:t>
            </a:r>
          </a:p>
          <a:p>
            <a:r>
              <a:rPr lang="de-DE" baseline="0" dirty="0" smtClean="0"/>
              <a:t>.. wenn tiefe 0-&gt;setze </a:t>
            </a:r>
            <a:r>
              <a:rPr lang="de-DE" baseline="0" dirty="0" err="1" smtClean="0"/>
              <a:t>BestFound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Der Wert </a:t>
            </a:r>
            <a:r>
              <a:rPr lang="de-DE" baseline="0" dirty="0" err="1" smtClean="0"/>
              <a:t>m_Solve</a:t>
            </a:r>
            <a:r>
              <a:rPr lang="de-DE" baseline="0" dirty="0" smtClean="0"/>
              <a:t> == </a:t>
            </a:r>
            <a:r>
              <a:rPr lang="de-DE" baseline="0" dirty="0" err="1" smtClean="0"/>
              <a:t>true</a:t>
            </a:r>
            <a:r>
              <a:rPr lang="de-DE" baseline="0" dirty="0" smtClean="0"/>
              <a:t> bedeutet, dass der </a:t>
            </a:r>
            <a:r>
              <a:rPr lang="de-DE" baseline="0" dirty="0" err="1" smtClean="0"/>
              <a:t>Suchbaum</a:t>
            </a:r>
            <a:r>
              <a:rPr lang="de-DE" baseline="0" dirty="0" smtClean="0"/>
              <a:t> bis zum Ende aufgelöst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alpha</a:t>
            </a:r>
            <a:r>
              <a:rPr lang="de-DE" baseline="0" dirty="0" smtClean="0"/>
              <a:t>-</a:t>
            </a:r>
            <a:r>
              <a:rPr lang="de-DE" baseline="0" dirty="0" err="1" smtClean="0"/>
              <a:t>cut</a:t>
            </a:r>
            <a:r>
              <a:rPr lang="de-DE" baseline="0" dirty="0" smtClean="0"/>
              <a:t>-off</a:t>
            </a:r>
          </a:p>
          <a:p>
            <a:r>
              <a:rPr lang="de-DE" baseline="0" dirty="0" smtClean="0"/>
              <a:t>..Das Alpha wird abgebrochen. </a:t>
            </a:r>
          </a:p>
          <a:p>
            <a:r>
              <a:rPr lang="de-DE" baseline="0" dirty="0" smtClean="0"/>
              <a:t>..Vermutung, dass der Gegner diesen Weg nicht gehen wird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beta</a:t>
            </a:r>
            <a:r>
              <a:rPr lang="de-DE" baseline="0" dirty="0" smtClean="0"/>
              <a:t>-</a:t>
            </a:r>
            <a:r>
              <a:rPr lang="de-DE" baseline="0" dirty="0" err="1" smtClean="0"/>
              <a:t>cut</a:t>
            </a:r>
            <a:r>
              <a:rPr lang="de-DE" baseline="0" dirty="0" smtClean="0"/>
              <a:t>-off</a:t>
            </a:r>
          </a:p>
          <a:p>
            <a:r>
              <a:rPr lang="de-DE" baseline="0" dirty="0" smtClean="0"/>
              <a:t>..Das Beta wird abgebrochen</a:t>
            </a:r>
          </a:p>
          <a:p>
            <a:r>
              <a:rPr lang="de-DE" baseline="0" dirty="0" smtClean="0"/>
              <a:t>..Vermutung, dass es kein besseres </a:t>
            </a:r>
            <a:r>
              <a:rPr lang="de-DE" baseline="0" smtClean="0"/>
              <a:t>Ergebnis mehr gibt.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smtClean="0"/>
              <a:t>Unterschiede:</a:t>
            </a:r>
          </a:p>
          <a:p>
            <a:r>
              <a:rPr lang="de-DE" baseline="0" dirty="0" smtClean="0"/>
              <a:t>Züge bewerten</a:t>
            </a:r>
          </a:p>
          <a:p>
            <a:r>
              <a:rPr lang="de-DE" baseline="0" dirty="0" smtClean="0"/>
              <a:t>Wenn </a:t>
            </a:r>
            <a:r>
              <a:rPr lang="de-DE" baseline="0" dirty="0" err="1" smtClean="0"/>
              <a:t>alpha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tree</a:t>
            </a:r>
            <a:r>
              <a:rPr lang="de-DE" baseline="0" dirty="0" smtClean="0"/>
              <a:t> besser -&gt; </a:t>
            </a:r>
            <a:r>
              <a:rPr lang="de-DE" baseline="0" dirty="0" err="1" smtClean="0"/>
              <a:t>beta</a:t>
            </a:r>
            <a:r>
              <a:rPr lang="de-DE" baseline="0" dirty="0" smtClean="0"/>
              <a:t>-</a:t>
            </a:r>
            <a:r>
              <a:rPr lang="de-DE" baseline="0" dirty="0" err="1" smtClean="0"/>
              <a:t>cut</a:t>
            </a:r>
            <a:r>
              <a:rPr lang="de-DE" baseline="0" dirty="0" smtClean="0"/>
              <a:t>-off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Der Wert </a:t>
            </a:r>
            <a:r>
              <a:rPr lang="de-DE" baseline="0" dirty="0" err="1" smtClean="0"/>
              <a:t>m_Solve</a:t>
            </a:r>
            <a:r>
              <a:rPr lang="de-DE" baseline="0" dirty="0" smtClean="0"/>
              <a:t> == </a:t>
            </a:r>
            <a:r>
              <a:rPr lang="de-DE" baseline="0" dirty="0" err="1" smtClean="0"/>
              <a:t>true</a:t>
            </a:r>
            <a:r>
              <a:rPr lang="de-DE" baseline="0" dirty="0" smtClean="0"/>
              <a:t> bedeutet, dass der </a:t>
            </a:r>
            <a:r>
              <a:rPr lang="de-DE" baseline="0" dirty="0" err="1" smtClean="0"/>
              <a:t>Suchbaum</a:t>
            </a:r>
            <a:r>
              <a:rPr lang="de-DE" baseline="0" dirty="0" smtClean="0"/>
              <a:t> bis zum Ende aufgelöst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Der</a:t>
            </a:r>
            <a:r>
              <a:rPr lang="de-DE" baseline="0" dirty="0" smtClean="0"/>
              <a:t> </a:t>
            </a:r>
            <a:r>
              <a:rPr lang="de-DE" b="1" baseline="0" dirty="0" smtClean="0"/>
              <a:t>Thread</a:t>
            </a:r>
            <a:r>
              <a:rPr lang="de-DE" baseline="0" dirty="0" smtClean="0"/>
              <a:t> wird gestartet</a:t>
            </a:r>
          </a:p>
          <a:p>
            <a:r>
              <a:rPr lang="de-DE" dirty="0" smtClean="0"/>
              <a:t>- </a:t>
            </a:r>
            <a:r>
              <a:rPr lang="de-DE" baseline="0" dirty="0" smtClean="0"/>
              <a:t>Der Spielfluss wird </a:t>
            </a:r>
            <a:r>
              <a:rPr lang="de-DE" b="1" baseline="0" dirty="0" err="1" smtClean="0"/>
              <a:t>kontolliert</a:t>
            </a:r>
            <a:endParaRPr lang="de-DE" b="1" baseline="0" dirty="0" smtClean="0"/>
          </a:p>
          <a:p>
            <a:r>
              <a:rPr lang="de-DE" dirty="0" smtClean="0"/>
              <a:t>- </a:t>
            </a:r>
            <a:r>
              <a:rPr lang="de-DE" baseline="0" dirty="0" smtClean="0"/>
              <a:t>Reaktionen auf </a:t>
            </a:r>
            <a:r>
              <a:rPr lang="de-DE" b="1" baseline="0" dirty="0" smtClean="0"/>
              <a:t>Mauseingaben</a:t>
            </a:r>
          </a:p>
          <a:p>
            <a:pPr>
              <a:buFontTx/>
              <a:buNone/>
            </a:pPr>
            <a:r>
              <a:rPr lang="de-DE" baseline="0" dirty="0" smtClean="0"/>
              <a:t>- Zeichnen des </a:t>
            </a:r>
            <a:r>
              <a:rPr lang="de-DE" b="1" baseline="0" dirty="0" smtClean="0"/>
              <a:t>Spielbretts -&gt; </a:t>
            </a:r>
            <a:r>
              <a:rPr lang="de-DE" b="0" baseline="0" dirty="0" smtClean="0"/>
              <a:t>stellt somit auch den </a:t>
            </a:r>
            <a:r>
              <a:rPr lang="de-DE" b="1" baseline="0" dirty="0" smtClean="0"/>
              <a:t>View</a:t>
            </a:r>
            <a:r>
              <a:rPr lang="de-DE" b="0" baseline="0" dirty="0" smtClean="0"/>
              <a:t> dar. Aber das ist ja nicht unser Focus</a:t>
            </a:r>
            <a:endParaRPr lang="de-DE" b="1" baseline="0" dirty="0" smtClean="0"/>
          </a:p>
          <a:p>
            <a:pPr>
              <a:buFontTx/>
              <a:buChar char="-"/>
            </a:pPr>
            <a:endParaRPr lang="de-DE" b="1" baseline="0" dirty="0" smtClean="0"/>
          </a:p>
          <a:p>
            <a:pPr>
              <a:buFontTx/>
              <a:buNone/>
            </a:pPr>
            <a:r>
              <a:rPr lang="de-DE" baseline="0" dirty="0" smtClean="0"/>
              <a:t>Es gibt einen </a:t>
            </a:r>
            <a:r>
              <a:rPr lang="de-DE" b="1" baseline="0" dirty="0" smtClean="0"/>
              <a:t>CPU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CPU Modus, kann über Konstanten eingestellt werden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Die „</a:t>
            </a:r>
            <a:r>
              <a:rPr lang="de-DE" b="1" baseline="0" dirty="0" err="1" smtClean="0"/>
              <a:t>draw</a:t>
            </a:r>
            <a:r>
              <a:rPr lang="de-DE" baseline="0" dirty="0" smtClean="0"/>
              <a:t>“ Methoden zeichnen verschiedene Dinge.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Das erwähnte </a:t>
            </a:r>
            <a:r>
              <a:rPr lang="de-DE" b="1" baseline="0" dirty="0" err="1" smtClean="0"/>
              <a:t>CItem</a:t>
            </a:r>
            <a:r>
              <a:rPr lang="de-DE" baseline="0" dirty="0" smtClean="0"/>
              <a:t> des Views wird dort auch verwendet.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Stellt den Spielzustand sowie das Spielbrett dar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Verwaltet die Daten von Spielern, Spielsteinen, Spielphasen</a:t>
            </a:r>
            <a:r>
              <a:rPr lang="de-DE" baseline="0" dirty="0" smtClean="0"/>
              <a:t> und Spielständen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dirty="0" smtClean="0"/>
              <a:t>Setzt neue Spielsteine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None/>
            </a:pPr>
            <a:r>
              <a:rPr lang="de-DE" baseline="0" dirty="0" smtClean="0"/>
              <a:t>ist fast überall verfügbar und weißt somit nur </a:t>
            </a:r>
            <a:r>
              <a:rPr lang="de-DE" baseline="0" dirty="0" err="1" smtClean="0"/>
              <a:t>public</a:t>
            </a:r>
            <a:r>
              <a:rPr lang="de-DE" baseline="0" dirty="0" smtClean="0"/>
              <a:t> Methoden auf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Das Model ist also ein großer </a:t>
            </a:r>
            <a:r>
              <a:rPr lang="de-DE" baseline="0" dirty="0" err="1" smtClean="0"/>
              <a:t>Datencontrainer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Klasse</a:t>
            </a:r>
            <a:r>
              <a:rPr lang="de-DE" baseline="0" dirty="0" smtClean="0"/>
              <a:t> stellt Heuristiken für das Spielbrett von Othello bereit.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benötigen wir um später in unserem </a:t>
            </a:r>
            <a:r>
              <a:rPr lang="de-DE" baseline="0" dirty="0" err="1" smtClean="0"/>
              <a:t>Suchbaum</a:t>
            </a:r>
            <a:r>
              <a:rPr lang="de-DE" baseline="0" dirty="0" smtClean="0"/>
              <a:t> das Ergebnis bewerten und vergleich zu können. Sodass wir den Besten Zug definieren können.</a:t>
            </a:r>
          </a:p>
          <a:p>
            <a:endParaRPr lang="de-DE" baseline="0" dirty="0" smtClean="0"/>
          </a:p>
          <a:p>
            <a:r>
              <a:rPr lang="de-DE" dirty="0" smtClean="0"/>
              <a:t>Dabei wird</a:t>
            </a:r>
            <a:r>
              <a:rPr lang="de-DE" baseline="0" dirty="0" smtClean="0"/>
              <a:t> das Array </a:t>
            </a:r>
            <a:r>
              <a:rPr lang="de-DE" i="1" baseline="0" dirty="0" err="1" smtClean="0"/>
              <a:t>m_FieldEvaluations</a:t>
            </a:r>
            <a:r>
              <a:rPr lang="de-DE" baseline="0" dirty="0" smtClean="0"/>
              <a:t> verwendet. Dieses weißt Bewertungen je Feld auf.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Die einzelnen</a:t>
            </a:r>
            <a:r>
              <a:rPr lang="de-DE" baseline="0" dirty="0" smtClean="0"/>
              <a:t> </a:t>
            </a:r>
            <a:r>
              <a:rPr lang="de-DE" b="1" dirty="0" smtClean="0"/>
              <a:t>Faktoren zur Bewertung</a:t>
            </a:r>
            <a:r>
              <a:rPr lang="de-DE" dirty="0" smtClean="0"/>
              <a:t> der </a:t>
            </a:r>
            <a:r>
              <a:rPr lang="de-DE" b="1" dirty="0" smtClean="0"/>
              <a:t>Spielsituation</a:t>
            </a:r>
            <a:r>
              <a:rPr lang="de-DE" dirty="0" smtClean="0"/>
              <a:t> werden</a:t>
            </a:r>
            <a:r>
              <a:rPr lang="de-DE" baseline="0" dirty="0" smtClean="0"/>
              <a:t> in privaten Methoden berechnet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Diese wären:</a:t>
            </a:r>
          </a:p>
          <a:p>
            <a:r>
              <a:rPr lang="de-DE" baseline="0" dirty="0" smtClean="0"/>
              <a:t>.. </a:t>
            </a:r>
            <a:r>
              <a:rPr lang="de-DE" dirty="0" smtClean="0"/>
              <a:t>Wahlmöglichkeiten der Spielzüge – sind klar –</a:t>
            </a:r>
            <a:r>
              <a:rPr lang="de-DE" baseline="0" dirty="0" smtClean="0"/>
              <a:t> es ist gut die Wahlmöglichkeit zu haben</a:t>
            </a:r>
            <a:endParaRPr lang="de-DE" dirty="0" smtClean="0"/>
          </a:p>
          <a:p>
            <a:r>
              <a:rPr lang="de-DE" dirty="0" smtClean="0"/>
              <a:t>..</a:t>
            </a:r>
            <a:r>
              <a:rPr lang="de-DE" baseline="0" dirty="0" smtClean="0"/>
              <a:t> </a:t>
            </a:r>
            <a:r>
              <a:rPr lang="de-DE" dirty="0" smtClean="0"/>
              <a:t>Potenzielle Wahlmöglichkeiten – </a:t>
            </a:r>
          </a:p>
          <a:p>
            <a:r>
              <a:rPr lang="de-DE" dirty="0" smtClean="0"/>
              <a:t>(NÄCHSTE</a:t>
            </a:r>
            <a:r>
              <a:rPr lang="de-DE" baseline="0" dirty="0" smtClean="0"/>
              <a:t> FOLIE)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Grundsätzlich ist auch</a:t>
            </a:r>
            <a:r>
              <a:rPr lang="de-DE" baseline="0" dirty="0" smtClean="0"/>
              <a:t> </a:t>
            </a:r>
            <a:r>
              <a:rPr lang="de-DE" dirty="0" smtClean="0"/>
              <a:t>die Möglichkeit</a:t>
            </a:r>
            <a:r>
              <a:rPr lang="de-DE" baseline="0" dirty="0" smtClean="0"/>
              <a:t> später Spielzüge machen zu können wichtig.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Dabei werden alle freien Felder um Spielsteine des Gegners gezählt.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Wie es aussieht, wenn wir dies nicht haben, sehen wir hier (NÄCHSTE FOLIE)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 Schwarze</a:t>
            </a:r>
            <a:r>
              <a:rPr lang="de-DE" baseline="0" dirty="0" smtClean="0"/>
              <a:t> hat nur eine Möglichkeit zu setzten (grauer kleiner Punkt)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(NEXT)</a:t>
            </a:r>
          </a:p>
          <a:p>
            <a:r>
              <a:rPr lang="de-DE" baseline="0" dirty="0" smtClean="0"/>
              <a:t>Grundsätzlich gibt es auch nicht viele Felder auf welche er später setzten könnte. </a:t>
            </a:r>
          </a:p>
          <a:p>
            <a:r>
              <a:rPr lang="de-DE" baseline="0" dirty="0" smtClean="0"/>
              <a:t>(NEXT)</a:t>
            </a:r>
          </a:p>
          <a:p>
            <a:r>
              <a:rPr lang="de-DE" baseline="0" dirty="0" smtClean="0"/>
              <a:t>Wohingegen der Weiße viele Möglichkeiten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Weiterhin gibt es die Anderen</a:t>
            </a:r>
            <a:r>
              <a:rPr lang="de-DE" baseline="0" dirty="0" smtClean="0"/>
              <a:t> Faktoren</a:t>
            </a:r>
            <a:endParaRPr lang="de-DE" dirty="0" smtClean="0"/>
          </a:p>
          <a:p>
            <a:r>
              <a:rPr lang="de-DE" dirty="0" smtClean="0"/>
              <a:t>..</a:t>
            </a:r>
            <a:r>
              <a:rPr lang="de-DE" baseline="0" dirty="0" smtClean="0"/>
              <a:t> </a:t>
            </a:r>
            <a:r>
              <a:rPr lang="de-DE" dirty="0" smtClean="0"/>
              <a:t>Steine in der Ecke</a:t>
            </a:r>
          </a:p>
          <a:p>
            <a:r>
              <a:rPr lang="de-DE" dirty="0" smtClean="0"/>
              <a:t>..</a:t>
            </a:r>
            <a:r>
              <a:rPr lang="de-DE" baseline="0" dirty="0" smtClean="0"/>
              <a:t> </a:t>
            </a:r>
            <a:r>
              <a:rPr lang="de-DE" dirty="0" smtClean="0"/>
              <a:t>Schlecht positionierte </a:t>
            </a:r>
          </a:p>
          <a:p>
            <a:r>
              <a:rPr lang="de-DE" dirty="0" smtClean="0"/>
              <a:t>..</a:t>
            </a:r>
            <a:r>
              <a:rPr lang="de-DE" baseline="0" dirty="0" smtClean="0"/>
              <a:t> </a:t>
            </a:r>
            <a:r>
              <a:rPr lang="de-DE" dirty="0" smtClean="0"/>
              <a:t>Steine</a:t>
            </a:r>
          </a:p>
          <a:p>
            <a:r>
              <a:rPr lang="de-DE" dirty="0" smtClean="0"/>
              <a:t>..</a:t>
            </a:r>
            <a:r>
              <a:rPr lang="de-DE" baseline="0" dirty="0" smtClean="0"/>
              <a:t> </a:t>
            </a:r>
            <a:r>
              <a:rPr lang="de-DE" dirty="0" smtClean="0"/>
              <a:t>Anzahl Steine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Beim </a:t>
            </a:r>
            <a:r>
              <a:rPr lang="de-DE" dirty="0" err="1" smtClean="0"/>
              <a:t>MinMax</a:t>
            </a:r>
            <a:r>
              <a:rPr lang="de-DE" baseline="0" dirty="0" smtClean="0"/>
              <a:t> Algorithmus wird das Spielfeld in allen Möglichkeiten verändert und die Bewertung durch die Heuristik Klasse erstellt.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Dabei wird ein </a:t>
            </a:r>
            <a:r>
              <a:rPr lang="de-DE" baseline="0" dirty="0" err="1" smtClean="0"/>
              <a:t>Suchbaum</a:t>
            </a:r>
            <a:r>
              <a:rPr lang="de-DE" baseline="0" dirty="0" smtClean="0"/>
              <a:t> erstellt. In diesem Beispiel mit </a:t>
            </a:r>
            <a:r>
              <a:rPr lang="de-DE" b="1" baseline="0" dirty="0" smtClean="0"/>
              <a:t>Suchtiefe 4, </a:t>
            </a:r>
            <a:r>
              <a:rPr lang="de-DE" baseline="0" dirty="0" smtClean="0"/>
              <a:t>also 3 Schritte </a:t>
            </a:r>
            <a:r>
              <a:rPr lang="de-DE" baseline="0" dirty="0" err="1" smtClean="0"/>
              <a:t>vorraus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Dabei sind die </a:t>
            </a:r>
            <a:r>
              <a:rPr lang="de-DE" b="1" baseline="0" dirty="0" smtClean="0"/>
              <a:t>Kreise</a:t>
            </a:r>
            <a:r>
              <a:rPr lang="de-DE" baseline="0" dirty="0" smtClean="0"/>
              <a:t> die Züge </a:t>
            </a:r>
            <a:r>
              <a:rPr lang="de-DE" b="1" baseline="0" dirty="0" smtClean="0"/>
              <a:t>eigenen Züge</a:t>
            </a:r>
            <a:r>
              <a:rPr lang="de-DE" baseline="0" dirty="0" smtClean="0"/>
              <a:t>, welche das </a:t>
            </a:r>
            <a:r>
              <a:rPr lang="de-DE" b="1" baseline="0" dirty="0" err="1" smtClean="0"/>
              <a:t>best</a:t>
            </a:r>
            <a:r>
              <a:rPr lang="de-DE" b="1" baseline="0" dirty="0" smtClean="0"/>
              <a:t>-mögliche Ergebnis </a:t>
            </a:r>
            <a:r>
              <a:rPr lang="de-DE" baseline="0" dirty="0" smtClean="0"/>
              <a:t>generieren sollen. Man Spricht von Maximierung.</a:t>
            </a:r>
          </a:p>
          <a:p>
            <a:r>
              <a:rPr lang="de-DE" baseline="0" dirty="0" smtClean="0"/>
              <a:t>Die </a:t>
            </a:r>
            <a:r>
              <a:rPr lang="de-DE" b="1" baseline="0" dirty="0" smtClean="0"/>
              <a:t>Quadrate</a:t>
            </a:r>
            <a:r>
              <a:rPr lang="de-DE" baseline="0" dirty="0" smtClean="0"/>
              <a:t> sind die </a:t>
            </a:r>
            <a:r>
              <a:rPr lang="de-DE" b="1" baseline="0" dirty="0" smtClean="0"/>
              <a:t>Züge des Gegners</a:t>
            </a:r>
            <a:r>
              <a:rPr lang="de-DE" baseline="0" dirty="0" smtClean="0"/>
              <a:t>. Dieser soll die </a:t>
            </a:r>
            <a:r>
              <a:rPr lang="de-DE" b="1" baseline="0" dirty="0" smtClean="0"/>
              <a:t>schlechtesten</a:t>
            </a:r>
            <a:r>
              <a:rPr lang="de-DE" baseline="0" dirty="0" smtClean="0"/>
              <a:t> Möglichkeiten haben. Das ist die Minimierung.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Hierbei wird der gesamte </a:t>
            </a:r>
            <a:r>
              <a:rPr lang="de-DE" baseline="0" dirty="0" err="1" smtClean="0"/>
              <a:t>Suchbaum</a:t>
            </a:r>
            <a:r>
              <a:rPr lang="de-DE" baseline="0" dirty="0" smtClean="0"/>
              <a:t> durchlaufen. Und die Ergebnisse der Blätter wandern nach oben.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Hinweis:</a:t>
            </a:r>
          </a:p>
          <a:p>
            <a:r>
              <a:rPr lang="de-DE" baseline="0" dirty="0" smtClean="0"/>
              <a:t>Das Blatt mit </a:t>
            </a:r>
            <a:r>
              <a:rPr lang="de-DE" b="1" baseline="0" dirty="0" smtClean="0"/>
              <a:t>+ Unendlich </a:t>
            </a:r>
            <a:r>
              <a:rPr lang="de-DE" baseline="0" dirty="0" smtClean="0"/>
              <a:t>würde bedeuten, dass der Spieler </a:t>
            </a:r>
            <a:r>
              <a:rPr lang="de-DE" b="1" baseline="0" dirty="0" smtClean="0"/>
              <a:t>gewonnen</a:t>
            </a:r>
            <a:r>
              <a:rPr lang="de-DE" baseline="0" dirty="0" smtClean="0"/>
              <a:t> hat</a:t>
            </a:r>
          </a:p>
          <a:p>
            <a:r>
              <a:rPr lang="de-DE" baseline="0" dirty="0" smtClean="0"/>
              <a:t>- Unendlich -&gt; verloren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E39E5-73F8-4BC4-A0F3-68919A38A96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86800" cy="8382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5652120" y="11663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de-DE" dirty="0" smtClean="0"/>
              <a:t>Simon Eric Scholl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856256-1A9D-4319-9D6C-7575EDC7CD6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 cap="none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Minimax-Algorithmus" TargetMode="External"/><Relationship Id="rId2" Type="http://schemas.openxmlformats.org/officeDocument/2006/relationships/hyperlink" Target="http://de.wikipedia.org/wiki/Alpha-Beta-Such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essibus.org/ataxx/autre/minimax/node2.html" TargetMode="External"/><Relationship Id="rId5" Type="http://schemas.openxmlformats.org/officeDocument/2006/relationships/hyperlink" Target="http://en.wikipedia.org/wiki/Negascout" TargetMode="External"/><Relationship Id="rId4" Type="http://schemas.openxmlformats.org/officeDocument/2006/relationships/hyperlink" Target="http://en.wikipedia.org/wiki/Negama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4725144"/>
            <a:ext cx="8458200" cy="1222375"/>
          </a:xfrm>
        </p:spPr>
        <p:txBody>
          <a:bodyPr>
            <a:normAutofit/>
          </a:bodyPr>
          <a:lstStyle/>
          <a:p>
            <a:r>
              <a:rPr lang="de-DE" sz="4000" dirty="0" smtClean="0"/>
              <a:t>Othello mit Java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8458200" cy="914400"/>
          </a:xfrm>
        </p:spPr>
        <p:txBody>
          <a:bodyPr>
            <a:noAutofit/>
          </a:bodyPr>
          <a:lstStyle/>
          <a:p>
            <a:r>
              <a:rPr lang="de-DE" sz="2800" dirty="0" smtClean="0"/>
              <a:t>Die Algorithmen</a:t>
            </a:r>
          </a:p>
          <a:p>
            <a:r>
              <a:rPr lang="de-DE" sz="2800" dirty="0" err="1" smtClean="0"/>
              <a:t>MinMax</a:t>
            </a:r>
            <a:r>
              <a:rPr lang="de-DE" sz="2800" dirty="0" smtClean="0"/>
              <a:t> und AlphaBeta</a:t>
            </a:r>
            <a:endParaRPr lang="de-DE" sz="2800" dirty="0"/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MinMax</a:t>
            </a:r>
            <a:endParaRPr lang="de-DE" dirty="0" smtClean="0"/>
          </a:p>
          <a:p>
            <a:pPr lvl="1"/>
            <a:r>
              <a:rPr lang="de-DE" dirty="0" smtClean="0"/>
              <a:t>Umgesetzt in der </a:t>
            </a:r>
            <a:r>
              <a:rPr lang="de-DE" dirty="0" err="1" smtClean="0"/>
              <a:t>Variate</a:t>
            </a:r>
            <a:r>
              <a:rPr lang="de-DE" dirty="0" smtClean="0"/>
              <a:t> </a:t>
            </a:r>
            <a:r>
              <a:rPr lang="de-DE" dirty="0" err="1" smtClean="0"/>
              <a:t>Negamax</a:t>
            </a:r>
            <a:endParaRPr lang="de-DE" dirty="0" smtClean="0"/>
          </a:p>
          <a:p>
            <a:pPr lvl="1"/>
            <a:r>
              <a:rPr lang="de-DE" dirty="0" smtClean="0"/>
              <a:t>Auch genannt: „Minimax“ </a:t>
            </a:r>
          </a:p>
          <a:p>
            <a:r>
              <a:rPr lang="de-DE" dirty="0" smtClean="0"/>
              <a:t>AlphaBeta</a:t>
            </a:r>
          </a:p>
          <a:p>
            <a:pPr lvl="1"/>
            <a:r>
              <a:rPr lang="de-DE" dirty="0" smtClean="0"/>
              <a:t>Umgesetzt in der </a:t>
            </a:r>
            <a:r>
              <a:rPr lang="de-DE" dirty="0" err="1" smtClean="0"/>
              <a:t>Variate</a:t>
            </a:r>
            <a:r>
              <a:rPr lang="de-DE" dirty="0" smtClean="0"/>
              <a:t> </a:t>
            </a:r>
            <a:r>
              <a:rPr lang="de-DE" dirty="0" err="1" smtClean="0"/>
              <a:t>Negascout</a:t>
            </a:r>
            <a:endParaRPr lang="de-DE" dirty="0" smtClean="0"/>
          </a:p>
          <a:p>
            <a:pPr lvl="1"/>
            <a:r>
              <a:rPr lang="de-DE" dirty="0" smtClean="0"/>
              <a:t>Auch genannt</a:t>
            </a:r>
          </a:p>
          <a:p>
            <a:pPr lvl="2"/>
            <a:r>
              <a:rPr lang="de-DE" dirty="0" smtClean="0"/>
              <a:t>Alpha-Beta-Suche</a:t>
            </a:r>
          </a:p>
          <a:p>
            <a:pPr lvl="2"/>
            <a:r>
              <a:rPr lang="de-DE" dirty="0" smtClean="0"/>
              <a:t>Alpha-Beta-Cut</a:t>
            </a:r>
          </a:p>
          <a:p>
            <a:pPr lvl="2"/>
            <a:r>
              <a:rPr lang="de-DE" dirty="0" smtClean="0"/>
              <a:t>Alpha-Beta-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Algorithmen - </a:t>
            </a:r>
            <a:r>
              <a:rPr lang="de-DE" dirty="0" err="1" smtClean="0"/>
              <a:t>MinMax</a:t>
            </a:r>
            <a:endParaRPr lang="de-DE" dirty="0"/>
          </a:p>
        </p:txBody>
      </p:sp>
      <p:pic>
        <p:nvPicPr>
          <p:cNvPr id="7170" name="Picture 2" descr="File:Minimax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268760"/>
            <a:ext cx="8064896" cy="4716987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923928" y="6237312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http://commons.wikimedia.org/wiki/File:Minimax.svg</a:t>
            </a:r>
            <a:endParaRPr lang="de-DE" sz="14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- </a:t>
            </a:r>
            <a:r>
              <a:rPr lang="de-DE" dirty="0" err="1" smtClean="0"/>
              <a:t>MinMax</a:t>
            </a:r>
            <a:r>
              <a:rPr lang="de-DE" dirty="0" smtClean="0"/>
              <a:t> und </a:t>
            </a:r>
            <a:r>
              <a:rPr lang="de-DE" dirty="0" err="1" smtClean="0"/>
              <a:t>Negamax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55976" y="1196752"/>
            <a:ext cx="4635624" cy="4883373"/>
          </a:xfrm>
        </p:spPr>
        <p:txBody>
          <a:bodyPr/>
          <a:lstStyle/>
          <a:p>
            <a:r>
              <a:rPr lang="de-DE" dirty="0" smtClean="0"/>
              <a:t>Pseudo-Code</a:t>
            </a:r>
            <a:endParaRPr lang="de-D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96751"/>
            <a:ext cx="4104456" cy="54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7940" y="1844825"/>
            <a:ext cx="48860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691680" y="2348880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5373216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045841" y="3248526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228184" y="5157192"/>
            <a:ext cx="3131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Quelle: http://de.wikipedia.org/wiki/Minimax-Algorithmus</a:t>
            </a:r>
            <a:endParaRPr lang="de-DE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- Umsetzung </a:t>
            </a:r>
            <a:r>
              <a:rPr lang="de-DE" dirty="0" err="1" smtClean="0"/>
              <a:t>Negamax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28184" y="5661248"/>
            <a:ext cx="3131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Quelle: http://de.wikipedia.org/wiki/Minimax-Algorithmus</a:t>
            </a:r>
            <a:endParaRPr lang="de-DE" sz="900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156175" y="2348880"/>
            <a:ext cx="3672408" cy="57606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Pseudo-Code</a:t>
            </a:r>
            <a:endParaRPr lang="de-DE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6156176" cy="49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907704" y="5733256"/>
            <a:ext cx="4824536" cy="6206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940" y="3212976"/>
            <a:ext cx="3571060" cy="24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– AlphaBeta und </a:t>
            </a:r>
            <a:r>
              <a:rPr lang="de-DE" dirty="0" err="1" smtClean="0"/>
              <a:t>Negascore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355976" y="1196752"/>
            <a:ext cx="4635624" cy="488337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de-DE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Pseudo-Code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228184" y="5949280"/>
            <a:ext cx="3131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Quelle: http://de.wikipedia.org/wiki/Minimax-Algorithmus</a:t>
            </a:r>
            <a:endParaRPr lang="de-DE" sz="9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844823"/>
            <a:ext cx="4932041" cy="408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75328"/>
            <a:ext cx="3672408" cy="578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1763688" y="2186940"/>
            <a:ext cx="1584176" cy="28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801768" y="5316840"/>
            <a:ext cx="1584176" cy="28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064776" y="3472800"/>
            <a:ext cx="2980164" cy="41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75151"/>
            <a:ext cx="5580112" cy="57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- Umsetzung </a:t>
            </a:r>
            <a:r>
              <a:rPr lang="de-DE" dirty="0" err="1" smtClean="0"/>
              <a:t>Negascore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28184" y="5445224"/>
            <a:ext cx="3131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Quelle: http://de.wikipedia.org/wiki/Minimax-Algorithmus</a:t>
            </a:r>
            <a:endParaRPr lang="de-DE" sz="900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156176" y="1628800"/>
            <a:ext cx="3672408" cy="57606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Pseudo-Code</a:t>
            </a:r>
            <a:endParaRPr lang="de-DE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420888"/>
            <a:ext cx="3563888" cy="29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1835696" y="6237312"/>
            <a:ext cx="4824536" cy="6206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des Programms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Quellen:</a:t>
            </a:r>
          </a:p>
          <a:p>
            <a:pPr lvl="1"/>
            <a:r>
              <a:rPr lang="de-DE" sz="1800" dirty="0" smtClean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de.wikipedia.org/wiki/Alpha-Beta-Suche</a:t>
            </a:r>
            <a:endParaRPr lang="de-DE" sz="1800" dirty="0" smtClean="0"/>
          </a:p>
          <a:p>
            <a:pPr lvl="1"/>
            <a:r>
              <a:rPr lang="de-DE" sz="1800" dirty="0" smtClean="0">
                <a:hlinkClick r:id="rId3"/>
              </a:rPr>
              <a:t>http://</a:t>
            </a:r>
            <a:r>
              <a:rPr lang="de-DE" sz="1800" dirty="0" smtClean="0">
                <a:hlinkClick r:id="rId3"/>
              </a:rPr>
              <a:t>de.wikipedia.org/wiki/Minimax-Algorithmus</a:t>
            </a:r>
            <a:endParaRPr lang="de-DE" sz="1800" dirty="0" smtClean="0"/>
          </a:p>
          <a:p>
            <a:pPr lvl="1"/>
            <a:r>
              <a:rPr lang="de-DE" sz="1800" dirty="0" smtClean="0">
                <a:hlinkClick r:id="rId4"/>
              </a:rPr>
              <a:t>http://</a:t>
            </a:r>
            <a:r>
              <a:rPr lang="de-DE" sz="1800" dirty="0" smtClean="0">
                <a:hlinkClick r:id="rId4"/>
              </a:rPr>
              <a:t>en.wikipedia.org/wiki/Negamax</a:t>
            </a:r>
            <a:endParaRPr lang="de-DE" sz="1800" dirty="0" smtClean="0"/>
          </a:p>
          <a:p>
            <a:pPr lvl="1"/>
            <a:r>
              <a:rPr lang="de-DE" sz="1800" dirty="0" smtClean="0">
                <a:hlinkClick r:id="rId5"/>
              </a:rPr>
              <a:t>http://</a:t>
            </a:r>
            <a:r>
              <a:rPr lang="de-DE" sz="1800" dirty="0" smtClean="0">
                <a:hlinkClick r:id="rId5"/>
              </a:rPr>
              <a:t>en.wikipedia.org/wiki/Negascout</a:t>
            </a:r>
            <a:endParaRPr lang="de-DE" sz="1800" dirty="0" smtClean="0"/>
          </a:p>
          <a:p>
            <a:pPr lvl="1"/>
            <a:r>
              <a:rPr lang="de-DE" sz="1800" dirty="0" smtClean="0">
                <a:hlinkClick r:id="rId6"/>
              </a:rPr>
              <a:t>http://www.pressibus.org/ataxx/autre/minimax/node2.html</a:t>
            </a:r>
            <a:endParaRPr lang="de-DE" sz="1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Grundaufbau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Controller</a:t>
            </a:r>
          </a:p>
          <a:p>
            <a:pPr lvl="1"/>
            <a:r>
              <a:rPr lang="de-DE" dirty="0" smtClean="0"/>
              <a:t>Panel - ein Java Panel</a:t>
            </a:r>
          </a:p>
          <a:p>
            <a:r>
              <a:rPr lang="de-DE" dirty="0" smtClean="0"/>
              <a:t>Model</a:t>
            </a:r>
          </a:p>
          <a:p>
            <a:pPr lvl="1"/>
            <a:r>
              <a:rPr lang="de-DE" dirty="0" smtClean="0"/>
              <a:t>Board - Spielbrett</a:t>
            </a:r>
          </a:p>
          <a:p>
            <a:pPr lvl="1"/>
            <a:r>
              <a:rPr lang="de-DE" dirty="0" err="1" smtClean="0"/>
              <a:t>BoardHeuristics</a:t>
            </a:r>
            <a:r>
              <a:rPr lang="de-DE" dirty="0" smtClean="0"/>
              <a:t> - Heuristiken</a:t>
            </a:r>
          </a:p>
          <a:p>
            <a:pPr lvl="1"/>
            <a:r>
              <a:rPr lang="de-DE" dirty="0" smtClean="0"/>
              <a:t>Move - Spielzug</a:t>
            </a:r>
          </a:p>
          <a:p>
            <a:pPr lvl="1"/>
            <a:r>
              <a:rPr lang="de-DE" dirty="0" smtClean="0"/>
              <a:t>Algorithmen</a:t>
            </a:r>
          </a:p>
          <a:p>
            <a:pPr lvl="2"/>
            <a:r>
              <a:rPr lang="de-DE" dirty="0" smtClean="0"/>
              <a:t>AlphaBeta</a:t>
            </a:r>
          </a:p>
          <a:p>
            <a:pPr lvl="2"/>
            <a:r>
              <a:rPr lang="de-DE" dirty="0" err="1" smtClean="0"/>
              <a:t>Minmax</a:t>
            </a:r>
            <a:endParaRPr lang="de-DE" dirty="0" smtClean="0"/>
          </a:p>
          <a:p>
            <a:r>
              <a:rPr lang="de-DE" dirty="0" smtClean="0"/>
              <a:t>View</a:t>
            </a:r>
          </a:p>
          <a:p>
            <a:pPr lvl="1"/>
            <a:r>
              <a:rPr lang="de-DE" dirty="0" smtClean="0"/>
              <a:t>Item - Spielstein Zeichnen </a:t>
            </a:r>
          </a:p>
          <a:p>
            <a:endParaRPr lang="de-DE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8107" y="1556792"/>
            <a:ext cx="333589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liennummernplatzhalt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 Panel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429329"/>
            <a:ext cx="4211960" cy="242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8373" y="2132856"/>
            <a:ext cx="383562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de-DE" dirty="0" smtClean="0"/>
              <a:t>Starten des Threads</a:t>
            </a:r>
          </a:p>
          <a:p>
            <a:r>
              <a:rPr lang="de-DE" dirty="0" smtClean="0"/>
              <a:t>Spielfluss kontrollieren</a:t>
            </a:r>
          </a:p>
          <a:p>
            <a:r>
              <a:rPr lang="de-DE" dirty="0" smtClean="0"/>
              <a:t>Mausinteraktionen</a:t>
            </a:r>
          </a:p>
          <a:p>
            <a:r>
              <a:rPr lang="de-DE" dirty="0" smtClean="0"/>
              <a:t>Zeichnen des Boards </a:t>
            </a:r>
          </a:p>
          <a:p>
            <a:pPr lvl="1"/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des Spielbretts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554162"/>
            <a:ext cx="4843264" cy="4525963"/>
          </a:xfrm>
        </p:spPr>
        <p:txBody>
          <a:bodyPr/>
          <a:lstStyle/>
          <a:p>
            <a:r>
              <a:rPr lang="de-DE" dirty="0" smtClean="0"/>
              <a:t>Darstellen von</a:t>
            </a:r>
          </a:p>
          <a:p>
            <a:pPr lvl="1"/>
            <a:r>
              <a:rPr lang="de-DE" dirty="0" smtClean="0"/>
              <a:t>Spielzustands und</a:t>
            </a:r>
          </a:p>
          <a:p>
            <a:pPr lvl="1"/>
            <a:r>
              <a:rPr lang="de-DE" dirty="0" smtClean="0"/>
              <a:t>Spielbretts</a:t>
            </a:r>
          </a:p>
          <a:p>
            <a:r>
              <a:rPr lang="de-DE" dirty="0" smtClean="0"/>
              <a:t>Verwaltung von </a:t>
            </a:r>
          </a:p>
          <a:p>
            <a:pPr lvl="1"/>
            <a:r>
              <a:rPr lang="de-DE" dirty="0" smtClean="0"/>
              <a:t>Spielsteinen</a:t>
            </a:r>
          </a:p>
          <a:p>
            <a:pPr lvl="1"/>
            <a:r>
              <a:rPr lang="de-DE" dirty="0" smtClean="0"/>
              <a:t>Spielphasen</a:t>
            </a:r>
          </a:p>
          <a:p>
            <a:pPr lvl="1"/>
            <a:r>
              <a:rPr lang="de-DE" dirty="0" smtClean="0"/>
              <a:t>Spielständen</a:t>
            </a:r>
          </a:p>
          <a:p>
            <a:r>
              <a:rPr lang="de-DE" dirty="0" smtClean="0"/>
              <a:t>Nur </a:t>
            </a:r>
            <a:r>
              <a:rPr lang="de-DE" dirty="0" err="1" smtClean="0"/>
              <a:t>public</a:t>
            </a:r>
            <a:r>
              <a:rPr lang="de-DE" dirty="0" smtClean="0"/>
              <a:t> Methoden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6529" y="1196753"/>
            <a:ext cx="393747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der Spielbrett-Heuristik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Erstellt eine Aussage zu Spielsituationen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Stellt eine Bewertungen für Felder bereit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4550086" cy="11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933056"/>
            <a:ext cx="6624736" cy="278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der Spielbrett-Heuristik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Berechnen von verschiedenen Faktoren zur Bewertung</a:t>
            </a:r>
          </a:p>
          <a:p>
            <a:pPr lvl="1"/>
            <a:r>
              <a:rPr lang="de-DE" dirty="0" smtClean="0"/>
              <a:t>Wahlmöglichkeiten der Spielzüge</a:t>
            </a:r>
          </a:p>
          <a:p>
            <a:pPr lvl="1"/>
            <a:r>
              <a:rPr lang="de-DE" dirty="0" smtClean="0"/>
              <a:t>Potenzielle Spielzüge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32774"/>
            <a:ext cx="3995936" cy="312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der Spielbrett-Heuristik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Beispiel: potenzielle Spielzüge</a:t>
            </a:r>
            <a:endParaRPr lang="de-DE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8968" y="2374851"/>
            <a:ext cx="3599800" cy="35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-42151"/>
            <a:ext cx="9324528" cy="69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lipse 17"/>
          <p:cNvSpPr/>
          <p:nvPr/>
        </p:nvSpPr>
        <p:spPr>
          <a:xfrm>
            <a:off x="4716016" y="76470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716016" y="148478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627784" y="148478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627784" y="76470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364088" y="4941168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097089" y="5651920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716016" y="5661248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100736" y="42476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86355" y="4247873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364088" y="4941168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716016" y="5661248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3321260" y="5631505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627784" y="148478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4716016" y="148478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716016" y="76470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084168" y="4941168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3995936" y="1412776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09047" y="746139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995936" y="76470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2627784" y="76470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0" name="Fußzeilenplatzhalt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der Spielbrett-Heuristik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Berechnen von verschiedenen Faktoren zur Bewertung</a:t>
            </a:r>
          </a:p>
          <a:p>
            <a:pPr lvl="1"/>
            <a:r>
              <a:rPr lang="de-DE" dirty="0" smtClean="0"/>
              <a:t>Wahlmöglichkeiten der Spielzüge</a:t>
            </a:r>
          </a:p>
          <a:p>
            <a:pPr lvl="1"/>
            <a:r>
              <a:rPr lang="de-DE" dirty="0" smtClean="0"/>
              <a:t>Potenzielle Wahlmöglichkeiten</a:t>
            </a:r>
          </a:p>
          <a:p>
            <a:pPr lvl="1"/>
            <a:r>
              <a:rPr lang="de-DE" dirty="0" smtClean="0"/>
              <a:t>Steine in der Ecke</a:t>
            </a:r>
          </a:p>
          <a:p>
            <a:pPr lvl="1"/>
            <a:r>
              <a:rPr lang="de-DE" dirty="0" smtClean="0"/>
              <a:t>Schlecht positionierte </a:t>
            </a:r>
          </a:p>
          <a:p>
            <a:pPr lvl="1">
              <a:buNone/>
            </a:pPr>
            <a:r>
              <a:rPr lang="de-DE" dirty="0" smtClean="0"/>
              <a:t>	Steine</a:t>
            </a:r>
          </a:p>
          <a:p>
            <a:pPr lvl="1"/>
            <a:r>
              <a:rPr lang="de-DE" dirty="0" smtClean="0"/>
              <a:t>Anzahl Steine</a:t>
            </a:r>
          </a:p>
          <a:p>
            <a:pPr lvl="1">
              <a:buNone/>
            </a:pPr>
            <a:endParaRPr lang="de-DE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32774"/>
            <a:ext cx="3995936" cy="312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6256-1A9D-4319-9D6C-7575EDC7CD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Simon Eric Scholl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908</Words>
  <Application>Microsoft Office PowerPoint</Application>
  <PresentationFormat>Bildschirmpräsentation (4:3)</PresentationFormat>
  <Paragraphs>228</Paragraphs>
  <Slides>17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Metis</vt:lpstr>
      <vt:lpstr>Othello mit Java</vt:lpstr>
      <vt:lpstr>Grundaufbau der Anwendung</vt:lpstr>
      <vt:lpstr>Controller Panel</vt:lpstr>
      <vt:lpstr>Model des Spielbretts</vt:lpstr>
      <vt:lpstr>Model der Spielbrett-Heuristik</vt:lpstr>
      <vt:lpstr>Model der Spielbrett-Heuristik</vt:lpstr>
      <vt:lpstr>Model der Spielbrett-Heuristik</vt:lpstr>
      <vt:lpstr>Folie 8</vt:lpstr>
      <vt:lpstr>Model der Spielbrett-Heuristik</vt:lpstr>
      <vt:lpstr>Algorithmen</vt:lpstr>
      <vt:lpstr>Algorithmen - MinMax</vt:lpstr>
      <vt:lpstr>Algorithmen - MinMax und Negamax</vt:lpstr>
      <vt:lpstr>Algorithmen - Umsetzung Negamax</vt:lpstr>
      <vt:lpstr>Algorithmen – AlphaBeta und Negascore</vt:lpstr>
      <vt:lpstr>Algorithmen - Umsetzung Negascore</vt:lpstr>
      <vt:lpstr>Vorstellung des Programms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</dc:title>
  <dc:creator>Simon</dc:creator>
  <cp:lastModifiedBy>Simon</cp:lastModifiedBy>
  <cp:revision>44</cp:revision>
  <dcterms:created xsi:type="dcterms:W3CDTF">2013-06-12T18:55:14Z</dcterms:created>
  <dcterms:modified xsi:type="dcterms:W3CDTF">2013-06-12T23:05:31Z</dcterms:modified>
</cp:coreProperties>
</file>