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5" roundtripDataSignature="AMtx7mht+HCdsPlL8kD5eyxxBgLKWFEF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37D4DF-5113-4678-BA57-E88BA137E707}">
  <a:tblStyle styleId="{5437D4DF-5113-4678-BA57-E88BA137E70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7AE018A-3177-4C15-B849-E13CBA2610CB}" styleName="Table_1">
    <a:wholeTbl>
      <a:tcTxStyle>
        <a:font>
          <a:latin typeface="Arial"/>
          <a:ea typeface="Arial"/>
          <a:cs typeface="Arial"/>
        </a:font>
        <a:srgbClr val="000000"/>
      </a:tcTxStyle>
      <a:tcStyle>
        <a:tcBdr>
          <a:left>
            <a:ln cap="flat" cmpd="sng" w="6350">
              <a:solidFill>
                <a:srgbClr val="C9C9C9"/>
              </a:solidFill>
              <a:prstDash val="solid"/>
              <a:round/>
              <a:headEnd len="sm" w="sm" type="none"/>
              <a:tailEnd len="sm" w="sm" type="none"/>
            </a:ln>
          </a:left>
          <a:right>
            <a:ln cap="flat" cmpd="sng" w="6350">
              <a:solidFill>
                <a:srgbClr val="C9C9C9"/>
              </a:solidFill>
              <a:prstDash val="solid"/>
              <a:round/>
              <a:headEnd len="sm" w="sm" type="none"/>
              <a:tailEnd len="sm" w="sm" type="none"/>
            </a:ln>
          </a:right>
          <a:top>
            <a:ln cap="flat" cmpd="sng" w="6350">
              <a:solidFill>
                <a:srgbClr val="C9C9C9"/>
              </a:solidFill>
              <a:prstDash val="solid"/>
              <a:round/>
              <a:headEnd len="sm" w="sm" type="none"/>
              <a:tailEnd len="sm" w="sm" type="none"/>
            </a:ln>
          </a:top>
          <a:bottom>
            <a:ln cap="flat" cmpd="sng" w="6350">
              <a:solidFill>
                <a:srgbClr val="C9C9C9"/>
              </a:solidFill>
              <a:prstDash val="solid"/>
              <a:round/>
              <a:headEnd len="sm" w="sm" type="none"/>
              <a:tailEnd len="sm" w="sm" type="none"/>
            </a:ln>
          </a:bottom>
          <a:insideH>
            <a:ln cap="flat" cmpd="sng" w="6350">
              <a:solidFill>
                <a:srgbClr val="C9C9C9"/>
              </a:solidFill>
              <a:prstDash val="solid"/>
              <a:round/>
              <a:headEnd len="sm" w="sm" type="none"/>
              <a:tailEnd len="sm" w="sm" type="none"/>
            </a:ln>
          </a:insideH>
          <a:insideV>
            <a:ln cap="flat" cmpd="sng" w="6350">
              <a:solidFill>
                <a:srgbClr val="C9C9C9"/>
              </a:solidFill>
              <a:prstDash val="solid"/>
              <a:round/>
              <a:headEnd len="sm" w="sm" type="none"/>
              <a:tailEnd len="sm" w="sm" type="none"/>
            </a:ln>
          </a:insideV>
        </a:tcBdr>
        <a:fill>
          <a:solidFill>
            <a:srgbClr val="EDEDED"/>
          </a:solidFill>
        </a:fill>
      </a:tcStyle>
    </a:wholeTbl>
    <a:band1H>
      <a:tcTxStyle/>
      <a:tcStyle>
        <a:tcBdr>
          <a:top>
            <a:ln cap="flat" cmpd="sng" w="6350">
              <a:solidFill>
                <a:srgbClr val="A5A5A5"/>
              </a:solidFill>
              <a:prstDash val="solid"/>
              <a:round/>
              <a:headEnd len="sm" w="sm" type="none"/>
              <a:tailEnd len="sm" w="sm" type="none"/>
            </a:ln>
          </a:top>
          <a:bottom>
            <a:ln cap="flat" cmpd="sng" w="6350">
              <a:solidFill>
                <a:srgbClr val="A5A5A5"/>
              </a:solidFill>
              <a:prstDash val="solid"/>
              <a:round/>
              <a:headEnd len="sm" w="sm" type="none"/>
              <a:tailEnd len="sm" w="sm" type="none"/>
            </a:ln>
          </a:bottom>
          <a:insideH>
            <a:ln cap="flat" cmpd="sng">
              <a:solidFill>
                <a:srgbClr val="000000"/>
              </a:solidFill>
              <a:prstDash val="solid"/>
              <a:round/>
              <a:headEnd len="sm" w="sm" type="none"/>
              <a:tailEnd len="sm" w="sm" type="none"/>
            </a:ln>
          </a:insideH>
        </a:tcBdr>
      </a:tcStyle>
    </a:band1H>
    <a:band2H>
      <a:tcTxStyle/>
    </a:band2H>
    <a:band1V>
      <a:tcTxStyle/>
      <a:tcStyle>
        <a:tcBdr>
          <a:left>
            <a:ln cap="flat" cmpd="sng" w="6350">
              <a:solidFill>
                <a:srgbClr val="A5A5A5"/>
              </a:solidFill>
              <a:prstDash val="solid"/>
              <a:round/>
              <a:headEnd len="sm" w="sm" type="none"/>
              <a:tailEnd len="sm" w="sm" type="none"/>
            </a:ln>
          </a:left>
          <a:right>
            <a:ln cap="flat" cmpd="sng" w="6350">
              <a:solidFill>
                <a:srgbClr val="A5A5A5"/>
              </a:solidFill>
              <a:prstDash val="solid"/>
              <a:round/>
              <a:headEnd len="sm" w="sm" type="none"/>
              <a:tailEnd len="sm" w="sm" type="none"/>
            </a:ln>
          </a:right>
        </a:tcBdr>
      </a:tcStyle>
    </a:band1V>
    <a:band2V>
      <a:tcTxStyle/>
    </a:band2V>
    <a:lastCol>
      <a:tcTxStyle b="on"/>
      <a:tcStyle>
        <a:tcBdr>
          <a:left>
            <a:ln cap="flat" cmpd="sng">
              <a:solidFill>
                <a:srgbClr val="000000"/>
              </a:solidFill>
              <a:prstDash val="solid"/>
              <a:round/>
              <a:headEnd len="sm" w="sm" type="none"/>
              <a:tailEnd len="sm" w="sm" type="none"/>
            </a:ln>
          </a:left>
        </a:tcBdr>
        <a:fill>
          <a:solidFill>
            <a:srgbClr val="FFFFFF"/>
          </a:solidFill>
        </a:fill>
      </a:tcStyle>
    </a:lastCol>
    <a:firstCol>
      <a:tcTxStyle b="on"/>
      <a:tcStyle>
        <a:tcBdr>
          <a:right>
            <a:ln cap="flat" cmpd="sng">
              <a:solidFill>
                <a:srgbClr val="000000"/>
              </a:solidFill>
              <a:prstDash val="solid"/>
              <a:round/>
              <a:headEnd len="sm" w="sm" type="none"/>
              <a:tailEnd len="sm" w="sm" type="none"/>
            </a:ln>
          </a:right>
        </a:tcBdr>
        <a:fill>
          <a:solidFill>
            <a:srgbClr val="FFFFFF"/>
          </a:solidFill>
        </a:fill>
      </a:tcStyle>
    </a:firstCol>
    <a:lastRow>
      <a:tcTxStyle b="on"/>
      <a:tcStyle>
        <a:tcBdr>
          <a:top>
            <a:ln cap="flat" cmpd="sng" w="6350">
              <a:solidFill>
                <a:srgbClr val="A5A5A5"/>
              </a:solidFill>
              <a:prstDash val="solid"/>
              <a:round/>
              <a:headEnd len="sm" w="sm" type="none"/>
              <a:tailEnd len="sm" w="sm" type="none"/>
            </a:ln>
          </a:top>
        </a:tcBdr>
        <a:fill>
          <a:solidFill>
            <a:srgbClr val="FFFFFF"/>
          </a:solidFill>
        </a:fill>
      </a:tcStyle>
    </a:lastRow>
    <a:seCell>
      <a:tcTxStyle/>
      <a:tcStyle>
        <a:tcBdr>
          <a:left>
            <a:ln cap="flat" cmpd="sng">
              <a:solidFill>
                <a:srgbClr val="000000"/>
              </a:solidFill>
              <a:prstDash val="solid"/>
              <a:round/>
              <a:headEnd len="sm" w="sm" type="none"/>
              <a:tailEnd len="sm" w="sm" type="none"/>
            </a:ln>
          </a:left>
          <a:top>
            <a:ln cap="flat" cmpd="sng" w="6350">
              <a:solidFill>
                <a:srgbClr val="A5A5A5"/>
              </a:solidFill>
              <a:prstDash val="solid"/>
              <a:round/>
              <a:headEnd len="sm" w="sm" type="none"/>
              <a:tailEnd len="sm" w="sm" type="none"/>
            </a:ln>
          </a:top>
        </a:tcBdr>
      </a:tcStyle>
    </a:seCell>
    <a:swCell>
      <a:tcTxStyle/>
      <a:tcStyle>
        <a:tcBdr>
          <a:right>
            <a:ln cap="flat" cmpd="sng">
              <a:solidFill>
                <a:srgbClr val="000000"/>
              </a:solidFill>
              <a:prstDash val="solid"/>
              <a:round/>
              <a:headEnd len="sm" w="sm" type="none"/>
              <a:tailEnd len="sm" w="sm" type="none"/>
            </a:ln>
          </a:right>
          <a:top>
            <a:ln cap="flat" cmpd="sng" w="6350">
              <a:solidFill>
                <a:srgbClr val="A5A5A5"/>
              </a:solidFill>
              <a:prstDash val="solid"/>
              <a:round/>
              <a:headEnd len="sm" w="sm" type="none"/>
              <a:tailEnd len="sm" w="sm" type="none"/>
            </a:ln>
          </a:top>
        </a:tcBdr>
      </a:tcStyle>
    </a:swCell>
    <a:firstRow>
      <a:tcTxStyle b="on">
        <a:srgbClr val="FFFFFF"/>
      </a:tcTxStyle>
      <a:tcStyle>
        <a:fill>
          <a:solidFill>
            <a:srgbClr val="A5A5A5"/>
          </a:solidFill>
        </a:fill>
      </a:tcStyle>
    </a:firstRow>
    <a:neCell>
      <a:tcTxStyle/>
      <a:tcStyle>
        <a:tcBdr>
          <a:left>
            <a:ln cap="flat" cmpd="sng">
              <a:solidFill>
                <a:srgbClr val="000000"/>
              </a:solidFill>
              <a:prstDash val="solid"/>
              <a:round/>
              <a:headEnd len="sm" w="sm" type="none"/>
              <a:tailEnd len="sm" w="sm" type="none"/>
            </a:ln>
          </a:left>
          <a:bottom>
            <a:ln cap="flat" cmpd="sng">
              <a:solidFill>
                <a:srgbClr val="000000"/>
              </a:solidFill>
              <a:prstDash val="solid"/>
              <a:round/>
              <a:headEnd len="sm" w="sm" type="none"/>
              <a:tailEnd len="sm" w="sm" type="none"/>
            </a:ln>
          </a:bottom>
        </a:tcBdr>
      </a:tcStyle>
    </a:neCell>
    <a:nwCell>
      <a:tcTxStyle/>
      <a:tcStyle>
        <a:tcBdr>
          <a:right>
            <a:ln cap="flat" cmpd="sng">
              <a:solidFill>
                <a:srgbClr val="000000"/>
              </a:solidFill>
              <a:prstDash val="solid"/>
              <a:round/>
              <a:headEnd len="sm" w="sm" type="none"/>
              <a:tailEnd len="sm" w="sm" type="none"/>
            </a:ln>
          </a:right>
          <a:bottom>
            <a:ln cap="flat" cmpd="sng">
              <a:solidFill>
                <a:srgbClr val="000000"/>
              </a:solidFill>
              <a:prstDash val="solid"/>
              <a:round/>
              <a:headEnd len="sm" w="sm" type="none"/>
              <a:tailEnd len="sm" w="sm" type="none"/>
            </a:ln>
          </a:bottom>
        </a:tcBdr>
      </a:tcStyle>
    </a:nwCell>
  </a:tblStyle>
  <a:tblStyle styleId="{569729B2-08D6-4E10-BC78-FA43F52DA6EC}"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EDEDED"/>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504e2950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9504e295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1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16"/>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16"/>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25"/>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p:nvPr>
            <p:ph idx="2" type="pic"/>
          </p:nvPr>
        </p:nvSpPr>
        <p:spPr>
          <a:xfrm>
            <a:off x="681727" y="941439"/>
            <a:ext cx="10821840" cy="3478161"/>
          </a:xfrm>
          <a:prstGeom prst="rect">
            <a:avLst/>
          </a:prstGeom>
          <a:noFill/>
          <a:ln>
            <a:noFill/>
          </a:ln>
        </p:spPr>
      </p:sp>
      <p:sp>
        <p:nvSpPr>
          <p:cNvPr id="74" name="Google Shape;74;p25"/>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2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2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26"/>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26"/>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27"/>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27"/>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7"/>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27"/>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7"/>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2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28"/>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8"/>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28"/>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8"/>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9"/>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29"/>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29"/>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29"/>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29"/>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29"/>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2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30"/>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0"/>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30"/>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30"/>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30"/>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30"/>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30"/>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30"/>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30"/>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30"/>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1"/>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3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32"/>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2"/>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32"/>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2"/>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18"/>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18"/>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19"/>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1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20"/>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20"/>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20"/>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20"/>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23"/>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2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p:nvPr>
            <p:ph idx="2" type="pic"/>
          </p:nvPr>
        </p:nvSpPr>
        <p:spPr>
          <a:xfrm>
            <a:off x="7861238" y="751241"/>
            <a:ext cx="3644962" cy="5467443"/>
          </a:xfrm>
          <a:prstGeom prst="rect">
            <a:avLst/>
          </a:prstGeom>
          <a:noFill/>
          <a:ln>
            <a:noFill/>
          </a:ln>
        </p:spPr>
      </p:sp>
      <p:sp>
        <p:nvSpPr>
          <p:cNvPr id="67" name="Google Shape;67;p24"/>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2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5"/>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Brad Jackson</a:t>
            </a:r>
            <a:endParaRPr i="1"/>
          </a:p>
        </p:txBody>
      </p:sp>
      <p:pic>
        <p:nvPicPr>
          <p:cNvPr descr="Green Pace logo" id="146" name="Google Shape;146;p1"/>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15" name="Google Shape;215;p1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lt1"/>
              </a:buClr>
              <a:buSzPts val="2000"/>
              <a:buChar char="•"/>
            </a:pPr>
            <a:r>
              <a:rPr b="1" lang="en-US"/>
              <a:t>The CI/CD </a:t>
            </a:r>
            <a:r>
              <a:rPr b="1" lang="en-US"/>
              <a:t>pipeline should be initiated by a Git hook.  Scans will be initiated as a result of the webhook.  This will add time to the build process; however, it is a fundamental way to assure compliance with common coding standards.</a:t>
            </a:r>
            <a:endParaRPr b="1" sz="1600"/>
          </a:p>
          <a:p>
            <a:pPr indent="-228600" lvl="1" marL="685800" rtl="0" algn="l">
              <a:lnSpc>
                <a:spcPct val="90000"/>
              </a:lnSpc>
              <a:spcBef>
                <a:spcPts val="500"/>
              </a:spcBef>
              <a:spcAft>
                <a:spcPts val="0"/>
              </a:spcAft>
              <a:buClr>
                <a:schemeClr val="lt1"/>
              </a:buClr>
              <a:buSzPts val="2000"/>
              <a:buChar char="•"/>
            </a:pPr>
            <a:r>
              <a:rPr b="1" lang="en-US"/>
              <a:t>Checkmarx</a:t>
            </a:r>
            <a:r>
              <a:rPr lang="en-US"/>
              <a:t>: a </a:t>
            </a:r>
            <a:r>
              <a:rPr lang="en-US"/>
              <a:t>S</a:t>
            </a:r>
            <a:r>
              <a:rPr lang="en-US"/>
              <a:t>tatic </a:t>
            </a:r>
            <a:r>
              <a:rPr lang="en-US"/>
              <a:t>A</a:t>
            </a:r>
            <a:r>
              <a:rPr lang="en-US"/>
              <a:t>pplication </a:t>
            </a:r>
            <a:r>
              <a:rPr lang="en-US"/>
              <a:t>S</a:t>
            </a:r>
            <a:r>
              <a:rPr lang="en-US"/>
              <a:t>ecurity Testing (SAST) tool which provides fast and accurate incremental or full scans and gives you the flexibility, accuracy, integrations, and coverage to secure your applications</a:t>
            </a:r>
            <a:endParaRPr/>
          </a:p>
          <a:p>
            <a:pPr indent="-215900" lvl="1" marL="685800" rtl="0" algn="l">
              <a:lnSpc>
                <a:spcPct val="90000"/>
              </a:lnSpc>
              <a:spcBef>
                <a:spcPts val="500"/>
              </a:spcBef>
              <a:spcAft>
                <a:spcPts val="0"/>
              </a:spcAft>
              <a:buSzPts val="1800"/>
              <a:buChar char="•"/>
            </a:pPr>
            <a:r>
              <a:rPr b="1" lang="en-US"/>
              <a:t>Cppcheck</a:t>
            </a:r>
            <a:r>
              <a:rPr lang="en-US"/>
              <a:t>:  a static analysis tool for C/C++ code. It provides unique code analysis to detect bugs and focuses on detecting undefined behaviour and dangerous coding constructs.</a:t>
            </a:r>
            <a:endParaRPr/>
          </a:p>
          <a:p>
            <a:pPr indent="-215900" lvl="1" marL="685800" rtl="0" algn="l">
              <a:lnSpc>
                <a:spcPct val="90000"/>
              </a:lnSpc>
              <a:spcBef>
                <a:spcPts val="500"/>
              </a:spcBef>
              <a:spcAft>
                <a:spcPts val="0"/>
              </a:spcAft>
              <a:buSzPts val="1800"/>
              <a:buChar char="•"/>
            </a:pPr>
            <a:r>
              <a:rPr b="1" lang="en-US"/>
              <a:t>Clang</a:t>
            </a:r>
            <a:r>
              <a:rPr lang="en-US"/>
              <a:t>: a compiler front end for the C, C++, Objective-C, and Objective-C++ programming languages, as well as the OpenMP, OpenCL, RenderScript, CUDA, and HIP frameworks.</a:t>
            </a:r>
            <a:endParaRPr/>
          </a:p>
        </p:txBody>
      </p:sp>
      <p:pic>
        <p:nvPicPr>
          <p:cNvPr descr="Green Pace logo" id="216" name="Google Shape;216;p1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22" name="Google Shape;222;p1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sz="2000"/>
              <a:t>Risk of waiting</a:t>
            </a:r>
            <a:endParaRPr sz="2000"/>
          </a:p>
          <a:p>
            <a:pPr indent="-355600" lvl="1" marL="914400" rtl="0" algn="l">
              <a:lnSpc>
                <a:spcPct val="90000"/>
              </a:lnSpc>
              <a:spcBef>
                <a:spcPts val="0"/>
              </a:spcBef>
              <a:spcAft>
                <a:spcPts val="0"/>
              </a:spcAft>
              <a:buSzPts val="2000"/>
              <a:buChar char="•"/>
            </a:pPr>
            <a:r>
              <a:rPr lang="en-US"/>
              <a:t>Code debt</a:t>
            </a:r>
            <a:endParaRPr/>
          </a:p>
          <a:p>
            <a:pPr indent="-342900" lvl="1" marL="914400" rtl="0" algn="l">
              <a:lnSpc>
                <a:spcPct val="90000"/>
              </a:lnSpc>
              <a:spcBef>
                <a:spcPts val="0"/>
              </a:spcBef>
              <a:spcAft>
                <a:spcPts val="0"/>
              </a:spcAft>
              <a:buSzPts val="1800"/>
              <a:buChar char="•"/>
            </a:pPr>
            <a:r>
              <a:rPr lang="en-US"/>
              <a:t>Data loss/Loss of customer trust</a:t>
            </a:r>
            <a:endParaRPr sz="2000"/>
          </a:p>
          <a:p>
            <a:pPr indent="-355600" lvl="1" marL="914400" rtl="0" algn="l">
              <a:lnSpc>
                <a:spcPct val="90000"/>
              </a:lnSpc>
              <a:spcBef>
                <a:spcPts val="0"/>
              </a:spcBef>
              <a:spcAft>
                <a:spcPts val="0"/>
              </a:spcAft>
              <a:buSzPts val="2000"/>
              <a:buChar char="•"/>
            </a:pPr>
            <a:r>
              <a:rPr lang="en-US" sz="2000"/>
              <a:t>Financial cost (compliance)</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Benefits of early action</a:t>
            </a:r>
            <a:endParaRPr sz="2000"/>
          </a:p>
          <a:p>
            <a:pPr indent="-355600" lvl="1" marL="914400" rtl="0" algn="l">
              <a:spcBef>
                <a:spcPts val="0"/>
              </a:spcBef>
              <a:spcAft>
                <a:spcPts val="0"/>
              </a:spcAft>
              <a:buSzPts val="2000"/>
              <a:buChar char="•"/>
            </a:pPr>
            <a:r>
              <a:rPr lang="en-US"/>
              <a:t>Prevent possible damage by prevention</a:t>
            </a:r>
            <a:endParaRPr/>
          </a:p>
          <a:p>
            <a:pPr indent="-355600" lvl="1" marL="914400" rtl="0" algn="l">
              <a:spcBef>
                <a:spcPts val="0"/>
              </a:spcBef>
              <a:spcAft>
                <a:spcPts val="0"/>
              </a:spcAft>
              <a:buSzPts val="2000"/>
              <a:buChar char="•"/>
            </a:pPr>
            <a:r>
              <a:rPr lang="en-US"/>
              <a:t>Uniform DiD</a:t>
            </a:r>
            <a:endParaRPr/>
          </a:p>
          <a:p>
            <a:pPr indent="-342900" lvl="1" marL="914400" rtl="0" algn="l">
              <a:spcBef>
                <a:spcPts val="0"/>
              </a:spcBef>
              <a:spcAft>
                <a:spcPts val="0"/>
              </a:spcAft>
              <a:buSzPts val="1800"/>
              <a:buChar char="•"/>
            </a:pPr>
            <a:r>
              <a:rPr lang="en-US"/>
              <a:t>Reduce incident response overhead</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US" sz="2000"/>
              <a:t>Example</a:t>
            </a:r>
            <a:endParaRPr sz="2000"/>
          </a:p>
          <a:p>
            <a:pPr indent="-355600" lvl="1" marL="914400" rtl="0" algn="l">
              <a:spcBef>
                <a:spcPts val="0"/>
              </a:spcBef>
              <a:spcAft>
                <a:spcPts val="0"/>
              </a:spcAft>
              <a:buSzPts val="2000"/>
              <a:buChar char="•"/>
            </a:pPr>
            <a:r>
              <a:rPr lang="en-US"/>
              <a:t>2012 Sony Pictures Europe Breach</a:t>
            </a:r>
            <a:endParaRPr/>
          </a:p>
          <a:p>
            <a:pPr indent="-355600" lvl="1" marL="914400" rtl="0" algn="l">
              <a:spcBef>
                <a:spcPts val="0"/>
              </a:spcBef>
              <a:spcAft>
                <a:spcPts val="0"/>
              </a:spcAft>
              <a:buSzPts val="2000"/>
              <a:buChar char="•"/>
            </a:pPr>
            <a:r>
              <a:rPr lang="en-US"/>
              <a:t>&gt; 1 million users affected</a:t>
            </a:r>
            <a:endParaRPr/>
          </a:p>
          <a:p>
            <a:pPr indent="-342900" lvl="1" marL="914400" rtl="0" algn="l">
              <a:spcBef>
                <a:spcPts val="0"/>
              </a:spcBef>
              <a:spcAft>
                <a:spcPts val="0"/>
              </a:spcAft>
              <a:buSzPts val="1800"/>
              <a:buChar char="•"/>
            </a:pPr>
            <a:r>
              <a:rPr lang="en-US"/>
              <a:t>SQL injection attack</a:t>
            </a:r>
            <a:endParaRPr/>
          </a:p>
        </p:txBody>
      </p:sp>
      <p:pic>
        <p:nvPicPr>
          <p:cNvPr descr="Green Pace logo" id="223" name="Google Shape;223;p1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29" name="Google Shape;229;p12"/>
          <p:cNvSpPr txBox="1"/>
          <p:nvPr>
            <p:ph idx="1" type="body"/>
          </p:nvPr>
        </p:nvSpPr>
        <p:spPr>
          <a:xfrm>
            <a:off x="133725" y="2057400"/>
            <a:ext cx="10079700" cy="4024200"/>
          </a:xfrm>
          <a:prstGeom prst="rect">
            <a:avLst/>
          </a:prstGeom>
          <a:noFill/>
          <a:ln>
            <a:noFill/>
          </a:ln>
        </p:spPr>
        <p:txBody>
          <a:bodyPr anchorCtr="0" anchor="t" bIns="45700" lIns="91425" spcFirstLastPara="1" rIns="91425" wrap="square" tIns="45700">
            <a:normAutofit/>
          </a:bodyPr>
          <a:lstStyle/>
          <a:p>
            <a:pPr indent="-241300" lvl="2" marL="1143000" rtl="0" algn="l">
              <a:lnSpc>
                <a:spcPct val="90000"/>
              </a:lnSpc>
              <a:spcBef>
                <a:spcPts val="0"/>
              </a:spcBef>
              <a:spcAft>
                <a:spcPts val="0"/>
              </a:spcAft>
              <a:buClr>
                <a:schemeClr val="lt1"/>
              </a:buClr>
              <a:buSzPts val="2000"/>
              <a:buChar char="•"/>
            </a:pPr>
            <a:r>
              <a:rPr lang="en-US" sz="2000"/>
              <a:t>Policy is a living document: It should be subjected to regular reviews and updates as gaps are identified. </a:t>
            </a:r>
            <a:endParaRPr sz="2000"/>
          </a:p>
          <a:p>
            <a:pPr indent="-241300" lvl="2" marL="1143000" rtl="0" algn="l">
              <a:lnSpc>
                <a:spcPct val="90000"/>
              </a:lnSpc>
              <a:spcBef>
                <a:spcPts val="0"/>
              </a:spcBef>
              <a:spcAft>
                <a:spcPts val="0"/>
              </a:spcAft>
              <a:buSzPts val="2000"/>
              <a:buChar char="•"/>
            </a:pPr>
            <a:r>
              <a:rPr lang="en-US" sz="2000"/>
              <a:t>Third-party validation: Annual checks from an outside source, such as a white hat security firm, will help to give security a real-world test and find possible vulnerabilities.</a:t>
            </a:r>
            <a:endParaRPr sz="2000"/>
          </a:p>
          <a:p>
            <a:pPr indent="-241300" lvl="2" marL="1143000" rtl="0" algn="l">
              <a:lnSpc>
                <a:spcPct val="90000"/>
              </a:lnSpc>
              <a:spcBef>
                <a:spcPts val="0"/>
              </a:spcBef>
              <a:spcAft>
                <a:spcPts val="0"/>
              </a:spcAft>
              <a:buSzPts val="2000"/>
              <a:buChar char="•"/>
            </a:pPr>
            <a:r>
              <a:rPr lang="en-US" sz="2000"/>
              <a:t>Create a roadmap for implementing the policies as discussed ASAP</a:t>
            </a:r>
            <a:endParaRPr sz="2000"/>
          </a:p>
        </p:txBody>
      </p:sp>
      <p:pic>
        <p:nvPicPr>
          <p:cNvPr descr="Green Pace logo" id="230" name="Google Shape;230;p1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36" name="Google Shape;236;p1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The phrase “don’t leave security to the end” means that systems should be designed and implemented with security in mind. Security is often overlooked and is acknowledged to be a very complex ecosystem; however, there are well-established and simple guidelines for best practice when it comes to secure architecting and coding. At the lowest level, preventing threats begins at securing business-critical data.</a:t>
            </a:r>
            <a:endParaRPr sz="18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37" name="Google Shape;237;p1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43" name="Google Shape;243;p1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None/>
            </a:pPr>
            <a:r>
              <a:rPr lang="en-US"/>
              <a:t>Checkmarx Ltd. (2022, November 23). CHECKMARX SAST: SCAN WITH EASE AT THE SOURCE CODE LEVEL. Checkmarx.com. Retrieved February 19, 2023, from https://checkmarx.com/cxsast-source-code-scanning </a:t>
            </a:r>
            <a:endParaRPr/>
          </a:p>
          <a:p>
            <a:pPr indent="-457200" lvl="0" marL="457200" rtl="0" algn="l">
              <a:lnSpc>
                <a:spcPct val="90000"/>
              </a:lnSpc>
              <a:spcBef>
                <a:spcPts val="0"/>
              </a:spcBef>
              <a:spcAft>
                <a:spcPts val="0"/>
              </a:spcAft>
              <a:buNone/>
            </a:pPr>
            <a:r>
              <a:t/>
            </a:r>
            <a:endParaRPr/>
          </a:p>
          <a:p>
            <a:pPr indent="-457200" lvl="0" marL="457200" rtl="0" algn="l">
              <a:lnSpc>
                <a:spcPct val="90000"/>
              </a:lnSpc>
              <a:spcBef>
                <a:spcPts val="0"/>
              </a:spcBef>
              <a:spcAft>
                <a:spcPts val="0"/>
              </a:spcAft>
              <a:buNone/>
            </a:pPr>
            <a:r>
              <a:rPr lang="en-US"/>
              <a:t>LLVM Developer Group. (n.d.). Getting started: Building and running clang. Clang. Retrieved February 19, 2023, from https://clang.llvm.org/get_started.html </a:t>
            </a:r>
            <a:endParaRPr/>
          </a:p>
          <a:p>
            <a:pPr indent="-457200" lvl="0" marL="457200" rtl="0" algn="l">
              <a:lnSpc>
                <a:spcPct val="90000"/>
              </a:lnSpc>
              <a:spcBef>
                <a:spcPts val="0"/>
              </a:spcBef>
              <a:spcAft>
                <a:spcPts val="0"/>
              </a:spcAft>
              <a:buNone/>
            </a:pPr>
            <a:r>
              <a:t/>
            </a:r>
            <a:endParaRPr/>
          </a:p>
          <a:p>
            <a:pPr indent="-457200" lvl="0" marL="457200" rtl="0" algn="l">
              <a:lnSpc>
                <a:spcPct val="90000"/>
              </a:lnSpc>
              <a:spcBef>
                <a:spcPts val="0"/>
              </a:spcBef>
              <a:spcAft>
                <a:spcPts val="0"/>
              </a:spcAft>
              <a:buNone/>
            </a:pPr>
            <a:r>
              <a:rPr lang="en-US"/>
              <a:t>Marjamäki, D. (n.d.). Cppcheck - A tool for static C/C++ code analysis. Cppcheck. Retrieved February 19, 2023, from https://cppcheck.sourceforge.io/ </a:t>
            </a:r>
            <a:endParaRPr/>
          </a:p>
          <a:p>
            <a:pPr indent="-457200" lvl="0" marL="457200" rtl="0" algn="l">
              <a:lnSpc>
                <a:spcPct val="90000"/>
              </a:lnSpc>
              <a:spcBef>
                <a:spcPts val="0"/>
              </a:spcBef>
              <a:spcAft>
                <a:spcPts val="0"/>
              </a:spcAft>
              <a:buNone/>
            </a:pPr>
            <a:r>
              <a:t/>
            </a:r>
            <a:endParaRPr/>
          </a:p>
          <a:p>
            <a:pPr indent="-457200" lvl="0" marL="457200" rtl="0" algn="l">
              <a:lnSpc>
                <a:spcPct val="90000"/>
              </a:lnSpc>
              <a:spcBef>
                <a:spcPts val="0"/>
              </a:spcBef>
              <a:spcAft>
                <a:spcPts val="0"/>
              </a:spcAft>
              <a:buNone/>
            </a:pPr>
            <a:r>
              <a:t/>
            </a:r>
            <a:endParaRPr/>
          </a:p>
        </p:txBody>
      </p:sp>
      <p:pic>
        <p:nvPicPr>
          <p:cNvPr descr="Green Pace logo" id="244" name="Google Shape;244;p1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p:nvPr>
            <p:ph idx="1" type="body"/>
          </p:nvPr>
        </p:nvSpPr>
        <p:spPr>
          <a:xfrm>
            <a:off x="685800" y="2194550"/>
            <a:ext cx="5251800" cy="4024200"/>
          </a:xfrm>
          <a:prstGeom prst="rect">
            <a:avLst/>
          </a:prstGeom>
          <a:noFill/>
          <a:ln>
            <a:noFill/>
          </a:ln>
        </p:spPr>
        <p:txBody>
          <a:bodyPr anchorCtr="0" anchor="t" bIns="45700" lIns="91425" spcFirstLastPara="1" rIns="91425" wrap="square" tIns="45700">
            <a:normAutofit/>
          </a:bodyPr>
          <a:lstStyle/>
          <a:p>
            <a:pPr indent="0" lvl="0" marL="685800" rtl="0" algn="l">
              <a:lnSpc>
                <a:spcPct val="90000"/>
              </a:lnSpc>
              <a:spcBef>
                <a:spcPts val="0"/>
              </a:spcBef>
              <a:spcAft>
                <a:spcPts val="0"/>
              </a:spcAft>
              <a:buSzPts val="1800"/>
              <a:buNone/>
            </a:pPr>
            <a:r>
              <a:rPr lang="en-US"/>
              <a:t>Software development at Green Pace lacked a deep-seated implementation of security principles.  These principles are required to ensure application development is uniformly defined, implemented, governed, and maintained over time to enable </a:t>
            </a:r>
            <a:r>
              <a:rPr lang="en-US"/>
              <a:t>defense in depth</a:t>
            </a:r>
            <a:r>
              <a:rPr lang="en-US"/>
              <a:t>.</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3"/>
          <p:cNvPicPr preferRelativeResize="0"/>
          <p:nvPr/>
        </p:nvPicPr>
        <p:blipFill rotWithShape="1">
          <a:blip r:embed="rId3">
            <a:alphaModFix/>
          </a:blip>
          <a:srcRect b="0" l="0" r="0" t="0"/>
          <a:stretch/>
        </p:blipFill>
        <p:spPr>
          <a:xfrm>
            <a:off x="6269275" y="2057400"/>
            <a:ext cx="5701401" cy="3354774"/>
          </a:xfrm>
          <a:prstGeom prst="rect">
            <a:avLst/>
          </a:prstGeom>
          <a:noFill/>
          <a:ln>
            <a:noFill/>
          </a:ln>
        </p:spPr>
      </p:pic>
      <p:pic>
        <p:nvPicPr>
          <p:cNvPr descr="Green Pace logo" id="154" name="Google Shape;154;p3"/>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descr="Alt text required" id="160" name="Google Shape;160;p4"/>
          <p:cNvGraphicFramePr/>
          <p:nvPr/>
        </p:nvGraphicFramePr>
        <p:xfrm>
          <a:off x="1066900" y="2057390"/>
          <a:ext cx="3000000" cy="3000000"/>
        </p:xfrm>
        <a:graphic>
          <a:graphicData uri="http://schemas.openxmlformats.org/drawingml/2006/table">
            <a:tbl>
              <a:tblPr firstCol="1" firstRow="1">
                <a:noFill/>
                <a:tableStyleId>{5437D4DF-5113-4678-BA57-E88BA137E707}</a:tableStyleId>
              </a:tblPr>
              <a:tblGrid>
                <a:gridCol w="5113225"/>
                <a:gridCol w="4827000"/>
              </a:tblGrid>
              <a:tr h="200887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dk1"/>
                          </a:solidFill>
                        </a:rPr>
                        <a:t>Likely (Short Term)</a:t>
                      </a:r>
                      <a:endParaRPr sz="20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2000">
                          <a:solidFill>
                            <a:schemeClr val="dk1"/>
                          </a:solidFill>
                        </a:rPr>
                        <a:t>STD-005-CPP</a:t>
                      </a:r>
                      <a:endParaRPr sz="20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2000">
                          <a:solidFill>
                            <a:schemeClr val="dk1"/>
                          </a:solidFill>
                        </a:rPr>
                        <a:t>STD-007-CPP</a:t>
                      </a:r>
                      <a:endParaRPr sz="20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2000">
                          <a:solidFill>
                            <a:schemeClr val="dk1"/>
                          </a:solidFill>
                        </a:rPr>
                        <a:t>STD-010-CPP</a:t>
                      </a:r>
                      <a:endParaRPr sz="20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dk1"/>
                          </a:solidFill>
                        </a:rPr>
                        <a:t>Priority</a:t>
                      </a:r>
                      <a:endParaRPr sz="1400" u="none" cap="none" strike="noStrike">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2000">
                          <a:solidFill>
                            <a:schemeClr val="dk1"/>
                          </a:solidFill>
                        </a:rPr>
                        <a:t>STD-002-CPP</a:t>
                      </a:r>
                      <a:endParaRPr sz="20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2000">
                          <a:solidFill>
                            <a:schemeClr val="dk1"/>
                          </a:solidFill>
                        </a:rPr>
                        <a:t>STD-004-CPP</a:t>
                      </a:r>
                      <a:endParaRPr sz="20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chemeClr val="accent2"/>
                    </a:solidFill>
                  </a:tcPr>
                </a:tc>
              </a:tr>
              <a:tr h="2214800">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dk1"/>
                          </a:solidFill>
                        </a:rPr>
                        <a:t>Low priority</a:t>
                      </a:r>
                      <a:endParaRPr sz="1400" u="none" cap="none" strike="noStrike">
                        <a:solidFill>
                          <a:schemeClr val="dk1"/>
                        </a:solidFill>
                      </a:endParaRPr>
                    </a:p>
                    <a:p>
                      <a:pPr indent="0" lvl="0" marL="0" rtl="0" algn="ctr">
                        <a:spcBef>
                          <a:spcPts val="0"/>
                        </a:spcBef>
                        <a:spcAft>
                          <a:spcPts val="0"/>
                        </a:spcAft>
                        <a:buClr>
                          <a:schemeClr val="dk1"/>
                        </a:buClr>
                        <a:buSzPts val="3600"/>
                        <a:buFont typeface="Arial"/>
                        <a:buNone/>
                      </a:pPr>
                      <a:r>
                        <a:rPr lang="en-US" sz="2000">
                          <a:solidFill>
                            <a:schemeClr val="dk1"/>
                          </a:solidFill>
                        </a:rPr>
                        <a:t>STD-001-CPP</a:t>
                      </a:r>
                      <a:endParaRPr sz="2000">
                        <a:solidFill>
                          <a:schemeClr val="dk1"/>
                        </a:solidFill>
                      </a:endParaRPr>
                    </a:p>
                    <a:p>
                      <a:pPr indent="0" lvl="0" marL="0" rtl="0" algn="ctr">
                        <a:spcBef>
                          <a:spcPts val="0"/>
                        </a:spcBef>
                        <a:spcAft>
                          <a:spcPts val="0"/>
                        </a:spcAft>
                        <a:buClr>
                          <a:schemeClr val="dk1"/>
                        </a:buClr>
                        <a:buSzPts val="3600"/>
                        <a:buFont typeface="Arial"/>
                        <a:buNone/>
                      </a:pPr>
                      <a:r>
                        <a:rPr lang="en-US" sz="2000">
                          <a:solidFill>
                            <a:schemeClr val="dk1"/>
                          </a:solidFill>
                        </a:rPr>
                        <a:t>STD-006-CPP</a:t>
                      </a:r>
                      <a:endParaRPr sz="2000">
                        <a:solidFill>
                          <a:schemeClr val="dk1"/>
                        </a:solidFill>
                      </a:endParaRPr>
                    </a:p>
                    <a:p>
                      <a:pPr indent="0" lvl="0" marL="0" rtl="0" algn="ctr">
                        <a:spcBef>
                          <a:spcPts val="0"/>
                        </a:spcBef>
                        <a:spcAft>
                          <a:spcPts val="0"/>
                        </a:spcAft>
                        <a:buClr>
                          <a:schemeClr val="dk1"/>
                        </a:buClr>
                        <a:buSzPts val="3600"/>
                        <a:buFont typeface="Arial"/>
                        <a:buNone/>
                      </a:pPr>
                      <a:r>
                        <a:rPr lang="en-US" sz="2000">
                          <a:solidFill>
                            <a:schemeClr val="dk1"/>
                          </a:solidFill>
                        </a:rPr>
                        <a:t>STD-008-CPP</a:t>
                      </a:r>
                      <a:endParaRPr sz="2000">
                        <a:solidFill>
                          <a:schemeClr val="dk1"/>
                        </a:solidFill>
                      </a:endParaRPr>
                    </a:p>
                    <a:p>
                      <a:pPr indent="0" lvl="0" marL="0" rtl="0" algn="ctr">
                        <a:spcBef>
                          <a:spcPts val="0"/>
                        </a:spcBef>
                        <a:spcAft>
                          <a:spcPts val="0"/>
                        </a:spcAft>
                        <a:buClr>
                          <a:schemeClr val="dk1"/>
                        </a:buClr>
                        <a:buSzPts val="3600"/>
                        <a:buFont typeface="Arial"/>
                        <a:buNone/>
                      </a:pPr>
                      <a:r>
                        <a:rPr lang="en-US" sz="2000">
                          <a:solidFill>
                            <a:schemeClr val="dk1"/>
                          </a:solidFill>
                        </a:rPr>
                        <a:t>STD-009-CPP</a:t>
                      </a:r>
                      <a:endParaRPr sz="20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dk1"/>
                          </a:solidFill>
                        </a:rPr>
                        <a:t>Unlikely (Long Term</a:t>
                      </a:r>
                      <a:r>
                        <a:rPr lang="en-US" sz="3600">
                          <a:solidFill>
                            <a:schemeClr val="dk1"/>
                          </a:solidFill>
                        </a:rPr>
                        <a:t>)</a:t>
                      </a:r>
                      <a:endParaRPr sz="1400" u="none" cap="none" strike="noStrike">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2000">
                          <a:solidFill>
                            <a:schemeClr val="dk1"/>
                          </a:solidFill>
                        </a:rPr>
                        <a:t>STD-003-CPP</a:t>
                      </a:r>
                      <a:endParaRPr sz="20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chemeClr val="accent4"/>
                    </a:solidFill>
                  </a:tcPr>
                </a:tc>
              </a:tr>
            </a:tbl>
          </a:graphicData>
        </a:graphic>
      </p:graphicFrame>
      <p:pic>
        <p:nvPicPr>
          <p:cNvPr descr="Green Pace logo" id="161" name="Google Shape;161;p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idx="1" type="body"/>
          </p:nvPr>
        </p:nvSpPr>
        <p:spPr>
          <a:xfrm>
            <a:off x="685800" y="2194550"/>
            <a:ext cx="5410200" cy="4024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lt1"/>
              </a:buClr>
              <a:buSzPts val="2200"/>
              <a:buChar char="•"/>
            </a:pPr>
            <a:r>
              <a:rPr lang="en-US"/>
              <a:t>Validate Input Data</a:t>
            </a:r>
            <a:endParaRPr/>
          </a:p>
          <a:p>
            <a:pPr indent="-342900" lvl="1" marL="914400" rtl="0" algn="l">
              <a:spcBef>
                <a:spcPts val="0"/>
              </a:spcBef>
              <a:spcAft>
                <a:spcPts val="0"/>
              </a:spcAft>
              <a:buSzPts val="1800"/>
              <a:buChar char="•"/>
            </a:pPr>
            <a:r>
              <a:rPr lang="en-US"/>
              <a:t>STD-004-CPP</a:t>
            </a:r>
            <a:endParaRPr/>
          </a:p>
          <a:p>
            <a:pPr indent="-342900" lvl="1" marL="914400" rtl="0" algn="l">
              <a:spcBef>
                <a:spcPts val="0"/>
              </a:spcBef>
              <a:spcAft>
                <a:spcPts val="0"/>
              </a:spcAft>
              <a:buSzPts val="1800"/>
              <a:buChar char="•"/>
            </a:pPr>
            <a:r>
              <a:rPr lang="en-US"/>
              <a:t>STD-006-CPP</a:t>
            </a:r>
            <a:endParaRPr/>
          </a:p>
          <a:p>
            <a:pPr indent="-203200" lvl="0" marL="228600" rtl="0" algn="l">
              <a:lnSpc>
                <a:spcPct val="90000"/>
              </a:lnSpc>
              <a:spcBef>
                <a:spcPts val="0"/>
              </a:spcBef>
              <a:spcAft>
                <a:spcPts val="0"/>
              </a:spcAft>
              <a:buSzPts val="1800"/>
              <a:buChar char="•"/>
            </a:pPr>
            <a:r>
              <a:rPr lang="en-US"/>
              <a:t>Heed Compiler Warnings</a:t>
            </a:r>
            <a:endParaRPr/>
          </a:p>
          <a:p>
            <a:pPr indent="-342900" lvl="1" marL="914400" rtl="0" algn="l">
              <a:spcBef>
                <a:spcPts val="0"/>
              </a:spcBef>
              <a:spcAft>
                <a:spcPts val="0"/>
              </a:spcAft>
              <a:buSzPts val="1800"/>
              <a:buChar char="•"/>
            </a:pPr>
            <a:r>
              <a:rPr lang="en-US" sz="2000"/>
              <a:t>STD-001-CPP</a:t>
            </a:r>
            <a:endParaRPr sz="2000"/>
          </a:p>
          <a:p>
            <a:pPr indent="-342900" lvl="1" marL="914400" rtl="0" algn="l">
              <a:spcBef>
                <a:spcPts val="0"/>
              </a:spcBef>
              <a:spcAft>
                <a:spcPts val="0"/>
              </a:spcAft>
              <a:buSzPts val="1800"/>
              <a:buChar char="•"/>
            </a:pPr>
            <a:r>
              <a:rPr lang="en-US"/>
              <a:t>STD-002-CPP</a:t>
            </a:r>
            <a:endParaRPr/>
          </a:p>
          <a:p>
            <a:pPr indent="-342900" lvl="1" marL="914400" rtl="0" algn="l">
              <a:spcBef>
                <a:spcPts val="0"/>
              </a:spcBef>
              <a:spcAft>
                <a:spcPts val="0"/>
              </a:spcAft>
              <a:buSzPts val="1800"/>
              <a:buChar char="•"/>
            </a:pPr>
            <a:r>
              <a:rPr lang="en-US"/>
              <a:t>STD-005-CPP</a:t>
            </a:r>
            <a:endParaRPr/>
          </a:p>
          <a:p>
            <a:pPr indent="-342900" lvl="1" marL="914400" rtl="0" algn="l">
              <a:lnSpc>
                <a:spcPct val="90000"/>
              </a:lnSpc>
              <a:spcBef>
                <a:spcPts val="0"/>
              </a:spcBef>
              <a:spcAft>
                <a:spcPts val="0"/>
              </a:spcAft>
              <a:buSzPts val="1800"/>
              <a:buChar char="•"/>
            </a:pPr>
            <a:r>
              <a:rPr lang="en-US"/>
              <a:t>STD-006-CPP</a:t>
            </a:r>
            <a:endParaRPr/>
          </a:p>
          <a:p>
            <a:pPr indent="-342900" lvl="1" marL="914400" rtl="0" algn="l">
              <a:lnSpc>
                <a:spcPct val="90000"/>
              </a:lnSpc>
              <a:spcBef>
                <a:spcPts val="0"/>
              </a:spcBef>
              <a:spcAft>
                <a:spcPts val="0"/>
              </a:spcAft>
              <a:buSzPts val="1800"/>
              <a:buChar char="•"/>
            </a:pPr>
            <a:r>
              <a:rPr lang="en-US"/>
              <a:t>STD-008-CPP</a:t>
            </a:r>
            <a:endParaRPr/>
          </a:p>
          <a:p>
            <a:pPr indent="-203200" lvl="0" marL="228600" rtl="0" algn="l">
              <a:lnSpc>
                <a:spcPct val="90000"/>
              </a:lnSpc>
              <a:spcBef>
                <a:spcPts val="0"/>
              </a:spcBef>
              <a:spcAft>
                <a:spcPts val="0"/>
              </a:spcAft>
              <a:buSzPts val="1800"/>
              <a:buChar char="•"/>
            </a:pPr>
            <a:r>
              <a:rPr lang="en-US"/>
              <a:t>Architect and Design for Security Policies</a:t>
            </a:r>
            <a:endParaRPr/>
          </a:p>
          <a:p>
            <a:pPr indent="-342900" lvl="1" marL="914400" rtl="0" algn="l">
              <a:lnSpc>
                <a:spcPct val="90000"/>
              </a:lnSpc>
              <a:spcBef>
                <a:spcPts val="0"/>
              </a:spcBef>
              <a:spcAft>
                <a:spcPts val="0"/>
              </a:spcAft>
              <a:buSzPts val="1800"/>
              <a:buChar char="•"/>
            </a:pPr>
            <a:r>
              <a:rPr lang="en-US"/>
              <a:t>STD-007-CPP</a:t>
            </a:r>
            <a:endParaRPr/>
          </a:p>
          <a:p>
            <a:pPr indent="-203200" lvl="0" marL="228600" rtl="0" algn="l">
              <a:lnSpc>
                <a:spcPct val="90000"/>
              </a:lnSpc>
              <a:spcBef>
                <a:spcPts val="0"/>
              </a:spcBef>
              <a:spcAft>
                <a:spcPts val="0"/>
              </a:spcAft>
              <a:buSzPts val="1800"/>
              <a:buChar char="•"/>
            </a:pPr>
            <a:r>
              <a:rPr lang="en-US"/>
              <a:t>Keep It Simple</a:t>
            </a:r>
            <a:endParaRPr/>
          </a:p>
          <a:p>
            <a:pPr indent="-342900" lvl="1" marL="914400" rtl="0" algn="l">
              <a:lnSpc>
                <a:spcPct val="90000"/>
              </a:lnSpc>
              <a:spcBef>
                <a:spcPts val="0"/>
              </a:spcBef>
              <a:spcAft>
                <a:spcPts val="0"/>
              </a:spcAft>
              <a:buSzPts val="1800"/>
              <a:buChar char="•"/>
            </a:pPr>
            <a:r>
              <a:rPr lang="en-US"/>
              <a:t>STD-008-CPP</a:t>
            </a:r>
            <a:endParaRPr/>
          </a:p>
          <a:p>
            <a:pPr indent="-203200" lvl="0" marL="228600" rtl="0" algn="l">
              <a:lnSpc>
                <a:spcPct val="90000"/>
              </a:lnSpc>
              <a:spcBef>
                <a:spcPts val="0"/>
              </a:spcBef>
              <a:spcAft>
                <a:spcPts val="0"/>
              </a:spcAft>
              <a:buSzPts val="1800"/>
              <a:buChar char="•"/>
            </a:pPr>
            <a:r>
              <a:rPr lang="en-US"/>
              <a:t>Default Deny</a:t>
            </a:r>
            <a:endParaRPr/>
          </a:p>
          <a:p>
            <a:pPr indent="-342900" lvl="1" marL="914400" rtl="0" algn="l">
              <a:lnSpc>
                <a:spcPct val="90000"/>
              </a:lnSpc>
              <a:spcBef>
                <a:spcPts val="0"/>
              </a:spcBef>
              <a:spcAft>
                <a:spcPts val="0"/>
              </a:spcAft>
              <a:buSzPts val="1800"/>
              <a:buChar char="•"/>
            </a:pPr>
            <a:r>
              <a:rPr lang="en-US"/>
              <a:t>STD-009-CPP</a:t>
            </a:r>
            <a:endParaRPr/>
          </a:p>
        </p:txBody>
      </p:sp>
      <p:sp>
        <p:nvSpPr>
          <p:cNvPr id="167" name="Google Shape;167;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pic>
        <p:nvPicPr>
          <p:cNvPr descr="Green Pace logo" id="168" name="Google Shape;168;p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69" name="Google Shape;169;p5"/>
          <p:cNvSpPr txBox="1"/>
          <p:nvPr>
            <p:ph idx="1" type="body"/>
          </p:nvPr>
        </p:nvSpPr>
        <p:spPr>
          <a:xfrm>
            <a:off x="6096000" y="2194550"/>
            <a:ext cx="5410200" cy="4024200"/>
          </a:xfrm>
          <a:prstGeom prst="rect">
            <a:avLst/>
          </a:prstGeom>
          <a:noFill/>
          <a:ln>
            <a:noFill/>
          </a:ln>
        </p:spPr>
        <p:txBody>
          <a:bodyPr anchorCtr="0" anchor="t" bIns="45700" lIns="91425" spcFirstLastPara="1" rIns="91425" wrap="square" tIns="45700">
            <a:normAutofit fontScale="85000" lnSpcReduction="10000"/>
          </a:bodyPr>
          <a:lstStyle/>
          <a:p>
            <a:pPr indent="-207645" lvl="0" marL="228600" rtl="0" algn="l">
              <a:lnSpc>
                <a:spcPct val="90000"/>
              </a:lnSpc>
              <a:spcBef>
                <a:spcPts val="0"/>
              </a:spcBef>
              <a:spcAft>
                <a:spcPts val="0"/>
              </a:spcAft>
              <a:buClr>
                <a:schemeClr val="lt1"/>
              </a:buClr>
              <a:buSzPct val="100000"/>
              <a:buChar char="•"/>
            </a:pPr>
            <a:r>
              <a:rPr lang="en-US"/>
              <a:t>Adhere to the Principle of Least Privilege</a:t>
            </a:r>
            <a:endParaRPr/>
          </a:p>
          <a:p>
            <a:pPr indent="-325755" lvl="1" marL="914400" rtl="0" algn="l">
              <a:lnSpc>
                <a:spcPct val="90000"/>
              </a:lnSpc>
              <a:spcBef>
                <a:spcPts val="0"/>
              </a:spcBef>
              <a:spcAft>
                <a:spcPts val="0"/>
              </a:spcAft>
              <a:buSzPct val="90000"/>
              <a:buChar char="•"/>
            </a:pPr>
            <a:r>
              <a:rPr lang="en-US"/>
              <a:t>STD-009-CPP</a:t>
            </a:r>
            <a:endParaRPr/>
          </a:p>
          <a:p>
            <a:pPr indent="-186055" lvl="0" marL="228600" rtl="0" algn="l">
              <a:lnSpc>
                <a:spcPct val="90000"/>
              </a:lnSpc>
              <a:spcBef>
                <a:spcPts val="0"/>
              </a:spcBef>
              <a:spcAft>
                <a:spcPts val="0"/>
              </a:spcAft>
              <a:buSzPct val="81818"/>
              <a:buChar char="•"/>
            </a:pPr>
            <a:r>
              <a:rPr lang="en-US"/>
              <a:t>Sanitize Data Sent to Other Systems</a:t>
            </a:r>
            <a:endParaRPr/>
          </a:p>
          <a:p>
            <a:pPr indent="-325755" lvl="1" marL="914400" rtl="0" algn="l">
              <a:lnSpc>
                <a:spcPct val="90000"/>
              </a:lnSpc>
              <a:spcBef>
                <a:spcPts val="0"/>
              </a:spcBef>
              <a:spcAft>
                <a:spcPts val="0"/>
              </a:spcAft>
              <a:buSzPct val="90000"/>
              <a:buChar char="•"/>
            </a:pPr>
            <a:r>
              <a:rPr lang="en-US"/>
              <a:t>STD-004-CPP</a:t>
            </a:r>
            <a:endParaRPr/>
          </a:p>
          <a:p>
            <a:pPr indent="-325755" lvl="1" marL="914400" rtl="0" algn="l">
              <a:lnSpc>
                <a:spcPct val="90000"/>
              </a:lnSpc>
              <a:spcBef>
                <a:spcPts val="0"/>
              </a:spcBef>
              <a:spcAft>
                <a:spcPts val="0"/>
              </a:spcAft>
              <a:buSzPct val="90000"/>
              <a:buChar char="•"/>
            </a:pPr>
            <a:r>
              <a:rPr lang="en-US"/>
              <a:t>STD-007-CPP</a:t>
            </a:r>
            <a:endParaRPr/>
          </a:p>
          <a:p>
            <a:pPr indent="-186055" lvl="0" marL="228600" rtl="0" algn="l">
              <a:lnSpc>
                <a:spcPct val="90000"/>
              </a:lnSpc>
              <a:spcBef>
                <a:spcPts val="0"/>
              </a:spcBef>
              <a:spcAft>
                <a:spcPts val="0"/>
              </a:spcAft>
              <a:buSzPct val="81818"/>
              <a:buChar char="•"/>
            </a:pPr>
            <a:r>
              <a:rPr lang="en-US"/>
              <a:t>Practice Defense in Depth</a:t>
            </a:r>
            <a:endParaRPr/>
          </a:p>
          <a:p>
            <a:pPr indent="-186055" lvl="0" marL="228600" rtl="0" algn="l">
              <a:lnSpc>
                <a:spcPct val="90000"/>
              </a:lnSpc>
              <a:spcBef>
                <a:spcPts val="0"/>
              </a:spcBef>
              <a:spcAft>
                <a:spcPts val="0"/>
              </a:spcAft>
              <a:buSzPct val="81818"/>
              <a:buChar char="•"/>
            </a:pPr>
            <a:r>
              <a:rPr lang="en-US"/>
              <a:t>Use Effective Quality Assurance Techniques</a:t>
            </a:r>
            <a:endParaRPr/>
          </a:p>
          <a:p>
            <a:pPr indent="-325755" lvl="1" marL="914400" rtl="0" algn="l">
              <a:lnSpc>
                <a:spcPct val="90000"/>
              </a:lnSpc>
              <a:spcBef>
                <a:spcPts val="0"/>
              </a:spcBef>
              <a:spcAft>
                <a:spcPts val="0"/>
              </a:spcAft>
              <a:buSzPct val="90000"/>
              <a:buChar char="•"/>
            </a:pPr>
            <a:r>
              <a:rPr lang="en-US"/>
              <a:t>STD-003-CPP</a:t>
            </a:r>
            <a:endParaRPr/>
          </a:p>
          <a:p>
            <a:pPr indent="-325755" lvl="1" marL="914400" rtl="0" algn="l">
              <a:lnSpc>
                <a:spcPct val="90000"/>
              </a:lnSpc>
              <a:spcBef>
                <a:spcPts val="0"/>
              </a:spcBef>
              <a:spcAft>
                <a:spcPts val="0"/>
              </a:spcAft>
              <a:buSzPct val="90000"/>
              <a:buChar char="•"/>
            </a:pPr>
            <a:r>
              <a:rPr lang="en-US"/>
              <a:t>STD-004-CPP</a:t>
            </a:r>
            <a:endParaRPr/>
          </a:p>
          <a:p>
            <a:pPr indent="-325755" lvl="1" marL="914400" rtl="0" algn="l">
              <a:lnSpc>
                <a:spcPct val="90000"/>
              </a:lnSpc>
              <a:spcBef>
                <a:spcPts val="0"/>
              </a:spcBef>
              <a:spcAft>
                <a:spcPts val="0"/>
              </a:spcAft>
              <a:buSzPct val="90000"/>
              <a:buChar char="•"/>
            </a:pPr>
            <a:r>
              <a:rPr lang="en-US"/>
              <a:t>STD-005-CPP</a:t>
            </a:r>
            <a:endParaRPr/>
          </a:p>
          <a:p>
            <a:pPr indent="-325755" lvl="1" marL="914400" rtl="0" algn="l">
              <a:lnSpc>
                <a:spcPct val="90000"/>
              </a:lnSpc>
              <a:spcBef>
                <a:spcPts val="0"/>
              </a:spcBef>
              <a:spcAft>
                <a:spcPts val="0"/>
              </a:spcAft>
              <a:buSzPct val="90000"/>
              <a:buChar char="•"/>
            </a:pPr>
            <a:r>
              <a:rPr lang="en-US"/>
              <a:t>STD-006-CPP</a:t>
            </a:r>
            <a:endParaRPr/>
          </a:p>
          <a:p>
            <a:pPr indent="-325755" lvl="1" marL="914400" rtl="0" algn="l">
              <a:lnSpc>
                <a:spcPct val="90000"/>
              </a:lnSpc>
              <a:spcBef>
                <a:spcPts val="0"/>
              </a:spcBef>
              <a:spcAft>
                <a:spcPts val="0"/>
              </a:spcAft>
              <a:buSzPct val="90000"/>
              <a:buChar char="•"/>
            </a:pPr>
            <a:r>
              <a:rPr lang="en-US"/>
              <a:t>STD-007-CPP</a:t>
            </a:r>
            <a:endParaRPr/>
          </a:p>
          <a:p>
            <a:pPr indent="-325755" lvl="1" marL="914400" rtl="0" algn="l">
              <a:lnSpc>
                <a:spcPct val="90000"/>
              </a:lnSpc>
              <a:spcBef>
                <a:spcPts val="0"/>
              </a:spcBef>
              <a:spcAft>
                <a:spcPts val="0"/>
              </a:spcAft>
              <a:buSzPct val="90000"/>
              <a:buChar char="•"/>
            </a:pPr>
            <a:r>
              <a:rPr lang="en-US"/>
              <a:t>STD-008-CPP</a:t>
            </a:r>
            <a:endParaRPr/>
          </a:p>
          <a:p>
            <a:pPr indent="-325755" lvl="1" marL="914400" rtl="0" algn="l">
              <a:lnSpc>
                <a:spcPct val="90000"/>
              </a:lnSpc>
              <a:spcBef>
                <a:spcPts val="0"/>
              </a:spcBef>
              <a:spcAft>
                <a:spcPts val="0"/>
              </a:spcAft>
              <a:buSzPct val="90000"/>
              <a:buChar char="•"/>
            </a:pPr>
            <a:r>
              <a:rPr lang="en-US"/>
              <a:t>STD-010-CPP</a:t>
            </a:r>
            <a:endParaRPr/>
          </a:p>
          <a:p>
            <a:pPr indent="-186055" lvl="0" marL="228600" rtl="0" algn="l">
              <a:lnSpc>
                <a:spcPct val="90000"/>
              </a:lnSpc>
              <a:spcBef>
                <a:spcPts val="0"/>
              </a:spcBef>
              <a:spcAft>
                <a:spcPts val="0"/>
              </a:spcAft>
              <a:buSzPct val="81818"/>
              <a:buChar char="•"/>
            </a:pPr>
            <a:r>
              <a:rPr lang="en-US"/>
              <a:t>Adopt a Secure Coding Standard</a:t>
            </a:r>
            <a:endParaRPr/>
          </a:p>
          <a:p>
            <a:pPr indent="-325755" lvl="1" marL="914400" rtl="0" algn="l">
              <a:lnSpc>
                <a:spcPct val="90000"/>
              </a:lnSpc>
              <a:spcBef>
                <a:spcPts val="0"/>
              </a:spcBef>
              <a:spcAft>
                <a:spcPts val="0"/>
              </a:spcAft>
              <a:buSzPct val="90000"/>
              <a:buChar char="•"/>
            </a:pPr>
            <a:r>
              <a:rPr lang="en-US"/>
              <a:t>STD-004-CPP</a:t>
            </a:r>
            <a:endParaRPr/>
          </a:p>
          <a:p>
            <a:pPr indent="-325755" lvl="1" marL="914400" rtl="0" algn="l">
              <a:lnSpc>
                <a:spcPct val="90000"/>
              </a:lnSpc>
              <a:spcBef>
                <a:spcPts val="0"/>
              </a:spcBef>
              <a:spcAft>
                <a:spcPts val="0"/>
              </a:spcAft>
              <a:buSzPct val="90000"/>
              <a:buChar char="•"/>
            </a:pPr>
            <a:r>
              <a:rPr lang="en-US"/>
              <a:t>STD-009-CPP</a:t>
            </a:r>
            <a:endParaRPr/>
          </a:p>
          <a:p>
            <a:pPr indent="-325755" lvl="1" marL="914400" rtl="0" algn="l">
              <a:lnSpc>
                <a:spcPct val="90000"/>
              </a:lnSpc>
              <a:spcBef>
                <a:spcPts val="0"/>
              </a:spcBef>
              <a:spcAft>
                <a:spcPts val="0"/>
              </a:spcAft>
              <a:buSzPct val="90000"/>
              <a:buChar char="•"/>
            </a:pPr>
            <a:r>
              <a:rPr lang="en-US"/>
              <a:t>STD-010-CPP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Higher Priority (P18) &gt; Lower Priority (P1)</a:t>
            </a:r>
            <a:endParaRPr sz="2000"/>
          </a:p>
          <a:p>
            <a:pPr indent="-228600" lvl="0" marL="228600" rtl="0" algn="l">
              <a:lnSpc>
                <a:spcPct val="90000"/>
              </a:lnSpc>
              <a:spcBef>
                <a:spcPts val="0"/>
              </a:spcBef>
              <a:spcAft>
                <a:spcPts val="0"/>
              </a:spcAft>
              <a:buSzPts val="2000"/>
              <a:buChar char="•"/>
            </a:pPr>
            <a:r>
              <a:rPr lang="en-US" sz="2000"/>
              <a:t>Based on Severity, Likelihood and </a:t>
            </a:r>
            <a:r>
              <a:rPr lang="en-US" sz="2000"/>
              <a:t>Remediation</a:t>
            </a:r>
            <a:r>
              <a:rPr lang="en-US" sz="2000"/>
              <a:t> Cost</a:t>
            </a:r>
            <a:endParaRPr sz="2000"/>
          </a:p>
        </p:txBody>
      </p:sp>
      <p:pic>
        <p:nvPicPr>
          <p:cNvPr descr="Green Pace logo" id="176" name="Google Shape;176;p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77" name="Google Shape;177;p6"/>
          <p:cNvGraphicFramePr/>
          <p:nvPr/>
        </p:nvGraphicFramePr>
        <p:xfrm>
          <a:off x="1790700" y="3263600"/>
          <a:ext cx="3000000" cy="3000000"/>
        </p:xfrm>
        <a:graphic>
          <a:graphicData uri="http://schemas.openxmlformats.org/drawingml/2006/table">
            <a:tbl>
              <a:tblPr bandRow="1" firstCol="1" firstRow="1">
                <a:noFill/>
                <a:tableStyleId>{C7AE018A-3177-4C15-B849-E13CBA2610CB}</a:tableStyleId>
              </a:tblPr>
              <a:tblGrid>
                <a:gridCol w="1141175"/>
                <a:gridCol w="1144375"/>
                <a:gridCol w="1076525"/>
                <a:gridCol w="1481100"/>
                <a:gridCol w="1628750"/>
                <a:gridCol w="2138675"/>
              </a:tblGrid>
              <a:tr h="268650">
                <a:tc>
                  <a:txBody>
                    <a:bodyPr/>
                    <a:lstStyle/>
                    <a:p>
                      <a:pPr indent="0" lvl="0" marL="0" rtl="0" algn="ctr">
                        <a:spcBef>
                          <a:spcPts val="0"/>
                        </a:spcBef>
                        <a:spcAft>
                          <a:spcPts val="0"/>
                        </a:spcAft>
                        <a:buNone/>
                      </a:pPr>
                      <a:r>
                        <a:rPr b="1" lang="en-US" sz="1100">
                          <a:latin typeface="Calibri"/>
                          <a:ea typeface="Calibri"/>
                          <a:cs typeface="Calibri"/>
                          <a:sym typeface="Calibri"/>
                        </a:rPr>
                        <a:t>Rule</a:t>
                      </a:r>
                      <a:endParaRPr b="1" sz="1100">
                        <a:latin typeface="Calibri"/>
                        <a:ea typeface="Calibri"/>
                        <a:cs typeface="Calibri"/>
                        <a:sym typeface="Calibri"/>
                      </a:endParaRPr>
                    </a:p>
                  </a:txBody>
                  <a:tcPr marT="0" marB="0" marR="73025" marL="73025">
                    <a:lnB cap="flat" cmpd="sng" w="6350">
                      <a:solidFill>
                        <a:srgbClr val="A5A5A5"/>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100">
                          <a:latin typeface="Calibri"/>
                          <a:ea typeface="Calibri"/>
                          <a:cs typeface="Calibri"/>
                          <a:sym typeface="Calibri"/>
                        </a:rPr>
                        <a:t>Severity</a:t>
                      </a:r>
                      <a:endParaRPr b="1" sz="1100">
                        <a:latin typeface="Calibri"/>
                        <a:ea typeface="Calibri"/>
                        <a:cs typeface="Calibri"/>
                        <a:sym typeface="Calibri"/>
                      </a:endParaRPr>
                    </a:p>
                  </a:txBody>
                  <a:tcPr marT="0" marB="0" marR="73025" marL="73025">
                    <a:solidFill>
                      <a:srgbClr val="D9D9D9"/>
                    </a:solidFill>
                  </a:tcPr>
                </a:tc>
                <a:tc>
                  <a:txBody>
                    <a:bodyPr/>
                    <a:lstStyle/>
                    <a:p>
                      <a:pPr indent="0" lvl="0" marL="0" rtl="0" algn="ctr">
                        <a:spcBef>
                          <a:spcPts val="0"/>
                        </a:spcBef>
                        <a:spcAft>
                          <a:spcPts val="0"/>
                        </a:spcAft>
                        <a:buNone/>
                      </a:pPr>
                      <a:r>
                        <a:rPr b="1" lang="en-US" sz="1100">
                          <a:latin typeface="Calibri"/>
                          <a:ea typeface="Calibri"/>
                          <a:cs typeface="Calibri"/>
                          <a:sym typeface="Calibri"/>
                        </a:rPr>
                        <a:t>Likelihood</a:t>
                      </a:r>
                      <a:endParaRPr b="1" sz="1100">
                        <a:latin typeface="Calibri"/>
                        <a:ea typeface="Calibri"/>
                        <a:cs typeface="Calibri"/>
                        <a:sym typeface="Calibri"/>
                      </a:endParaRPr>
                    </a:p>
                  </a:txBody>
                  <a:tcPr marT="0" marB="0" marR="73025" marL="73025">
                    <a:solidFill>
                      <a:srgbClr val="D9D9D9"/>
                    </a:solidFill>
                  </a:tcPr>
                </a:tc>
                <a:tc>
                  <a:txBody>
                    <a:bodyPr/>
                    <a:lstStyle/>
                    <a:p>
                      <a:pPr indent="0" lvl="0" marL="0" rtl="0" algn="ctr">
                        <a:spcBef>
                          <a:spcPts val="0"/>
                        </a:spcBef>
                        <a:spcAft>
                          <a:spcPts val="0"/>
                        </a:spcAft>
                        <a:buNone/>
                      </a:pPr>
                      <a:r>
                        <a:rPr b="1" lang="en-US" sz="1100">
                          <a:latin typeface="Calibri"/>
                          <a:ea typeface="Calibri"/>
                          <a:cs typeface="Calibri"/>
                          <a:sym typeface="Calibri"/>
                        </a:rPr>
                        <a:t>Remediation Cost</a:t>
                      </a:r>
                      <a:endParaRPr b="1" sz="1100">
                        <a:latin typeface="Calibri"/>
                        <a:ea typeface="Calibri"/>
                        <a:cs typeface="Calibri"/>
                        <a:sym typeface="Calibri"/>
                      </a:endParaRPr>
                    </a:p>
                  </a:txBody>
                  <a:tcPr marT="0" marB="0" marR="73025" marL="73025">
                    <a:solidFill>
                      <a:srgbClr val="D9D9D9"/>
                    </a:solidFill>
                  </a:tcPr>
                </a:tc>
                <a:tc>
                  <a:txBody>
                    <a:bodyPr/>
                    <a:lstStyle/>
                    <a:p>
                      <a:pPr indent="0" lvl="0" marL="0" rtl="0" algn="ctr">
                        <a:spcBef>
                          <a:spcPts val="0"/>
                        </a:spcBef>
                        <a:spcAft>
                          <a:spcPts val="0"/>
                        </a:spcAft>
                        <a:buNone/>
                      </a:pPr>
                      <a:r>
                        <a:rPr b="1" lang="en-US" sz="1100">
                          <a:latin typeface="Calibri"/>
                          <a:ea typeface="Calibri"/>
                          <a:cs typeface="Calibri"/>
                          <a:sym typeface="Calibri"/>
                        </a:rPr>
                        <a:t>Priority</a:t>
                      </a:r>
                      <a:endParaRPr b="1" sz="1100">
                        <a:latin typeface="Calibri"/>
                        <a:ea typeface="Calibri"/>
                        <a:cs typeface="Calibri"/>
                        <a:sym typeface="Calibri"/>
                      </a:endParaRPr>
                    </a:p>
                  </a:txBody>
                  <a:tcPr marT="0" marB="0" marR="73025" marL="73025">
                    <a:solidFill>
                      <a:srgbClr val="D9D9D9"/>
                    </a:solidFill>
                  </a:tcPr>
                </a:tc>
                <a:tc>
                  <a:txBody>
                    <a:bodyPr/>
                    <a:lstStyle/>
                    <a:p>
                      <a:pPr indent="0" lvl="0" marL="0" rtl="0" algn="ctr">
                        <a:spcBef>
                          <a:spcPts val="0"/>
                        </a:spcBef>
                        <a:spcAft>
                          <a:spcPts val="0"/>
                        </a:spcAft>
                        <a:buNone/>
                      </a:pPr>
                      <a:r>
                        <a:rPr b="1" lang="en-US" sz="1100">
                          <a:latin typeface="Calibri"/>
                          <a:ea typeface="Calibri"/>
                          <a:cs typeface="Calibri"/>
                          <a:sym typeface="Calibri"/>
                        </a:rPr>
                        <a:t>Level</a:t>
                      </a:r>
                      <a:endParaRPr b="1" sz="1100">
                        <a:latin typeface="Calibri"/>
                        <a:ea typeface="Calibri"/>
                        <a:cs typeface="Calibri"/>
                        <a:sym typeface="Calibri"/>
                      </a:endParaRPr>
                    </a:p>
                  </a:txBody>
                  <a:tcPr marT="0" marB="0" marR="73025" marL="73025">
                    <a:solidFill>
                      <a:srgbClr val="D9D9D9"/>
                    </a:solidFill>
                  </a:tcPr>
                </a:tc>
              </a:tr>
              <a:tr h="268650">
                <a:tc>
                  <a:txBody>
                    <a:bodyPr/>
                    <a:lstStyle/>
                    <a:p>
                      <a:pPr indent="0" lvl="0" marL="0" rtl="0" algn="l">
                        <a:spcBef>
                          <a:spcPts val="0"/>
                        </a:spcBef>
                        <a:spcAft>
                          <a:spcPts val="0"/>
                        </a:spcAft>
                        <a:buNone/>
                      </a:pPr>
                      <a:r>
                        <a:rPr b="1" lang="en-US" sz="1100">
                          <a:latin typeface="Calibri"/>
                          <a:ea typeface="Calibri"/>
                          <a:cs typeface="Calibri"/>
                          <a:sym typeface="Calibri"/>
                        </a:rPr>
                        <a:t>STD-001-CPP</a:t>
                      </a:r>
                      <a:endParaRPr b="1"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Low</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Unlikely</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Low</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P3</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L3</a:t>
                      </a:r>
                      <a:endParaRPr sz="1100">
                        <a:latin typeface="Calibri"/>
                        <a:ea typeface="Calibri"/>
                        <a:cs typeface="Calibri"/>
                        <a:sym typeface="Calibri"/>
                      </a:endParaRPr>
                    </a:p>
                  </a:txBody>
                  <a:tcPr marT="0" marB="0" marR="73025" marL="73025"/>
                </a:tc>
              </a:tr>
              <a:tr h="268650">
                <a:tc>
                  <a:txBody>
                    <a:bodyPr/>
                    <a:lstStyle/>
                    <a:p>
                      <a:pPr indent="0" lvl="0" marL="0" rtl="0" algn="l">
                        <a:spcBef>
                          <a:spcPts val="0"/>
                        </a:spcBef>
                        <a:spcAft>
                          <a:spcPts val="0"/>
                        </a:spcAft>
                        <a:buNone/>
                      </a:pPr>
                      <a:r>
                        <a:rPr b="1" lang="en-US" sz="1100">
                          <a:latin typeface="Calibri"/>
                          <a:ea typeface="Calibri"/>
                          <a:cs typeface="Calibri"/>
                          <a:sym typeface="Calibri"/>
                        </a:rPr>
                        <a:t>STD-002-CPP</a:t>
                      </a:r>
                      <a:endParaRPr b="1"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High</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Probable</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Medium</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P12</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L1</a:t>
                      </a:r>
                      <a:endParaRPr sz="1100">
                        <a:latin typeface="Calibri"/>
                        <a:ea typeface="Calibri"/>
                        <a:cs typeface="Calibri"/>
                        <a:sym typeface="Calibri"/>
                      </a:endParaRPr>
                    </a:p>
                  </a:txBody>
                  <a:tcPr marT="0" marB="0" marR="73025" marL="73025"/>
                </a:tc>
              </a:tr>
              <a:tr h="268650">
                <a:tc>
                  <a:txBody>
                    <a:bodyPr/>
                    <a:lstStyle/>
                    <a:p>
                      <a:pPr indent="0" lvl="0" marL="0" rtl="0" algn="l">
                        <a:spcBef>
                          <a:spcPts val="0"/>
                        </a:spcBef>
                        <a:spcAft>
                          <a:spcPts val="0"/>
                        </a:spcAft>
                        <a:buNone/>
                      </a:pPr>
                      <a:r>
                        <a:rPr b="1" lang="en-US" sz="1100">
                          <a:latin typeface="Calibri"/>
                          <a:ea typeface="Calibri"/>
                          <a:cs typeface="Calibri"/>
                          <a:sym typeface="Calibri"/>
                        </a:rPr>
                        <a:t>STD-003-CPP</a:t>
                      </a:r>
                      <a:endParaRPr b="1"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High</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Unlikely</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Medium</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P6</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L2</a:t>
                      </a:r>
                      <a:endParaRPr sz="1100">
                        <a:latin typeface="Calibri"/>
                        <a:ea typeface="Calibri"/>
                        <a:cs typeface="Calibri"/>
                        <a:sym typeface="Calibri"/>
                      </a:endParaRPr>
                    </a:p>
                  </a:txBody>
                  <a:tcPr marT="0" marB="0" marR="73025" marL="73025"/>
                </a:tc>
              </a:tr>
              <a:tr h="268650">
                <a:tc>
                  <a:txBody>
                    <a:bodyPr/>
                    <a:lstStyle/>
                    <a:p>
                      <a:pPr indent="0" lvl="0" marL="0" rtl="0" algn="l">
                        <a:spcBef>
                          <a:spcPts val="0"/>
                        </a:spcBef>
                        <a:spcAft>
                          <a:spcPts val="0"/>
                        </a:spcAft>
                        <a:buNone/>
                      </a:pPr>
                      <a:r>
                        <a:rPr b="1" lang="en-US" sz="1100">
                          <a:latin typeface="Calibri"/>
                          <a:ea typeface="Calibri"/>
                          <a:cs typeface="Calibri"/>
                          <a:sym typeface="Calibri"/>
                        </a:rPr>
                        <a:t>STD-004-CPP</a:t>
                      </a:r>
                      <a:endParaRPr b="1" sz="1100">
                        <a:latin typeface="Calibri"/>
                        <a:ea typeface="Calibri"/>
                        <a:cs typeface="Calibri"/>
                        <a:sym typeface="Calibri"/>
                      </a:endParaRPr>
                    </a:p>
                  </a:txBody>
                  <a:tcPr marT="0" marB="0" marR="73025" marL="73025">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High</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Probable</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Medium</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P12</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L1</a:t>
                      </a:r>
                      <a:endParaRPr sz="1100">
                        <a:latin typeface="Calibri"/>
                        <a:ea typeface="Calibri"/>
                        <a:cs typeface="Calibri"/>
                        <a:sym typeface="Calibri"/>
                      </a:endParaRPr>
                    </a:p>
                  </a:txBody>
                  <a:tcPr marT="0" marB="0" marR="73025" marL="73025"/>
                </a:tc>
              </a:tr>
              <a:tr h="268650">
                <a:tc>
                  <a:txBody>
                    <a:bodyPr/>
                    <a:lstStyle/>
                    <a:p>
                      <a:pPr indent="0" lvl="0" marL="0" rtl="0" algn="l">
                        <a:spcBef>
                          <a:spcPts val="0"/>
                        </a:spcBef>
                        <a:spcAft>
                          <a:spcPts val="0"/>
                        </a:spcAft>
                        <a:buNone/>
                      </a:pPr>
                      <a:r>
                        <a:rPr b="1" lang="en-US" sz="1100">
                          <a:latin typeface="Calibri"/>
                          <a:ea typeface="Calibri"/>
                          <a:cs typeface="Calibri"/>
                          <a:sym typeface="Calibri"/>
                        </a:rPr>
                        <a:t>STD-005-CPP</a:t>
                      </a:r>
                      <a:endParaRPr b="1" sz="1100">
                        <a:latin typeface="Calibri"/>
                        <a:ea typeface="Calibri"/>
                        <a:cs typeface="Calibri"/>
                        <a:sym typeface="Calibri"/>
                      </a:endParaRPr>
                    </a:p>
                  </a:txBody>
                  <a:tcPr marT="0" marB="0" marR="73025" marL="73025">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High</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Likely</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Medium</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P18</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L1</a:t>
                      </a:r>
                      <a:endParaRPr sz="1100">
                        <a:latin typeface="Calibri"/>
                        <a:ea typeface="Calibri"/>
                        <a:cs typeface="Calibri"/>
                        <a:sym typeface="Calibri"/>
                      </a:endParaRPr>
                    </a:p>
                  </a:txBody>
                  <a:tcPr marT="0" marB="0" marR="73025" marL="73025"/>
                </a:tc>
              </a:tr>
              <a:tr h="268650">
                <a:tc>
                  <a:txBody>
                    <a:bodyPr/>
                    <a:lstStyle/>
                    <a:p>
                      <a:pPr indent="0" lvl="0" marL="0" rtl="0" algn="l">
                        <a:spcBef>
                          <a:spcPts val="0"/>
                        </a:spcBef>
                        <a:spcAft>
                          <a:spcPts val="0"/>
                        </a:spcAft>
                        <a:buNone/>
                      </a:pPr>
                      <a:r>
                        <a:rPr b="1" lang="en-US" sz="1100">
                          <a:latin typeface="Calibri"/>
                          <a:ea typeface="Calibri"/>
                          <a:cs typeface="Calibri"/>
                          <a:sym typeface="Calibri"/>
                        </a:rPr>
                        <a:t>STD-006-CPP</a:t>
                      </a:r>
                      <a:endParaRPr b="1" sz="1100">
                        <a:latin typeface="Calibri"/>
                        <a:ea typeface="Calibri"/>
                        <a:cs typeface="Calibri"/>
                        <a:sym typeface="Calibri"/>
                      </a:endParaRPr>
                    </a:p>
                  </a:txBody>
                  <a:tcPr marT="0" marB="0" marR="73025" marL="73025">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Low</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Unlikely</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High</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P1</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L3</a:t>
                      </a:r>
                      <a:endParaRPr sz="1100">
                        <a:latin typeface="Calibri"/>
                        <a:ea typeface="Calibri"/>
                        <a:cs typeface="Calibri"/>
                        <a:sym typeface="Calibri"/>
                      </a:endParaRPr>
                    </a:p>
                  </a:txBody>
                  <a:tcPr marT="0" marB="0" marR="73025" marL="73025"/>
                </a:tc>
              </a:tr>
              <a:tr h="268650">
                <a:tc>
                  <a:txBody>
                    <a:bodyPr/>
                    <a:lstStyle/>
                    <a:p>
                      <a:pPr indent="0" lvl="0" marL="0" rtl="0" algn="l">
                        <a:spcBef>
                          <a:spcPts val="0"/>
                        </a:spcBef>
                        <a:spcAft>
                          <a:spcPts val="0"/>
                        </a:spcAft>
                        <a:buNone/>
                      </a:pPr>
                      <a:r>
                        <a:rPr b="1" lang="en-US" sz="1100">
                          <a:latin typeface="Calibri"/>
                          <a:ea typeface="Calibri"/>
                          <a:cs typeface="Calibri"/>
                          <a:sym typeface="Calibri"/>
                        </a:rPr>
                        <a:t>STD-007-CPP</a:t>
                      </a:r>
                      <a:endParaRPr b="1" sz="1100">
                        <a:latin typeface="Calibri"/>
                        <a:ea typeface="Calibri"/>
                        <a:cs typeface="Calibri"/>
                        <a:sym typeface="Calibri"/>
                      </a:endParaRPr>
                    </a:p>
                  </a:txBody>
                  <a:tcPr marT="0" marB="0" marR="73025" marL="73025">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Low</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Likely</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Low</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P9</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L2</a:t>
                      </a:r>
                      <a:endParaRPr sz="1100">
                        <a:latin typeface="Calibri"/>
                        <a:ea typeface="Calibri"/>
                        <a:cs typeface="Calibri"/>
                        <a:sym typeface="Calibri"/>
                      </a:endParaRPr>
                    </a:p>
                  </a:txBody>
                  <a:tcPr marT="0" marB="0" marR="73025" marL="73025"/>
                </a:tc>
              </a:tr>
              <a:tr h="268650">
                <a:tc>
                  <a:txBody>
                    <a:bodyPr/>
                    <a:lstStyle/>
                    <a:p>
                      <a:pPr indent="0" lvl="0" marL="0" rtl="0" algn="l">
                        <a:spcBef>
                          <a:spcPts val="0"/>
                        </a:spcBef>
                        <a:spcAft>
                          <a:spcPts val="0"/>
                        </a:spcAft>
                        <a:buNone/>
                      </a:pPr>
                      <a:r>
                        <a:rPr b="1" lang="en-US" sz="1100">
                          <a:latin typeface="Calibri"/>
                          <a:ea typeface="Calibri"/>
                          <a:cs typeface="Calibri"/>
                          <a:sym typeface="Calibri"/>
                        </a:rPr>
                        <a:t>STD-008-CPP</a:t>
                      </a:r>
                      <a:endParaRPr b="1" sz="1100">
                        <a:latin typeface="Calibri"/>
                        <a:ea typeface="Calibri"/>
                        <a:cs typeface="Calibri"/>
                        <a:sym typeface="Calibri"/>
                      </a:endParaRPr>
                    </a:p>
                  </a:txBody>
                  <a:tcPr marT="0" marB="0" marR="73025" marL="73025">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Medium</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Unlikely</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Medium</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P4</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L3</a:t>
                      </a:r>
                      <a:endParaRPr sz="1100">
                        <a:latin typeface="Calibri"/>
                        <a:ea typeface="Calibri"/>
                        <a:cs typeface="Calibri"/>
                        <a:sym typeface="Calibri"/>
                      </a:endParaRPr>
                    </a:p>
                  </a:txBody>
                  <a:tcPr marT="0" marB="0" marR="73025" marL="73025"/>
                </a:tc>
              </a:tr>
              <a:tr h="268650">
                <a:tc>
                  <a:txBody>
                    <a:bodyPr/>
                    <a:lstStyle/>
                    <a:p>
                      <a:pPr indent="0" lvl="0" marL="0" rtl="0" algn="l">
                        <a:spcBef>
                          <a:spcPts val="0"/>
                        </a:spcBef>
                        <a:spcAft>
                          <a:spcPts val="0"/>
                        </a:spcAft>
                        <a:buNone/>
                      </a:pPr>
                      <a:r>
                        <a:rPr b="1" lang="en-US" sz="1100">
                          <a:latin typeface="Calibri"/>
                          <a:ea typeface="Calibri"/>
                          <a:cs typeface="Calibri"/>
                          <a:sym typeface="Calibri"/>
                        </a:rPr>
                        <a:t>STD-009-CPP</a:t>
                      </a:r>
                      <a:endParaRPr b="1" sz="1100">
                        <a:latin typeface="Calibri"/>
                        <a:ea typeface="Calibri"/>
                        <a:cs typeface="Calibri"/>
                        <a:sym typeface="Calibri"/>
                      </a:endParaRPr>
                    </a:p>
                  </a:txBody>
                  <a:tcPr marT="0" marB="0" marR="73025" marL="73025">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Medium</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Unlikely</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Medium</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P4</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L3</a:t>
                      </a:r>
                      <a:endParaRPr sz="1100">
                        <a:latin typeface="Calibri"/>
                        <a:ea typeface="Calibri"/>
                        <a:cs typeface="Calibri"/>
                        <a:sym typeface="Calibri"/>
                      </a:endParaRPr>
                    </a:p>
                  </a:txBody>
                  <a:tcPr marT="0" marB="0" marR="73025" marL="73025"/>
                </a:tc>
              </a:tr>
              <a:tr h="268650">
                <a:tc>
                  <a:txBody>
                    <a:bodyPr/>
                    <a:lstStyle/>
                    <a:p>
                      <a:pPr indent="0" lvl="0" marL="0" rtl="0" algn="l">
                        <a:spcBef>
                          <a:spcPts val="0"/>
                        </a:spcBef>
                        <a:spcAft>
                          <a:spcPts val="0"/>
                        </a:spcAft>
                        <a:buNone/>
                      </a:pPr>
                      <a:r>
                        <a:rPr b="1" lang="en-US" sz="1100">
                          <a:latin typeface="Calibri"/>
                          <a:ea typeface="Calibri"/>
                          <a:cs typeface="Calibri"/>
                          <a:sym typeface="Calibri"/>
                        </a:rPr>
                        <a:t>STD-010-CPP</a:t>
                      </a:r>
                      <a:endParaRPr b="1" sz="1100">
                        <a:latin typeface="Calibri"/>
                        <a:ea typeface="Calibri"/>
                        <a:cs typeface="Calibri"/>
                        <a:sym typeface="Calibri"/>
                      </a:endParaRPr>
                    </a:p>
                  </a:txBody>
                  <a:tcPr marT="0" marB="0" marR="73025" marL="73025">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Low</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Likely</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Low</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P9</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L2</a:t>
                      </a:r>
                      <a:endParaRPr sz="1100">
                        <a:latin typeface="Calibri"/>
                        <a:ea typeface="Calibri"/>
                        <a:cs typeface="Calibri"/>
                        <a:sym typeface="Calibri"/>
                      </a:endParaRPr>
                    </a:p>
                  </a:txBody>
                  <a:tcPr marT="0" marB="0" marR="73025" marL="730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pic>
        <p:nvPicPr>
          <p:cNvPr descr="Green Pace logo" id="183" name="Google Shape;183;p7"/>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84" name="Google Shape;184;p7"/>
          <p:cNvGraphicFramePr/>
          <p:nvPr/>
        </p:nvGraphicFramePr>
        <p:xfrm>
          <a:off x="1336675" y="2317750"/>
          <a:ext cx="3000000" cy="3000000"/>
        </p:xfrm>
        <a:graphic>
          <a:graphicData uri="http://schemas.openxmlformats.org/drawingml/2006/table">
            <a:tbl>
              <a:tblPr>
                <a:noFill/>
                <a:tableStyleId>{569729B2-08D6-4E10-BC78-FA43F52DA6EC}</a:tableStyleId>
              </a:tblPr>
              <a:tblGrid>
                <a:gridCol w="1682100"/>
                <a:gridCol w="7836550"/>
              </a:tblGrid>
              <a:tr h="573675">
                <a:tc>
                  <a:txBody>
                    <a:bodyPr/>
                    <a:lstStyle/>
                    <a:p>
                      <a:pPr indent="0" lvl="0" marL="0" rtl="0" algn="l">
                        <a:spcBef>
                          <a:spcPts val="0"/>
                        </a:spcBef>
                        <a:spcAft>
                          <a:spcPts val="0"/>
                        </a:spcAft>
                        <a:buNone/>
                      </a:pPr>
                      <a:r>
                        <a:rPr b="1" lang="en-US" sz="1100">
                          <a:latin typeface="Calibri"/>
                          <a:ea typeface="Calibri"/>
                          <a:cs typeface="Calibri"/>
                          <a:sym typeface="Calibri"/>
                        </a:rPr>
                        <a:t>Encryption</a:t>
                      </a:r>
                      <a:endParaRPr b="1" sz="1100">
                        <a:latin typeface="Calibri"/>
                        <a:ea typeface="Calibri"/>
                        <a:cs typeface="Calibri"/>
                        <a:sym typeface="Calibri"/>
                      </a:endParaRPr>
                    </a:p>
                  </a:txBody>
                  <a:tcPr marT="63500" marB="63500" marR="63500" marL="63500" anchor="b">
                    <a:solidFill>
                      <a:srgbClr val="D9D9D9"/>
                    </a:solidFill>
                  </a:tcPr>
                </a:tc>
                <a:tc>
                  <a:txBody>
                    <a:bodyPr/>
                    <a:lstStyle/>
                    <a:p>
                      <a:pPr indent="0" lvl="0" marL="0" rtl="0" algn="l">
                        <a:spcBef>
                          <a:spcPts val="0"/>
                        </a:spcBef>
                        <a:spcAft>
                          <a:spcPts val="0"/>
                        </a:spcAft>
                        <a:buNone/>
                      </a:pPr>
                      <a:r>
                        <a:rPr b="1" lang="en-US" sz="1100">
                          <a:latin typeface="Calibri"/>
                          <a:ea typeface="Calibri"/>
                          <a:cs typeface="Calibri"/>
                          <a:sym typeface="Calibri"/>
                        </a:rPr>
                        <a:t>Summary</a:t>
                      </a:r>
                      <a:endParaRPr b="1" sz="1100">
                        <a:latin typeface="Calibri"/>
                        <a:ea typeface="Calibri"/>
                        <a:cs typeface="Calibri"/>
                        <a:sym typeface="Calibri"/>
                      </a:endParaRPr>
                    </a:p>
                  </a:txBody>
                  <a:tcPr marT="63500" marB="63500" marR="63500" marL="63500" anchor="b">
                    <a:solidFill>
                      <a:srgbClr val="D9D9D9"/>
                    </a:solidFill>
                  </a:tcPr>
                </a:tc>
              </a:tr>
              <a:tr h="1232775">
                <a:tc>
                  <a:txBody>
                    <a:bodyPr/>
                    <a:lstStyle/>
                    <a:p>
                      <a:pPr indent="0" lvl="0" marL="0" rtl="0" algn="l">
                        <a:spcBef>
                          <a:spcPts val="0"/>
                        </a:spcBef>
                        <a:spcAft>
                          <a:spcPts val="0"/>
                        </a:spcAft>
                        <a:buNone/>
                      </a:pPr>
                      <a:r>
                        <a:rPr lang="en-US" sz="1100">
                          <a:latin typeface="Calibri"/>
                          <a:ea typeface="Calibri"/>
                          <a:cs typeface="Calibri"/>
                          <a:sym typeface="Calibri"/>
                        </a:rPr>
                        <a:t>Encryption in rest</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100">
                          <a:latin typeface="Calibri"/>
                          <a:ea typeface="Calibri"/>
                          <a:cs typeface="Calibri"/>
                          <a:sym typeface="Calibri"/>
                        </a:rPr>
                        <a:t>Encryption in rest protects stored data ranging from local hardware (HDD, SSD,NVMe) storage to cloud assets.  Encryption is a requirement for sensitive data to prevent potential attackers from seizing digital assets or private information.  </a:t>
                      </a:r>
                      <a:endParaRPr sz="1100">
                        <a:latin typeface="Calibri"/>
                        <a:ea typeface="Calibri"/>
                        <a:cs typeface="Calibri"/>
                        <a:sym typeface="Calibri"/>
                      </a:endParaRPr>
                    </a:p>
                  </a:txBody>
                  <a:tcPr marT="63500" marB="63500" marR="63500" marL="63500"/>
                </a:tc>
              </a:tr>
              <a:tr h="1232775">
                <a:tc>
                  <a:txBody>
                    <a:bodyPr/>
                    <a:lstStyle/>
                    <a:p>
                      <a:pPr indent="0" lvl="0" marL="0" rtl="0" algn="l">
                        <a:spcBef>
                          <a:spcPts val="0"/>
                        </a:spcBef>
                        <a:spcAft>
                          <a:spcPts val="0"/>
                        </a:spcAft>
                        <a:buNone/>
                      </a:pPr>
                      <a:r>
                        <a:rPr lang="en-US" sz="1100">
                          <a:latin typeface="Calibri"/>
                          <a:ea typeface="Calibri"/>
                          <a:cs typeface="Calibri"/>
                          <a:sym typeface="Calibri"/>
                        </a:rPr>
                        <a:t>Encryption at flight</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100">
                          <a:latin typeface="Calibri"/>
                          <a:ea typeface="Calibri"/>
                          <a:cs typeface="Calibri"/>
                          <a:sym typeface="Calibri"/>
                        </a:rPr>
                        <a:t>Encryption at flight (or encryption in transit) pertains to protecting data transferred between systems.  Data is protected in transit by scrambling the data so that, if intercepted, bad actors cannot easily consume it.  This is usually implemented using SSL or TLS.</a:t>
                      </a:r>
                      <a:endParaRPr sz="1100">
                        <a:latin typeface="Calibri"/>
                        <a:ea typeface="Calibri"/>
                        <a:cs typeface="Calibri"/>
                        <a:sym typeface="Calibri"/>
                      </a:endParaRPr>
                    </a:p>
                  </a:txBody>
                  <a:tcPr marT="63500" marB="63500" marR="63500" marL="63500"/>
                </a:tc>
              </a:tr>
              <a:tr h="1232775">
                <a:tc>
                  <a:txBody>
                    <a:bodyPr/>
                    <a:lstStyle/>
                    <a:p>
                      <a:pPr indent="0" lvl="0" marL="0" rtl="0" algn="l">
                        <a:spcBef>
                          <a:spcPts val="0"/>
                        </a:spcBef>
                        <a:spcAft>
                          <a:spcPts val="0"/>
                        </a:spcAft>
                        <a:buNone/>
                      </a:pPr>
                      <a:r>
                        <a:rPr lang="en-US" sz="1100">
                          <a:latin typeface="Calibri"/>
                          <a:ea typeface="Calibri"/>
                          <a:cs typeface="Calibri"/>
                          <a:sym typeface="Calibri"/>
                        </a:rPr>
                        <a:t>Encryption in use</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100">
                          <a:latin typeface="Calibri"/>
                          <a:ea typeface="Calibri"/>
                          <a:cs typeface="Calibri"/>
                          <a:sym typeface="Calibri"/>
                        </a:rPr>
                        <a:t>Encryption in use protects data that is created, edited, or otherwise defined as in-use.  Encrypting data in memory slows data processing; however, if an application is dealing with highly sensitive data, this precaution is necessary.</a:t>
                      </a:r>
                      <a:endParaRPr sz="11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pic>
        <p:nvPicPr>
          <p:cNvPr descr="Green Pace logo" id="190" name="Google Shape;190;p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91" name="Google Shape;191;p8"/>
          <p:cNvGraphicFramePr/>
          <p:nvPr/>
        </p:nvGraphicFramePr>
        <p:xfrm>
          <a:off x="1225550" y="2057338"/>
          <a:ext cx="3000000" cy="3000000"/>
        </p:xfrm>
        <a:graphic>
          <a:graphicData uri="http://schemas.openxmlformats.org/drawingml/2006/table">
            <a:tbl>
              <a:tblPr>
                <a:noFill/>
                <a:tableStyleId>{569729B2-08D6-4E10-BC78-FA43F52DA6EC}</a:tableStyleId>
              </a:tblPr>
              <a:tblGrid>
                <a:gridCol w="1874100"/>
                <a:gridCol w="7866800"/>
              </a:tblGrid>
              <a:tr h="329250">
                <a:tc>
                  <a:txBody>
                    <a:bodyPr/>
                    <a:lstStyle/>
                    <a:p>
                      <a:pPr indent="0" lvl="0" marL="0" rtl="0" algn="l">
                        <a:spcBef>
                          <a:spcPts val="0"/>
                        </a:spcBef>
                        <a:spcAft>
                          <a:spcPts val="0"/>
                        </a:spcAft>
                        <a:buNone/>
                      </a:pPr>
                      <a:r>
                        <a:rPr b="1" lang="en-US" sz="1100">
                          <a:latin typeface="Calibri"/>
                          <a:ea typeface="Calibri"/>
                          <a:cs typeface="Calibri"/>
                          <a:sym typeface="Calibri"/>
                        </a:rPr>
                        <a:t>Triple-A Framework</a:t>
                      </a:r>
                      <a:endParaRPr b="1"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US" sz="1100">
                          <a:latin typeface="Calibri"/>
                          <a:ea typeface="Calibri"/>
                          <a:cs typeface="Calibri"/>
                          <a:sym typeface="Calibri"/>
                        </a:rPr>
                        <a:t>Summary</a:t>
                      </a:r>
                      <a:endParaRPr sz="1100">
                        <a:latin typeface="Calibri"/>
                        <a:ea typeface="Calibri"/>
                        <a:cs typeface="Calibri"/>
                        <a:sym typeface="Calibri"/>
                      </a:endParaRPr>
                    </a:p>
                  </a:txBody>
                  <a:tcPr marT="63500" marB="63500" marR="63500" marL="63500"/>
                </a:tc>
              </a:tr>
              <a:tr h="1274950">
                <a:tc>
                  <a:txBody>
                    <a:bodyPr/>
                    <a:lstStyle/>
                    <a:p>
                      <a:pPr indent="0" lvl="0" marL="0" rtl="0" algn="l">
                        <a:spcBef>
                          <a:spcPts val="0"/>
                        </a:spcBef>
                        <a:spcAft>
                          <a:spcPts val="0"/>
                        </a:spcAft>
                        <a:buNone/>
                      </a:pPr>
                      <a:r>
                        <a:rPr lang="en-US" sz="1100">
                          <a:latin typeface="Calibri"/>
                          <a:ea typeface="Calibri"/>
                          <a:cs typeface="Calibri"/>
                          <a:sym typeface="Calibri"/>
                        </a:rPr>
                        <a:t>Authentication</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100">
                          <a:latin typeface="Calibri"/>
                          <a:ea typeface="Calibri"/>
                          <a:cs typeface="Calibri"/>
                          <a:sym typeface="Calibri"/>
                        </a:rPr>
                        <a:t>Authentication means validating a user’s identity.  The simplest form of authentication is using a username and password.  In recent years, and depending on the sensitivity of an organization’s information, multiple factors of authentication are used to validate a user’s identity.  Time based one-time passwords, access tokens, and biometric credentials are just a few ways of establishing known identity.  Authentication is vital to ensure the security of business-critical information.</a:t>
                      </a:r>
                      <a:endParaRPr sz="1100">
                        <a:latin typeface="Calibri"/>
                        <a:ea typeface="Calibri"/>
                        <a:cs typeface="Calibri"/>
                        <a:sym typeface="Calibri"/>
                      </a:endParaRPr>
                    </a:p>
                  </a:txBody>
                  <a:tcPr marT="63500" marB="63500" marR="63500" marL="63500"/>
                </a:tc>
              </a:tr>
              <a:tr h="1464100">
                <a:tc>
                  <a:txBody>
                    <a:bodyPr/>
                    <a:lstStyle/>
                    <a:p>
                      <a:pPr indent="0" lvl="0" marL="0" rtl="0" algn="l">
                        <a:spcBef>
                          <a:spcPts val="0"/>
                        </a:spcBef>
                        <a:spcAft>
                          <a:spcPts val="0"/>
                        </a:spcAft>
                        <a:buNone/>
                      </a:pPr>
                      <a:r>
                        <a:rPr lang="en-US" sz="1100">
                          <a:latin typeface="Calibri"/>
                          <a:ea typeface="Calibri"/>
                          <a:cs typeface="Calibri"/>
                          <a:sym typeface="Calibri"/>
                        </a:rPr>
                        <a:t>Authorization</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100">
                          <a:latin typeface="Calibri"/>
                          <a:ea typeface="Calibri"/>
                          <a:cs typeface="Calibri"/>
                          <a:sym typeface="Calibri"/>
                        </a:rPr>
                        <a:t>Authorization specifies the access rights and privileges of a user, and are an important part of information security.  Authorization determines what a user can and cannot access.  Adopting least privilege limits possible leaks of information outside of your organization.  New users should only have access to resources they need to access according to their job description or teammates’ access.  Users should not have access beyond what is required by their role.  The same applies to service accounts and system users.  Hijacked accounts become less of a threat when they are unable to access system vitals.</a:t>
                      </a:r>
                      <a:endParaRPr sz="1100">
                        <a:latin typeface="Calibri"/>
                        <a:ea typeface="Calibri"/>
                        <a:cs typeface="Calibri"/>
                        <a:sym typeface="Calibri"/>
                      </a:endParaRPr>
                    </a:p>
                  </a:txBody>
                  <a:tcPr marT="63500" marB="63500" marR="63500" marL="63500"/>
                </a:tc>
              </a:tr>
              <a:tr h="1464100">
                <a:tc>
                  <a:txBody>
                    <a:bodyPr/>
                    <a:lstStyle/>
                    <a:p>
                      <a:pPr indent="0" lvl="0" marL="0" rtl="0" algn="l">
                        <a:spcBef>
                          <a:spcPts val="0"/>
                        </a:spcBef>
                        <a:spcAft>
                          <a:spcPts val="0"/>
                        </a:spcAft>
                        <a:buNone/>
                      </a:pPr>
                      <a:r>
                        <a:rPr lang="en-US" sz="1100">
                          <a:latin typeface="Calibri"/>
                          <a:ea typeface="Calibri"/>
                          <a:cs typeface="Calibri"/>
                          <a:sym typeface="Calibri"/>
                        </a:rPr>
                        <a:t>Accounting</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100">
                          <a:latin typeface="Calibri"/>
                          <a:ea typeface="Calibri"/>
                          <a:cs typeface="Calibri"/>
                          <a:sym typeface="Calibri"/>
                        </a:rPr>
                        <a:t>Accounting or auditability means ensuring proper and accurate logging is in place.  Sensitive data and systems should have a ledger of transactions and user access timestamps.  In the event of an incident, the incident response team will then quickly be able to quarantine any related users or applications to prevent a more critical issue.  The easiest and most common practice of this is within databases, where virtually all access and transaction can be logged.  In the event of a breach, teams can determine exactly who accessed the data and when to isolate it and begin triage.</a:t>
                      </a:r>
                      <a:endParaRPr sz="11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9504e29505_0_0"/>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 for </a:t>
            </a:r>
            <a:r>
              <a:rPr lang="en-US"/>
              <a:t>String Correctness</a:t>
            </a:r>
            <a:endParaRPr/>
          </a:p>
        </p:txBody>
      </p:sp>
      <p:sp>
        <p:nvSpPr>
          <p:cNvPr id="197" name="Google Shape;197;g9504e29505_0_0"/>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Coding Standard 3 - String Correctness - STD-003-CPP - Range check element access.</a:t>
            </a:r>
            <a:endParaRPr/>
          </a:p>
          <a:p>
            <a:pPr indent="0" lvl="0" marL="0" rtl="0" algn="l">
              <a:lnSpc>
                <a:spcPct val="90000"/>
              </a:lnSpc>
              <a:spcBef>
                <a:spcPts val="1000"/>
              </a:spcBef>
              <a:spcAft>
                <a:spcPts val="0"/>
              </a:spcAft>
              <a:buSzPts val="1800"/>
              <a:buNone/>
            </a:pPr>
            <a:r>
              <a:t/>
            </a:r>
            <a:endParaRPr/>
          </a:p>
        </p:txBody>
      </p:sp>
      <p:pic>
        <p:nvPicPr>
          <p:cNvPr descr="Green Pace logo" id="198" name="Google Shape;198;g9504e29505_0_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199" name="Google Shape;199;g9504e29505_0_0"/>
          <p:cNvPicPr preferRelativeResize="0"/>
          <p:nvPr/>
        </p:nvPicPr>
        <p:blipFill>
          <a:blip r:embed="rId4">
            <a:alphaModFix/>
          </a:blip>
          <a:stretch>
            <a:fillRect/>
          </a:stretch>
        </p:blipFill>
        <p:spPr>
          <a:xfrm>
            <a:off x="180375" y="3429000"/>
            <a:ext cx="3689574" cy="2543100"/>
          </a:xfrm>
          <a:prstGeom prst="rect">
            <a:avLst/>
          </a:prstGeom>
          <a:noFill/>
          <a:ln>
            <a:noFill/>
          </a:ln>
        </p:spPr>
      </p:pic>
      <p:pic>
        <p:nvPicPr>
          <p:cNvPr id="200" name="Google Shape;200;g9504e29505_0_0"/>
          <p:cNvPicPr preferRelativeResize="0"/>
          <p:nvPr/>
        </p:nvPicPr>
        <p:blipFill>
          <a:blip r:embed="rId5">
            <a:alphaModFix/>
          </a:blip>
          <a:stretch>
            <a:fillRect/>
          </a:stretch>
        </p:blipFill>
        <p:spPr>
          <a:xfrm>
            <a:off x="4333438" y="3429001"/>
            <a:ext cx="2510496" cy="2543100"/>
          </a:xfrm>
          <a:prstGeom prst="rect">
            <a:avLst/>
          </a:prstGeom>
          <a:noFill/>
          <a:ln>
            <a:noFill/>
          </a:ln>
        </p:spPr>
      </p:pic>
      <p:pic>
        <p:nvPicPr>
          <p:cNvPr id="201" name="Google Shape;201;g9504e29505_0_0"/>
          <p:cNvPicPr preferRelativeResize="0"/>
          <p:nvPr/>
        </p:nvPicPr>
        <p:blipFill>
          <a:blip r:embed="rId6">
            <a:alphaModFix/>
          </a:blip>
          <a:stretch>
            <a:fillRect/>
          </a:stretch>
        </p:blipFill>
        <p:spPr>
          <a:xfrm>
            <a:off x="7307425" y="3429000"/>
            <a:ext cx="3486393" cy="254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07" name="Google Shape;207;p9"/>
          <p:cNvPicPr preferRelativeResize="0"/>
          <p:nvPr>
            <p:ph idx="1" type="body"/>
          </p:nvPr>
        </p:nvPicPr>
        <p:blipFill rotWithShape="1">
          <a:blip r:embed="rId3">
            <a:alphaModFix/>
          </a:blip>
          <a:srcRect b="0" l="0" r="0" t="0"/>
          <a:stretch/>
        </p:blipFill>
        <p:spPr>
          <a:xfrm>
            <a:off x="685800" y="474900"/>
            <a:ext cx="3129600" cy="1582500"/>
          </a:xfrm>
          <a:prstGeom prst="rect">
            <a:avLst/>
          </a:prstGeom>
          <a:noFill/>
          <a:ln>
            <a:noFill/>
          </a:ln>
        </p:spPr>
      </p:pic>
      <p:pic>
        <p:nvPicPr>
          <p:cNvPr descr="Green Pace logo" id="208" name="Google Shape;208;p9"/>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
        <p:nvSpPr>
          <p:cNvPr id="209" name="Google Shape;209;p9"/>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Automation should be a part of the build and verify phases of pre-production.  Static code scans should be required as well as validation from the development team that testing has been completed. In terms of automation within the CI/CD pipeline, GitOps can be utilized to implement automated code scanning tools when commits are made to internal repositories.  Automated gatekeeping processes should prevent applications with known vulnerabilities from being deployed in production until the findings are remediated.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2020-08-19T17:59:24Z</dcterms:created>
  <dc:creator>Kathy Shields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