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notesMasterIdLst>
    <p:notesMasterId r:id="rId81"/>
  </p:notesMasterIdLst>
  <p:sldIdLst>
    <p:sldId id="258" r:id="rId3"/>
    <p:sldId id="433" r:id="rId4"/>
    <p:sldId id="432" r:id="rId5"/>
    <p:sldId id="396" r:id="rId6"/>
    <p:sldId id="397" r:id="rId7"/>
    <p:sldId id="401" r:id="rId8"/>
    <p:sldId id="400" r:id="rId9"/>
    <p:sldId id="410" r:id="rId10"/>
    <p:sldId id="436" r:id="rId11"/>
    <p:sldId id="435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377" r:id="rId22"/>
    <p:sldId id="378" r:id="rId23"/>
    <p:sldId id="379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65" r:id="rId39"/>
    <p:sldId id="411" r:id="rId40"/>
    <p:sldId id="402" r:id="rId41"/>
    <p:sldId id="403" r:id="rId42"/>
    <p:sldId id="404" r:id="rId43"/>
    <p:sldId id="405" r:id="rId44"/>
    <p:sldId id="407" r:id="rId45"/>
    <p:sldId id="408" r:id="rId46"/>
    <p:sldId id="434" r:id="rId47"/>
    <p:sldId id="409" r:id="rId48"/>
    <p:sldId id="368" r:id="rId49"/>
    <p:sldId id="340" r:id="rId50"/>
    <p:sldId id="339" r:id="rId51"/>
    <p:sldId id="342" r:id="rId52"/>
    <p:sldId id="369" r:id="rId53"/>
    <p:sldId id="375" r:id="rId54"/>
    <p:sldId id="374" r:id="rId55"/>
    <p:sldId id="419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370" r:id="rId64"/>
    <p:sldId id="343" r:id="rId65"/>
    <p:sldId id="345" r:id="rId66"/>
    <p:sldId id="376" r:id="rId67"/>
    <p:sldId id="346" r:id="rId68"/>
    <p:sldId id="347" r:id="rId69"/>
    <p:sldId id="373" r:id="rId70"/>
    <p:sldId id="359" r:id="rId71"/>
    <p:sldId id="360" r:id="rId72"/>
    <p:sldId id="358" r:id="rId73"/>
    <p:sldId id="361" r:id="rId74"/>
    <p:sldId id="437" r:id="rId75"/>
    <p:sldId id="438" r:id="rId76"/>
    <p:sldId id="443" r:id="rId77"/>
    <p:sldId id="439" r:id="rId78"/>
    <p:sldId id="442" r:id="rId79"/>
    <p:sldId id="441" r:id="rId80"/>
  </p:sldIdLst>
  <p:sldSz cx="9144000" cy="6858000" type="screen4x3"/>
  <p:notesSz cx="7099300" cy="10234613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7800" autoAdjust="0"/>
  </p:normalViewPr>
  <p:slideViewPr>
    <p:cSldViewPr snapToObjects="1">
      <p:cViewPr varScale="1">
        <p:scale>
          <a:sx n="102" d="100"/>
          <a:sy n="102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F1FB43-DA73-4E21-A0CA-90CBB28AEE7B}" type="datetimeFigureOut">
              <a:rPr lang="en-US" smtClean="0"/>
              <a:pPr/>
              <a:t>26/10/15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43FE85-7A34-4EB3-9164-856192A21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  <a:latin typeface="Bliss Pro"/>
                <a:cs typeface="Blis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63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272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6126"/>
            <a:ext cx="3008313" cy="4110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D96A-5A56-F843-B5A6-AB19E25093DC}" type="datetimeFigureOut">
              <a:rPr lang="it-IT"/>
              <a:pPr/>
              <a:t>26/10/15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73BF-4F90-BF4A-B58E-D4B49D89A2FA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it logo RGB out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0000" y="361441"/>
            <a:ext cx="1094234" cy="1194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pic>
        <p:nvPicPr>
          <p:cNvPr id="7" name="Picture 6" descr="iit logo RGB outline without text.ai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0000" y="180000"/>
            <a:ext cx="660400" cy="558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C05D96A-5A56-F843-B5A6-AB19E25093DC}" type="datetimeFigureOut">
              <a:rPr lang="en-GB"/>
              <a:pPr/>
              <a:t>26/10/15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AD73BF-4F90-BF4A-B58E-D4B49D89A2FA}" type="slidenum">
              <a:rPr lang="en-GB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61636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noFill/>
          </a:ln>
          <a:solidFill>
            <a:srgbClr val="616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yarpdoc/yarpmana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wiki/ICub_Software_Installation" TargetMode="External"/><Relationship Id="rId4" Type="http://schemas.openxmlformats.org/officeDocument/2006/relationships/hyperlink" Target="http://www.icub.org/download/other/Ubuntu_1404_64-bit.zi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yarp.i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ornat75/Teach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eris.liralab.it/yarpdoc/de/d71/classyarp_1_1sig_1_1ImageOf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iCub/dox/html/icub_basic_image_processing.html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iki.icub.org/yarpdoc/classyarp_1_1dev_1_1IPositionControl.html" TargetMode="External"/><Relationship Id="rId3" Type="http://schemas.openxmlformats.org/officeDocument/2006/relationships/hyperlink" Target="http://wiki.icub.org/yarpdoc/classyarp_1_1dev_1_1IVelocityControl.html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1546"/>
            <a:ext cx="9144000" cy="1470025"/>
          </a:xfrm>
        </p:spPr>
        <p:txBody>
          <a:bodyPr>
            <a:noAutofit/>
          </a:bodyPr>
          <a:lstStyle/>
          <a:p>
            <a:pPr lvl="0"/>
            <a:r>
              <a:rPr lang="en-GB" sz="4000" dirty="0" smtClean="0"/>
              <a:t>YARP and </a:t>
            </a:r>
            <a:r>
              <a:rPr lang="en-GB" sz="4000" dirty="0" err="1" smtClean="0"/>
              <a:t>iCub</a:t>
            </a:r>
            <a:r>
              <a:rPr lang="en-GB" sz="4000" dirty="0" smtClean="0"/>
              <a:t> code tutorials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35842"/>
            <a:ext cx="7696200" cy="944562"/>
          </a:xfrm>
        </p:spPr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mjpeg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313" y="3501008"/>
            <a:ext cx="7244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yarpview</a:t>
            </a:r>
            <a:r>
              <a:rPr lang="en-US" dirty="0" smtClean="0"/>
              <a:t> –name /view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</a:t>
            </a:r>
            <a:r>
              <a:rPr lang="en-US" dirty="0"/>
              <a:t>connect /195.67.26.73:80 /</a:t>
            </a:r>
            <a:r>
              <a:rPr lang="en-US" dirty="0" smtClean="0"/>
              <a:t>view </a:t>
            </a:r>
            <a:r>
              <a:rPr lang="en-US" dirty="0" err="1" smtClean="0"/>
              <a:t>mjpeg+path</a:t>
            </a:r>
            <a:r>
              <a:rPr lang="en-US" dirty="0"/>
              <a:t>./</a:t>
            </a:r>
            <a:r>
              <a:rPr lang="en-US" dirty="0" err="1" smtClean="0"/>
              <a:t>mjpg</a:t>
            </a:r>
            <a:r>
              <a:rPr lang="en-US" dirty="0" smtClean="0"/>
              <a:t>/</a:t>
            </a:r>
            <a:r>
              <a:rPr lang="en-US" dirty="0" err="1" smtClean="0"/>
              <a:t>video.mjpg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Alternatively you can register the remote address manually:</a:t>
            </a:r>
          </a:p>
          <a:p>
            <a:r>
              <a:rPr lang="en-US" dirty="0" err="1"/>
              <a:t>yarp</a:t>
            </a:r>
            <a:r>
              <a:rPr lang="en-US" dirty="0"/>
              <a:t> name register /webcam </a:t>
            </a:r>
            <a:r>
              <a:rPr lang="en-US" dirty="0" err="1"/>
              <a:t>mjpeg+path</a:t>
            </a:r>
            <a:r>
              <a:rPr lang="en-US" dirty="0"/>
              <a:t>./</a:t>
            </a:r>
            <a:r>
              <a:rPr lang="en-US" dirty="0" err="1"/>
              <a:t>mjpg</a:t>
            </a:r>
            <a:r>
              <a:rPr lang="en-US" dirty="0"/>
              <a:t>/</a:t>
            </a:r>
            <a:r>
              <a:rPr lang="en-US" dirty="0" err="1"/>
              <a:t>video.mjpg</a:t>
            </a:r>
            <a:r>
              <a:rPr lang="en-US" dirty="0"/>
              <a:t> 195.67.26.73 </a:t>
            </a:r>
            <a:r>
              <a:rPr lang="en-US" dirty="0" smtClean="0"/>
              <a:t>80</a:t>
            </a:r>
          </a:p>
          <a:p>
            <a:endParaRPr lang="en-US" dirty="0"/>
          </a:p>
          <a:p>
            <a:r>
              <a:rPr lang="en-US" dirty="0" smtClean="0"/>
              <a:t>And use /webcam as an alias</a:t>
            </a:r>
          </a:p>
          <a:p>
            <a:endParaRPr lang="en-US" dirty="0"/>
          </a:p>
          <a:p>
            <a:r>
              <a:rPr lang="en-US" dirty="0" err="1" smtClean="0"/>
              <a:t>yarp</a:t>
            </a:r>
            <a:r>
              <a:rPr lang="en-US" dirty="0" smtClean="0"/>
              <a:t> connect /webcam /view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" y="980728"/>
            <a:ext cx="2238560" cy="229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7063" y="1071103"/>
            <a:ext cx="4009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these </a:t>
            </a:r>
            <a:r>
              <a:rPr lang="en-US" dirty="0" err="1" smtClean="0"/>
              <a:t>CMake</a:t>
            </a:r>
            <a:r>
              <a:rPr lang="en-US" dirty="0" smtClean="0"/>
              <a:t> flags are enabled:</a:t>
            </a:r>
          </a:p>
          <a:p>
            <a:r>
              <a:rPr lang="en-US" dirty="0" smtClean="0"/>
              <a:t>CREATE_OPTIONAL_CARRIERS=ON</a:t>
            </a:r>
          </a:p>
          <a:p>
            <a:r>
              <a:rPr lang="en-US" dirty="0" err="1" smtClean="0"/>
              <a:t>ENABLE_yarpcar_mjpeg_carrier</a:t>
            </a:r>
            <a:r>
              <a:rPr lang="en-US" dirty="0" smtClean="0"/>
              <a:t>=ON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ccmake</a:t>
            </a:r>
            <a:r>
              <a:rPr lang="en-US" dirty="0" smtClean="0"/>
              <a:t> in YARP’s build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YARP Manager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8572560" cy="40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The </a:t>
            </a:r>
            <a:r>
              <a:rPr lang="en-US" sz="2200" dirty="0" err="1" smtClean="0">
                <a:solidFill>
                  <a:srgbClr val="800080"/>
                </a:solidFill>
              </a:rPr>
              <a:t>yarpmanager</a:t>
            </a:r>
            <a:r>
              <a:rPr lang="en-US" sz="2200" dirty="0" smtClean="0">
                <a:solidFill>
                  <a:srgbClr val="800080"/>
                </a:solidFill>
              </a:rPr>
              <a:t> </a:t>
            </a:r>
            <a:r>
              <a:rPr lang="en-US" sz="2200" dirty="0" smtClean="0">
                <a:solidFill>
                  <a:srgbClr val="616365"/>
                </a:solidFill>
              </a:rPr>
              <a:t>is a graphic interface to monitor processes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It allows to start/stopping/monitor, redirect i/o</a:t>
            </a:r>
          </a:p>
          <a:p>
            <a:pPr indent="177800">
              <a:spcBef>
                <a:spcPct val="20000"/>
              </a:spcBef>
              <a:buFont typeface="Arial"/>
              <a:buChar char="•"/>
            </a:pPr>
            <a:r>
              <a:rPr lang="en-US" sz="2200" dirty="0" smtClean="0">
                <a:solidFill>
                  <a:srgbClr val="616365"/>
                </a:solidFill>
              </a:rPr>
              <a:t>In addition it automates establishing connections between modules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54797" y="3593068"/>
            <a:ext cx="1071570" cy="1174068"/>
          </a:xfrm>
          <a:prstGeom prst="foldedCorner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797" y="3593068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76400" y="3962400"/>
            <a:ext cx="1000132" cy="273610"/>
          </a:xfrm>
          <a:prstGeom prst="rightArrow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55876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8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315200" cy="515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0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yarpmanager</a:t>
            </a:r>
            <a:r>
              <a:rPr lang="en-US" dirty="0" smtClean="0"/>
              <a:t> documentation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it-IT" dirty="0">
                <a:hlinkClick r:id="rId2"/>
              </a:rPr>
              <a:t>http</a:t>
            </a:r>
            <a:r>
              <a:rPr lang="it-IT" dirty="0" smtClean="0">
                <a:hlinkClick r:id="rId2"/>
              </a:rPr>
              <a:t>://wiki.icub.org/yarpdoc/yarpmanager.html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50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194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12192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/node1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a server</a:t>
            </a:r>
          </a:p>
          <a:p>
            <a:r>
              <a:rPr lang="en-US" sz="1600" dirty="0" smtClean="0"/>
              <a:t>$node1: </a:t>
            </a:r>
            <a:r>
              <a:rPr lang="en-US" sz="1600" dirty="0" err="1" smtClean="0"/>
              <a:t>yarprun</a:t>
            </a:r>
            <a:r>
              <a:rPr lang="en-US" sz="1600" dirty="0" smtClean="0"/>
              <a:t> –server /node1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009900" y="5334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a server, which will wait for commands on /node1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29200" y="2438400"/>
            <a:ext cx="8382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14800" y="3886200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localhost</a:t>
            </a:r>
            <a:endParaRPr lang="it-IT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7239000" cy="30832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manager has two ways to execute processes: locally (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) or through </a:t>
            </a:r>
            <a:r>
              <a:rPr lang="en-US" sz="2400" dirty="0" err="1" smtClean="0"/>
              <a:t>yarprun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yarprun</a:t>
            </a:r>
            <a:r>
              <a:rPr lang="en-US" sz="2400" dirty="0" smtClean="0"/>
              <a:t> is a server that waits for commands on a port</a:t>
            </a:r>
          </a:p>
          <a:p>
            <a:r>
              <a:rPr lang="en-US" sz="2400" dirty="0" smtClean="0"/>
              <a:t>start/termination/kill monitor lifecycle </a:t>
            </a:r>
          </a:p>
          <a:p>
            <a:pPr>
              <a:buNone/>
            </a:pPr>
            <a:r>
              <a:rPr lang="en-US" sz="1800" dirty="0" smtClean="0"/>
              <a:t>	http://wiki.icub.org/yarpdoc/db/dd7/yarprun.html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0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038600"/>
            <a:ext cx="831559" cy="919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430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0668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387" cy="81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438400"/>
            <a:ext cx="1925153" cy="10303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524000" y="2971800"/>
            <a:ext cx="228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2209800"/>
            <a:ext cx="228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19400" y="1981200"/>
            <a:ext cx="914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48000" y="2057400"/>
            <a:ext cx="24384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200400"/>
            <a:ext cx="3124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0800" y="685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</a:t>
            </a:r>
            <a:endParaRPr lang="it-IT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/pc2</a:t>
            </a:r>
            <a:endParaRPr lang="it-IT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533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/pc3</a:t>
            </a:r>
            <a:endParaRPr lang="it-IT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4478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/pc4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1981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/pc104</a:t>
            </a:r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3048000"/>
            <a:ext cx="167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tracker </a:t>
            </a:r>
          </a:p>
          <a:p>
            <a:r>
              <a:rPr lang="en-US" sz="1200" dirty="0" err="1" smtClean="0"/>
              <a:t>yarpview</a:t>
            </a:r>
            <a:r>
              <a:rPr lang="en-US" sz="1200" dirty="0" smtClean="0"/>
              <a:t> –name /view1</a:t>
            </a:r>
            <a:endParaRPr lang="it-IT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810000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iCubInterface</a:t>
            </a:r>
            <a:endParaRPr lang="it-IT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209800"/>
            <a:ext cx="138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iKinCartesianSolver</a:t>
            </a:r>
            <a:endParaRPr lang="it-IT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1981200"/>
            <a:ext cx="942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iKinGazeCtrl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6105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/>
              <a:t>&lt;application&gt;</a:t>
            </a:r>
          </a:p>
          <a:p>
            <a:pPr>
              <a:buNone/>
            </a:pPr>
            <a:r>
              <a:rPr lang="en-US" sz="1050" dirty="0" smtClean="0"/>
              <a:t>	 &lt;name&gt;Name of the application&lt;/name&gt; //this can be anything, just a symbolic name </a:t>
            </a:r>
          </a:p>
          <a:p>
            <a:pPr>
              <a:buNone/>
            </a:pPr>
            <a:r>
              <a:rPr lang="en-US" sz="1050" dirty="0" smtClean="0"/>
              <a:t>	</a:t>
            </a:r>
          </a:p>
          <a:p>
            <a:pPr>
              <a:buNone/>
            </a:pPr>
            <a:r>
              <a:rPr lang="en-US" sz="1050" dirty="0" smtClean="0"/>
              <a:t>	&lt;dependencies&gt; </a:t>
            </a:r>
          </a:p>
          <a:p>
            <a:pPr>
              <a:buNone/>
            </a:pPr>
            <a:r>
              <a:rPr lang="en-US" sz="1050" dirty="0" smtClean="0"/>
              <a:t>		&lt;port&gt;/port1 &lt;/port&gt; </a:t>
            </a:r>
          </a:p>
          <a:p>
            <a:pPr>
              <a:buNone/>
            </a:pPr>
            <a:r>
              <a:rPr lang="en-US" sz="1050" dirty="0" smtClean="0"/>
              <a:t>		&lt;port&gt;/port2 &lt;/port&gt; </a:t>
            </a:r>
          </a:p>
          <a:p>
            <a:pPr>
              <a:buNone/>
            </a:pPr>
            <a:r>
              <a:rPr lang="en-US" sz="1050" dirty="0" smtClean="0"/>
              <a:t>	&lt;/dependencies&gt;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 &lt;module&gt; </a:t>
            </a:r>
          </a:p>
          <a:p>
            <a:pPr>
              <a:buNone/>
            </a:pPr>
            <a:r>
              <a:rPr lang="en-US" sz="1050" dirty="0" smtClean="0"/>
              <a:t>		&lt;name&gt;mymodule1 &lt;/name&gt; </a:t>
            </a:r>
          </a:p>
          <a:p>
            <a:pPr>
              <a:buNone/>
            </a:pPr>
            <a:r>
              <a:rPr lang="en-US" sz="1050" dirty="0" smtClean="0"/>
              <a:t>		&lt;parameters&gt;--threshold 1 --name /</a:t>
            </a:r>
            <a:r>
              <a:rPr lang="en-US" sz="1050" dirty="0" err="1" smtClean="0"/>
              <a:t>myName</a:t>
            </a:r>
            <a:r>
              <a:rPr lang="en-US" sz="1050" dirty="0" smtClean="0"/>
              <a:t>&lt;/parameters&gt; </a:t>
            </a:r>
          </a:p>
          <a:p>
            <a:pPr>
              <a:buNone/>
            </a:pPr>
            <a:r>
              <a:rPr lang="en-US" sz="1050" dirty="0" smtClean="0"/>
              <a:t>		&lt;node&gt;</a:t>
            </a:r>
            <a:r>
              <a:rPr lang="en-US" sz="1050" dirty="0" err="1" smtClean="0"/>
              <a:t>localhost</a:t>
            </a:r>
            <a:r>
              <a:rPr lang="en-US" sz="1050" dirty="0" smtClean="0"/>
              <a:t>&lt;/node&gt;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&lt;module&gt; </a:t>
            </a:r>
          </a:p>
          <a:p>
            <a:pPr>
              <a:buNone/>
            </a:pPr>
            <a:r>
              <a:rPr lang="en-US" sz="1050" dirty="0" smtClean="0"/>
              <a:t>		&lt;name&gt;mymodule2&lt;/name&gt; </a:t>
            </a:r>
          </a:p>
          <a:p>
            <a:pPr>
              <a:buNone/>
            </a:pPr>
            <a:r>
              <a:rPr lang="en-US" sz="1050" dirty="0" smtClean="0"/>
              <a:t>		... </a:t>
            </a:r>
          </a:p>
          <a:p>
            <a:pPr>
              <a:buNone/>
            </a:pPr>
            <a:r>
              <a:rPr lang="en-US" sz="1050" dirty="0" smtClean="0"/>
              <a:t>	&lt;/module&gt;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&lt;from&gt;/port1&lt;/from&gt; </a:t>
            </a:r>
          </a:p>
          <a:p>
            <a:pPr>
              <a:buNone/>
            </a:pPr>
            <a:r>
              <a:rPr lang="en-US" sz="1050" dirty="0" smtClean="0"/>
              <a:t>		&lt;to&gt;/</a:t>
            </a:r>
            <a:r>
              <a:rPr lang="en-US" sz="1050" dirty="0" err="1" smtClean="0"/>
              <a:t>otherport</a:t>
            </a:r>
            <a:r>
              <a:rPr lang="en-US" sz="1050" dirty="0" smtClean="0"/>
              <a:t>&lt;/to&gt; </a:t>
            </a:r>
          </a:p>
          <a:p>
            <a:pPr>
              <a:buNone/>
            </a:pPr>
            <a:r>
              <a:rPr lang="en-US" sz="1050" dirty="0" smtClean="0"/>
              <a:t>		&lt;protocol&gt;</a:t>
            </a:r>
            <a:r>
              <a:rPr lang="en-US" sz="1050" dirty="0" err="1" smtClean="0"/>
              <a:t>udp</a:t>
            </a:r>
            <a:r>
              <a:rPr lang="en-US" sz="1050" dirty="0" smtClean="0"/>
              <a:t>&lt;/protocol&gt; </a:t>
            </a:r>
          </a:p>
          <a:p>
            <a:pPr>
              <a:buNone/>
            </a:pPr>
            <a:r>
              <a:rPr lang="en-US" sz="1050" dirty="0" smtClean="0"/>
              <a:t>	&lt;/connection&gt; 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	&lt;connection&gt; </a:t>
            </a:r>
          </a:p>
          <a:p>
            <a:pPr>
              <a:buNone/>
            </a:pPr>
            <a:r>
              <a:rPr lang="en-US" sz="1050" dirty="0" smtClean="0"/>
              <a:t>		…</a:t>
            </a:r>
          </a:p>
          <a:p>
            <a:pPr>
              <a:buNone/>
            </a:pPr>
            <a:r>
              <a:rPr lang="en-US" sz="1050" dirty="0" smtClean="0"/>
              <a:t>	&lt;/connection&gt;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050" dirty="0" smtClean="0"/>
              <a:t>&lt;/application&gt;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959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229600" cy="6172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&lt;application&gt;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&lt;name&gt;Name of the application&lt;/name&gt; //this can be anything, just a symbolic name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yarpdev</a:t>
            </a:r>
            <a:r>
              <a:rPr lang="en-US" dirty="0" smtClean="0"/>
              <a:t>&lt;/name&gt; </a:t>
            </a:r>
          </a:p>
          <a:p>
            <a:pPr>
              <a:buNone/>
            </a:pPr>
            <a:r>
              <a:rPr lang="en-US" dirty="0" smtClean="0"/>
              <a:t>		&lt;parameters&gt;--device </a:t>
            </a:r>
            <a:r>
              <a:rPr lang="en-US" dirty="0" err="1" smtClean="0"/>
              <a:t>test_grabber</a:t>
            </a:r>
            <a:r>
              <a:rPr lang="en-US" dirty="0" smtClean="0"/>
              <a:t> --name /cam/right&lt;/parameters&gt; 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 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&lt;module&gt; </a:t>
            </a:r>
          </a:p>
          <a:p>
            <a:pPr>
              <a:buNone/>
            </a:pPr>
            <a:r>
              <a:rPr lang="en-US" dirty="0" smtClean="0"/>
              <a:t>		&lt;name&gt;</a:t>
            </a:r>
            <a:r>
              <a:rPr lang="en-US" dirty="0" err="1" smtClean="0"/>
              <a:t>yarpview</a:t>
            </a:r>
            <a:r>
              <a:rPr lang="en-US" dirty="0" smtClean="0"/>
              <a:t>&lt;/name&gt;</a:t>
            </a:r>
          </a:p>
          <a:p>
            <a:pPr>
              <a:buNone/>
            </a:pPr>
            <a:r>
              <a:rPr lang="en-US" dirty="0" smtClean="0"/>
              <a:t>		&lt;parameters&gt;--name /view/right&lt;/parameters&gt;</a:t>
            </a:r>
          </a:p>
          <a:p>
            <a:pPr>
              <a:buNone/>
            </a:pPr>
            <a:r>
              <a:rPr lang="en-US" dirty="0" smtClean="0"/>
              <a:t>		&lt;node&gt;</a:t>
            </a:r>
            <a:r>
              <a:rPr lang="en-US" dirty="0" err="1" smtClean="0"/>
              <a:t>localhost</a:t>
            </a:r>
            <a:r>
              <a:rPr lang="en-US" dirty="0" smtClean="0"/>
              <a:t>&lt;/node&gt;</a:t>
            </a:r>
          </a:p>
          <a:p>
            <a:pPr>
              <a:buNone/>
            </a:pPr>
            <a:r>
              <a:rPr lang="en-US" dirty="0" smtClean="0"/>
              <a:t>	&lt;/module&gt;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&lt;connection&gt; </a:t>
            </a:r>
          </a:p>
          <a:p>
            <a:pPr>
              <a:buNone/>
            </a:pPr>
            <a:r>
              <a:rPr lang="en-US" dirty="0" smtClean="0"/>
              <a:t>		&lt;from&gt;/cam/right&lt;/from&gt; </a:t>
            </a:r>
          </a:p>
          <a:p>
            <a:pPr>
              <a:buNone/>
            </a:pPr>
            <a:r>
              <a:rPr lang="en-US" dirty="0" smtClean="0"/>
              <a:t>		&lt;to&gt;/view/right&lt;/to&gt; </a:t>
            </a:r>
          </a:p>
          <a:p>
            <a:pPr>
              <a:buNone/>
            </a:pPr>
            <a:r>
              <a:rPr lang="en-US" dirty="0" smtClean="0"/>
              <a:t>		&lt;protocol&gt;</a:t>
            </a:r>
            <a:r>
              <a:rPr lang="en-US" dirty="0" err="1" smtClean="0"/>
              <a:t>udp</a:t>
            </a:r>
            <a:r>
              <a:rPr lang="en-US" dirty="0" smtClean="0"/>
              <a:t>&lt;/protocol&gt; </a:t>
            </a:r>
          </a:p>
          <a:p>
            <a:pPr>
              <a:buNone/>
            </a:pPr>
            <a:r>
              <a:rPr lang="en-US" dirty="0" smtClean="0"/>
              <a:t>	&lt;/connection&gt;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&lt;/application&gt;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39752" y="3814465"/>
            <a:ext cx="16002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10627" y="4500265"/>
            <a:ext cx="4247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any other node in the network:</a:t>
            </a:r>
          </a:p>
          <a:p>
            <a:r>
              <a:rPr lang="en-US" dirty="0" smtClean="0"/>
              <a:t>/node1, /node2 etc..</a:t>
            </a:r>
          </a:p>
          <a:p>
            <a:r>
              <a:rPr lang="en-US" dirty="0" smtClean="0"/>
              <a:t>E.g. on the iCub: icub14, icub15, icub-b11…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52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&lt;dependencies&gt;</a:t>
            </a:r>
          </a:p>
          <a:p>
            <a:pPr>
              <a:buNone/>
            </a:pPr>
            <a:r>
              <a:rPr lang="en-US" sz="2000" dirty="0" smtClean="0"/>
              <a:t>	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/cam/left&lt;/port&gt;</a:t>
            </a:r>
          </a:p>
          <a:p>
            <a:pPr>
              <a:buNone/>
            </a:pPr>
            <a:r>
              <a:rPr lang="en-US" sz="2000" dirty="0" smtClean="0"/>
              <a:t>      &lt;port&gt;/</a:t>
            </a:r>
            <a:r>
              <a:rPr lang="en-US" sz="2000" dirty="0" err="1" smtClean="0"/>
              <a:t>icub</a:t>
            </a:r>
            <a:r>
              <a:rPr lang="en-US" sz="2000" dirty="0" smtClean="0"/>
              <a:t>/cam/right&lt;/port&gt;</a:t>
            </a:r>
          </a:p>
          <a:p>
            <a:pPr>
              <a:buNone/>
            </a:pPr>
            <a:r>
              <a:rPr lang="en-US" sz="2000" dirty="0" smtClean="0"/>
              <a:t>&lt;/dependencies&gt;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&lt;module&gt;</a:t>
            </a:r>
          </a:p>
          <a:p>
            <a:pPr>
              <a:buNone/>
            </a:pPr>
            <a:r>
              <a:rPr lang="en-US" sz="2000" dirty="0" smtClean="0"/>
              <a:t>	…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&gt;C:/mydir&lt;/</a:t>
            </a:r>
            <a:r>
              <a:rPr lang="en-US" sz="2000" dirty="0" err="1" smtClean="0"/>
              <a:t>workdir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&gt;node3&lt;/</a:t>
            </a:r>
            <a:r>
              <a:rPr lang="en-US" sz="2000" dirty="0" err="1" smtClean="0"/>
              <a:t>stdio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&lt;/module&gt;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34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73623"/>
          </a:xfrm>
        </p:spPr>
        <p:txBody>
          <a:bodyPr>
            <a:noAutofit/>
          </a:bodyPr>
          <a:lstStyle/>
          <a:p>
            <a:r>
              <a:rPr lang="en-US" sz="2800" dirty="0" smtClean="0">
                <a:hlinkClick r:id="rId2"/>
              </a:rPr>
              <a:t>www.yarp.it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Installation</a:t>
            </a:r>
          </a:p>
          <a:p>
            <a:r>
              <a:rPr lang="en-US" sz="2800" dirty="0">
                <a:sym typeface="Wingdings" panose="05000000000000000000" pitchFamily="2" charset="2"/>
                <a:hlinkClick r:id="rId3"/>
              </a:rPr>
              <a:t>h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ttp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://</a:t>
            </a:r>
            <a:r>
              <a:rPr lang="en-US" sz="2800" dirty="0" smtClean="0">
                <a:sym typeface="Wingdings" panose="05000000000000000000" pitchFamily="2" charset="2"/>
                <a:hlinkClick r:id="rId3"/>
              </a:rPr>
              <a:t>wiki.icub.org/wiki/ICub_Software_Installation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/>
              <a:t>Installation from sources</a:t>
            </a:r>
          </a:p>
          <a:p>
            <a:r>
              <a:rPr lang="en-US" sz="2800" dirty="0" smtClean="0"/>
              <a:t>Linux virtual machine: </a:t>
            </a:r>
            <a:r>
              <a:rPr lang="it-IT" sz="2800" u="sng" dirty="0">
                <a:hlinkClick r:id="rId4"/>
              </a:rPr>
              <a:t>http://</a:t>
            </a:r>
            <a:r>
              <a:rPr lang="it-IT" sz="2800" u="sng" dirty="0" smtClean="0">
                <a:hlinkClick r:id="rId4"/>
              </a:rPr>
              <a:t>www.icub.org/download/other/Ubuntu_1404_64-bit.zip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41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CMake Basics</a:t>
            </a: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123608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  <a:endParaRPr lang="it-IT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 source build manager</a:t>
            </a:r>
          </a:p>
          <a:p>
            <a:pPr eaLnBrk="1" hangingPunct="1"/>
            <a:r>
              <a:rPr lang="en-US" altLang="en-US" dirty="0" smtClean="0"/>
              <a:t>Specify build parameters in a simple portable text format</a:t>
            </a:r>
            <a:endParaRPr lang="it-IT" altLang="en-US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619250" y="3703638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Portable txt file</a:t>
            </a:r>
          </a:p>
          <a:p>
            <a:pPr eaLnBrk="1" hangingPunct="1"/>
            <a:r>
              <a:rPr lang="en-US" altLang="en-US" dirty="0"/>
              <a:t>CMakeLists.txt</a:t>
            </a:r>
            <a:endParaRPr lang="it-IT" altLang="en-US" dirty="0"/>
          </a:p>
        </p:txBody>
      </p:sp>
      <p:cxnSp>
        <p:nvCxnSpPr>
          <p:cNvPr id="6" name="Straight Arrow Connector 5"/>
          <p:cNvCxnSpPr>
            <a:stCxn id="3076" idx="3"/>
          </p:cNvCxnSpPr>
          <p:nvPr/>
        </p:nvCxnSpPr>
        <p:spPr>
          <a:xfrm flipV="1">
            <a:off x="3492500" y="4025900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4356100" y="3832225"/>
            <a:ext cx="93662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CMake</a:t>
            </a:r>
            <a:endParaRPr lang="it-IT" altLang="en-US"/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6011863" y="3713163"/>
            <a:ext cx="1873250" cy="646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Project Files (i.e. Makefile or .sln)</a:t>
            </a:r>
            <a:endParaRPr lang="it-IT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48263" y="403542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9"/>
          <p:cNvSpPr txBox="1">
            <a:spLocks noChangeArrowheads="1"/>
          </p:cNvSpPr>
          <p:nvPr/>
        </p:nvSpPr>
        <p:spPr bwMode="auto">
          <a:xfrm>
            <a:off x="703263" y="4868863"/>
            <a:ext cx="1876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Code, header files</a:t>
            </a:r>
          </a:p>
          <a:p>
            <a:pPr eaLnBrk="1" hangingPunct="1"/>
            <a:r>
              <a:rPr lang="en-US" altLang="en-US"/>
              <a:t>Libraries</a:t>
            </a:r>
          </a:p>
          <a:p>
            <a:pPr eaLnBrk="1" hangingPunct="1"/>
            <a:r>
              <a:rPr lang="en-US" altLang="en-US"/>
              <a:t>options</a:t>
            </a:r>
            <a:endParaRPr lang="it-IT" altLang="en-US"/>
          </a:p>
        </p:txBody>
      </p: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3851275" y="4984750"/>
            <a:ext cx="2259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User interface</a:t>
            </a:r>
          </a:p>
          <a:p>
            <a:pPr eaLnBrk="1" hangingPunct="1"/>
            <a:r>
              <a:rPr lang="en-US" altLang="en-US"/>
              <a:t>System ‘introspection’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13" y="4508500"/>
            <a:ext cx="287337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00563" y="4348163"/>
            <a:ext cx="142875" cy="63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6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solved by CMake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and maintain project files for multiple platforms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Optional components?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on more than a single machine: different OS have different libraries, same OS can be installed differently </a:t>
            </a:r>
            <a:r>
              <a:rPr lang="en-US" dirty="0" smtClean="0">
                <a:sym typeface="Wingdings" pitchFamily="2" charset="2"/>
              </a:rPr>
              <a:t> automatically search for programs libraries header files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directory tree different from source tree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Handle dependencies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Static versus Dynamic libraries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1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</a:t>
            </a:r>
            <a:endParaRPr lang="it-IT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cmake_minimum_required(VERSION 2.8)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project(hello)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include_directories(${CMAKE_CURRENT_SOURCE_DIR})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message(STATUS "--&gt; Hello from CMake")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(WIN32)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message("--&gt; Running on windows")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else()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                message("--&gt; Assuming running on Linux")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1600" smtClean="0"/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if (NOT EXISTS "${CMAKE_CURRENT_SOURCE_DIR}/hello.cpp")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     message(FATAL_ERROR "File hello.cpp not found!")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endif()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1600" smtClean="0"/>
              <a:t>add_executable(hello hello.cpp)</a:t>
            </a:r>
          </a:p>
        </p:txBody>
      </p:sp>
    </p:spTree>
    <p:extLst>
      <p:ext uri="{BB962C8B-B14F-4D97-AF65-F5344CB8AC3E}">
        <p14:creationId xmlns:p14="http://schemas.microsoft.com/office/powerpoint/2010/main" val="92539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run CMake</a:t>
            </a:r>
            <a:endParaRPr lang="it-IT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Source versus build directories</a:t>
            </a:r>
            <a:endParaRPr lang="it-IT" altLang="en-US" sz="2400" dirty="0" smtClean="0"/>
          </a:p>
          <a:p>
            <a:pPr eaLnBrk="1" hangingPunct="1"/>
            <a:r>
              <a:rPr lang="en-US" altLang="en-US" sz="2400" dirty="0" smtClean="0"/>
              <a:t>From command line: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smtClean="0"/>
              <a:t>cd build</a:t>
            </a:r>
          </a:p>
          <a:p>
            <a:pPr lvl="1" eaLnBrk="1" hangingPunct="1"/>
            <a:r>
              <a:rPr lang="en-US" altLang="en-US" sz="2000" dirty="0" err="1" smtClean="0"/>
              <a:t>cmake</a:t>
            </a:r>
            <a:r>
              <a:rPr lang="en-US" altLang="en-US" sz="2000" dirty="0" smtClean="0"/>
              <a:t> ../ or </a:t>
            </a:r>
            <a:r>
              <a:rPr lang="en-US" altLang="en-US" sz="2000" dirty="0" err="1" smtClean="0"/>
              <a:t>ccmake</a:t>
            </a:r>
            <a:r>
              <a:rPr lang="en-US" altLang="en-US" sz="2000" dirty="0" smtClean="0"/>
              <a:t> ../</a:t>
            </a:r>
          </a:p>
          <a:p>
            <a:pPr eaLnBrk="1" hangingPunct="1"/>
            <a:r>
              <a:rPr lang="en-US" altLang="en-US" sz="2400" dirty="0" smtClean="0"/>
              <a:t>From </a:t>
            </a:r>
            <a:r>
              <a:rPr lang="en-US" altLang="en-US" sz="2400" dirty="0" err="1" smtClean="0"/>
              <a:t>gui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000" dirty="0" err="1" smtClean="0"/>
              <a:t>mkdir</a:t>
            </a:r>
            <a:r>
              <a:rPr lang="en-US" altLang="en-US" sz="2000" dirty="0" smtClean="0"/>
              <a:t> build</a:t>
            </a:r>
          </a:p>
          <a:p>
            <a:pPr lvl="1" eaLnBrk="1" hangingPunct="1"/>
            <a:r>
              <a:rPr lang="en-US" altLang="en-US" sz="2000" dirty="0" err="1" smtClean="0"/>
              <a:t>cmake-gui</a:t>
            </a:r>
            <a:r>
              <a:rPr lang="en-US" altLang="en-US" sz="20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Set source and build directories</a:t>
            </a:r>
          </a:p>
          <a:p>
            <a:pPr eaLnBrk="1" hangingPunct="1"/>
            <a:r>
              <a:rPr lang="en-US" altLang="en-US" sz="2400" dirty="0" smtClean="0"/>
              <a:t>Hit “c” until you get “g”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5589240"/>
            <a:ext cx="5830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When build 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in source build</a:t>
            </a:r>
          </a:p>
          <a:p>
            <a:pPr eaLnBrk="1" hangingPunct="1"/>
            <a:r>
              <a:rPr lang="en-US" altLang="en-US" sz="2400" dirty="0"/>
              <a:t>When build != source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: out of source build </a:t>
            </a:r>
          </a:p>
        </p:txBody>
      </p:sp>
    </p:spTree>
    <p:extLst>
      <p:ext uri="{BB962C8B-B14F-4D97-AF65-F5344CB8AC3E}">
        <p14:creationId xmlns:p14="http://schemas.microsoft.com/office/powerpoint/2010/main" val="57219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variables are determined only once and cached on disk; </a:t>
            </a:r>
            <a:r>
              <a:rPr lang="en-US" dirty="0" err="1" smtClean="0"/>
              <a:t>CMake</a:t>
            </a:r>
            <a:r>
              <a:rPr lang="en-US" dirty="0" smtClean="0"/>
              <a:t> will not touch them, only the user can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 user options or result of system introspection, info that are expensive to determine (compiler to use, system libraries, etc..)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 fresh restart, clean the cache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From the </a:t>
            </a:r>
            <a:r>
              <a:rPr lang="en-US" dirty="0" err="1" smtClean="0"/>
              <a:t>gui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Remove CMakeCache.txt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144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Commands on targets</a:t>
            </a:r>
            <a:endParaRPr lang="it-IT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add_executable(name file1.cpp file2.cpp header1.h header2.h)</a:t>
            </a:r>
          </a:p>
          <a:p>
            <a:pPr eaLnBrk="1" hangingPunct="1"/>
            <a:r>
              <a:rPr lang="en-US" altLang="en-US" sz="2400" smtClean="0"/>
              <a:t>target_link_libraries(name libname)</a:t>
            </a:r>
          </a:p>
          <a:p>
            <a:pPr eaLnBrk="1" hangingPunct="1"/>
            <a:r>
              <a:rPr lang="en-US" altLang="en-US" sz="2400" smtClean="0"/>
              <a:t>add_library(name file1.cpp file2.cpp header1.h)</a:t>
            </a:r>
          </a:p>
          <a:p>
            <a:pPr eaLnBrk="1" hangingPunct="1"/>
            <a:r>
              <a:rPr lang="en-US" altLang="en-US" sz="2400" smtClean="0"/>
              <a:t>include_directories(dir1 dir2)</a:t>
            </a:r>
          </a:p>
          <a:p>
            <a:pPr eaLnBrk="1" hangingPunct="1"/>
            <a:r>
              <a:rPr lang="en-US" altLang="en-US" sz="2400" smtClean="0"/>
              <a:t>add_definitions(-DFOO -DBAR)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539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#if _ENABLE_DEBUG_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printf(“Value of variable v is %d”, v);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#endif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option(ENABLE_DEBUG "Enable debugging messages"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         FALSE)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z="24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if (ENABLE_DEBUG)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message(STATUS "Debugging messages are enabled")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	add_definitions(-D_ENABLE_DEBUG_)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400" smtClean="0"/>
              <a:t>endif()</a:t>
            </a: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171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Installation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some builds include an installation step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add installation rules using </a:t>
            </a:r>
            <a:r>
              <a:rPr lang="en-US" dirty="0" err="1" smtClean="0"/>
              <a:t>CMake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3321050"/>
            <a:ext cx="6900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install(TARGETS myExe RUNTIME DESTINATION  &lt;dir&gt;)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install(FILES files DESTINATION &lt;dir&gt;)</a:t>
            </a:r>
          </a:p>
          <a:p>
            <a:pPr eaLnBrk="1" hangingPunct="1"/>
            <a:endParaRPr lang="it-IT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39750" y="4830763"/>
            <a:ext cx="729773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 can be: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Absolute path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Relative path, in this case it will be CMAKE_INSTALL_PREFIX\&lt;</a:t>
            </a:r>
            <a:r>
              <a:rPr lang="en-US" sz="2000" dirty="0" err="1">
                <a:latin typeface="+mn-lt"/>
                <a:cs typeface="+mn-cs"/>
              </a:rPr>
              <a:t>dir</a:t>
            </a:r>
            <a:r>
              <a:rPr lang="en-US" sz="2000" dirty="0">
                <a:latin typeface="+mn-lt"/>
                <a:cs typeface="+mn-cs"/>
              </a:rPr>
              <a:t>&gt;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The user can customize CMAKE_INSTALL_PREFIX</a:t>
            </a:r>
            <a:endParaRPr lang="it-IT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0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World with CMake (2)</a:t>
            </a:r>
            <a:endParaRPr lang="it-IT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...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add_executable(hello hello.cpp)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install(TARGETS hello </a:t>
            </a:r>
          </a:p>
          <a:p>
            <a:pPr marL="0" indent="0" eaLnBrk="1" hangingPunct="1">
              <a:buFont typeface="Arial" charset="0"/>
              <a:buNone/>
            </a:pPr>
            <a:r>
              <a:rPr lang="it-IT" altLang="en-US" sz="2400" smtClean="0"/>
              <a:t>	RUNTIME DESTINATION 	${CMAKE_CURRENT_SOURCE_DIR}/../bin)</a:t>
            </a:r>
          </a:p>
          <a:p>
            <a:pPr marL="0" indent="0" eaLnBrk="1" hangingPunct="1">
              <a:buFont typeface="Arial" charset="0"/>
              <a:buNone/>
            </a:pPr>
            <a:endParaRPr lang="it-IT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1299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github.com/iron76/Teaching</a:t>
            </a:r>
            <a:endParaRPr lang="en-US" dirty="0" smtClean="0"/>
          </a:p>
          <a:p>
            <a:r>
              <a:rPr lang="en-US" dirty="0" smtClean="0"/>
              <a:t>Type: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git@</a:t>
            </a:r>
            <a:r>
              <a:rPr lang="en-US" dirty="0" smtClean="0"/>
              <a:t>github.com:iron76/</a:t>
            </a:r>
            <a:r>
              <a:rPr lang="en-US" dirty="0" err="1"/>
              <a:t>Teaching.git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4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cmake_minimum_required</a:t>
            </a:r>
            <a:r>
              <a:rPr lang="it-IT" altLang="en-US" sz="1400" dirty="0">
                <a:latin typeface="Verdana" pitchFamily="34" charset="0"/>
              </a:rPr>
              <a:t>(VERSION </a:t>
            </a:r>
            <a:r>
              <a:rPr lang="it-IT" altLang="en-US" sz="1400" dirty="0" smtClean="0">
                <a:latin typeface="Verdana" pitchFamily="34" charset="0"/>
              </a:rPr>
              <a:t>2.8)</a:t>
            </a:r>
            <a:endParaRPr lang="it-IT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include_directories</a:t>
            </a:r>
            <a:r>
              <a:rPr lang="it-IT" altLang="en-US" sz="1400" dirty="0">
                <a:latin typeface="Verdana" pitchFamily="34" charset="0"/>
              </a:rPr>
              <a:t>(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\include”</a:t>
            </a:r>
            <a:r>
              <a:rPr lang="it-IT" altLang="en-US" sz="1400" dirty="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add_executable</a:t>
            </a:r>
            <a:r>
              <a:rPr lang="it-IT" altLang="en-US" sz="1400" dirty="0">
                <a:latin typeface="Verdana" pitchFamily="34" charset="0"/>
              </a:rPr>
              <a:t>(hello hello.cpp)</a:t>
            </a: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  <a:p>
            <a:pPr eaLnBrk="1" hangingPunct="1"/>
            <a:r>
              <a:rPr lang="it-IT" altLang="en-US" sz="1400" dirty="0" err="1">
                <a:latin typeface="Verdana" pitchFamily="34" charset="0"/>
              </a:rPr>
              <a:t>target_link_libraries</a:t>
            </a:r>
            <a:r>
              <a:rPr lang="it-IT" altLang="en-US" sz="1400" dirty="0">
                <a:latin typeface="Verdana" pitchFamily="34" charset="0"/>
              </a:rPr>
              <a:t>(hello </a:t>
            </a:r>
            <a:r>
              <a:rPr lang="en-US" altLang="en-US" sz="1400" dirty="0">
                <a:latin typeface="Verdana" pitchFamily="34" charset="0"/>
              </a:rPr>
              <a:t>“C:\Program files\</a:t>
            </a:r>
            <a:r>
              <a:rPr lang="en-US" altLang="en-US" sz="1400" dirty="0" err="1">
                <a:latin typeface="Verdana" pitchFamily="34" charset="0"/>
              </a:rPr>
              <a:t>yarp</a:t>
            </a:r>
            <a:r>
              <a:rPr lang="en-US" altLang="en-US" sz="1400" dirty="0">
                <a:latin typeface="Verdana" pitchFamily="34" charset="0"/>
              </a:rPr>
              <a:t>\lib\libYARP_OS.lib”)</a:t>
            </a:r>
          </a:p>
          <a:p>
            <a:pPr eaLnBrk="1" hangingPunct="1"/>
            <a:endParaRPr lang="en-US" altLang="en-US" sz="1400" dirty="0">
              <a:latin typeface="Verdana" pitchFamily="34" charset="0"/>
            </a:endParaRPr>
          </a:p>
          <a:p>
            <a:pPr eaLnBrk="1" hangingPunct="1"/>
            <a:endParaRPr lang="it-IT" altLang="en-US" sz="14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8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You want to compile an executable that links libraries from another package, e.g. YARP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Naïve way: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4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9750" y="3429000"/>
            <a:ext cx="7993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en-US" sz="1400">
                <a:latin typeface="Verdana" pitchFamily="34" charset="0"/>
              </a:rPr>
              <a:t>cmake_minimum_required(VERSION 2.8)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project(hello)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include_directories(</a:t>
            </a:r>
            <a:r>
              <a:rPr lang="en-US" altLang="en-US" sz="1400">
                <a:latin typeface="Verdana" pitchFamily="34" charset="0"/>
              </a:rPr>
              <a:t>“C:\Program files\yarp\include”</a:t>
            </a:r>
            <a:r>
              <a:rPr lang="it-IT" altLang="en-US" sz="1400">
                <a:latin typeface="Verdana" pitchFamily="34" charset="0"/>
              </a:rPr>
              <a:t>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add_executable(hello hello.cpp)</a:t>
            </a:r>
          </a:p>
          <a:p>
            <a:pPr eaLnBrk="1" hangingPunct="1"/>
            <a:endParaRPr lang="it-IT" altLang="en-US" sz="1400">
              <a:latin typeface="Verdana" pitchFamily="34" charset="0"/>
            </a:endParaRPr>
          </a:p>
          <a:p>
            <a:pPr eaLnBrk="1" hangingPunct="1"/>
            <a:r>
              <a:rPr lang="it-IT" altLang="en-US" sz="1400">
                <a:latin typeface="Verdana" pitchFamily="34" charset="0"/>
              </a:rPr>
              <a:t>target_link_libraries(hello </a:t>
            </a:r>
            <a:r>
              <a:rPr lang="en-US" altLang="en-US" sz="1400">
                <a:latin typeface="Verdana" pitchFamily="34" charset="0"/>
              </a:rPr>
              <a:t>“C:\Program files\yarp\lib\libYARP_OS.lib”)</a:t>
            </a:r>
          </a:p>
          <a:p>
            <a:pPr eaLnBrk="1" hangingPunct="1"/>
            <a:endParaRPr lang="en-US" altLang="en-US" sz="1400">
              <a:latin typeface="Verdana" pitchFamily="34" charset="0"/>
            </a:endParaRPr>
          </a:p>
          <a:p>
            <a:pPr eaLnBrk="1" hangingPunct="1"/>
            <a:endParaRPr lang="it-IT" altLang="en-US" sz="1400">
              <a:latin typeface="Verdana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03800" y="5661025"/>
            <a:ext cx="8636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59338" y="4660900"/>
            <a:ext cx="1225550" cy="1230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5894388" y="6021388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Installation dependent</a:t>
            </a:r>
            <a:endParaRPr lang="it-IT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00788" y="4437063"/>
            <a:ext cx="14287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443663" y="4149725"/>
            <a:ext cx="2646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Os dependent (.a in Linux)</a:t>
            </a:r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3432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libraries…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229600" cy="14684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CMake</a:t>
            </a:r>
            <a:r>
              <a:rPr lang="en-US" dirty="0" smtClean="0"/>
              <a:t> has a few commands that can be used to find directories, </a:t>
            </a:r>
            <a:r>
              <a:rPr lang="en-US" dirty="0" err="1" smtClean="0"/>
              <a:t>executables</a:t>
            </a:r>
            <a:r>
              <a:rPr lang="en-US" dirty="0" smtClean="0"/>
              <a:t> and libraries inside a computer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68313" y="312896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find_file(&lt;var&gt; name dir1 dir2)</a:t>
            </a:r>
          </a:p>
          <a:p>
            <a:pPr eaLnBrk="1" hangingPunct="1"/>
            <a:r>
              <a:rPr lang="en-US" altLang="en-US" sz="2400"/>
              <a:t>find_library(&lt;var&gt; name dir1 dir2)</a:t>
            </a:r>
          </a:p>
          <a:p>
            <a:pPr eaLnBrk="1" hangingPunct="1"/>
            <a:r>
              <a:rPr lang="en-US" altLang="en-US" sz="2400"/>
              <a:t>find_path(&lt;var&gt; name dir1 dir2)</a:t>
            </a:r>
          </a:p>
        </p:txBody>
      </p:sp>
      <p:sp>
        <p:nvSpPr>
          <p:cNvPr id="15365" name="Content Placeholder 2"/>
          <p:cNvSpPr txBox="1">
            <a:spLocks/>
          </p:cNvSpPr>
          <p:nvPr/>
        </p:nvSpPr>
        <p:spPr bwMode="auto">
          <a:xfrm>
            <a:off x="333375" y="4724400"/>
            <a:ext cx="822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/>
              <a:t>However there is a better interface…</a:t>
            </a:r>
          </a:p>
        </p:txBody>
      </p:sp>
    </p:spTree>
    <p:extLst>
      <p:ext uri="{BB962C8B-B14F-4D97-AF65-F5344CB8AC3E}">
        <p14:creationId xmlns:p14="http://schemas.microsoft.com/office/powerpoint/2010/main" val="41310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find_package()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54451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package should provide you: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libraries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Paths to </a:t>
            </a:r>
            <a:r>
              <a:rPr lang="en-US" dirty="0"/>
              <a:t>h</a:t>
            </a:r>
            <a:r>
              <a:rPr lang="en-US" dirty="0" smtClean="0"/>
              <a:t>eader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Linker flags (if any)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find_package</a:t>
            </a:r>
            <a:r>
              <a:rPr lang="en-US" dirty="0" smtClean="0"/>
              <a:t>(&lt;PACKAGE&gt;  [VERSION])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This function attempts to locate the package called &lt;PACKAGE&gt; and will return a set of variables: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&lt;PACKAGE&gt;_FOUND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&lt;PACKAGE&gt;_INCLUDE_DIRS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&lt;PACKAGE&gt;_LIBRARIES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&lt;PACKAGE&gt;_VERSION_MAJOR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&lt;PACKAGE&gt;_VERSION_MINOR</a:t>
            </a:r>
          </a:p>
        </p:txBody>
      </p:sp>
    </p:spTree>
    <p:extLst>
      <p:ext uri="{BB962C8B-B14F-4D97-AF65-F5344CB8AC3E}">
        <p14:creationId xmlns:p14="http://schemas.microsoft.com/office/powerpoint/2010/main" val="18113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it-IT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find_package(YARP)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YARP_FOUND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YARP_INCLUDE_DIRS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mtClean="0"/>
              <a:t>YARP_LIBRARIES</a:t>
            </a:r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en-US" altLang="en-US" smtClean="0"/>
          </a:p>
          <a:p>
            <a:pPr marL="0" indent="0" eaLnBrk="1" hangingPunct="1">
              <a:buFont typeface="Arial" charset="0"/>
              <a:buNone/>
            </a:pPr>
            <a:endParaRPr lang="it-IT" altLang="en-US" smtClean="0"/>
          </a:p>
        </p:txBody>
      </p:sp>
    </p:spTree>
    <p:extLst>
      <p:ext uri="{BB962C8B-B14F-4D97-AF65-F5344CB8AC3E}">
        <p14:creationId xmlns:p14="http://schemas.microsoft.com/office/powerpoint/2010/main" val="344604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29600" cy="537368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How does </a:t>
            </a:r>
            <a:r>
              <a:rPr lang="en-US" sz="2800" dirty="0" err="1" smtClean="0"/>
              <a:t>find_package</a:t>
            </a:r>
            <a:r>
              <a:rPr lang="en-US" sz="2800" dirty="0" smtClean="0"/>
              <a:t>() work?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Looks for system directories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C:\Program files\&lt;package&gt;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/</a:t>
            </a:r>
            <a:r>
              <a:rPr lang="en-US" sz="2400" dirty="0" err="1" smtClean="0"/>
              <a:t>usr</a:t>
            </a:r>
            <a:r>
              <a:rPr lang="en-US" sz="2400" dirty="0" smtClean="0"/>
              <a:t>/&lt;package&gt;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/local/&lt;package&gt;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	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Look for environment variables, very popular &lt;PACKAGE&gt;_DIR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/>
              <a:t>CMake</a:t>
            </a:r>
            <a:r>
              <a:rPr lang="en-US" sz="2800" dirty="0" smtClean="0"/>
              <a:t> does not enforce a particular set of variables each package set different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Other examples: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&lt;PACKAGE&gt;_INCLUDE_DIR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&lt;PACKAGE&gt;_LIBS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etc..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241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Hello YARP</a:t>
            </a:r>
            <a:endParaRPr lang="it-IT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cmake_minimum_required(VERSION 2.8)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project(myproject)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find_package(YARP)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include_directories(${YARP_INCLUDE_DIRS})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 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target_link_libraries(hello 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dirty="0" smtClean="0"/>
              <a:t>add_executable(hello2 </a:t>
            </a:r>
            <a:r>
              <a:rPr lang="it-IT" dirty="0"/>
              <a:t>hello.cpp)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it-IT" dirty="0" smtClean="0"/>
              <a:t>target_link_libraries(hello2 </a:t>
            </a:r>
            <a:r>
              <a:rPr lang="it-IT" dirty="0"/>
              <a:t>${YARP_LIBRARIES})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99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643050"/>
            <a:ext cx="6929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yarp</a:t>
            </a:r>
            <a:r>
              <a:rPr lang="en-US" dirty="0" smtClean="0"/>
              <a:t>/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("Starting the application\n");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times=10;</a:t>
            </a:r>
          </a:p>
          <a:p>
            <a:endParaRPr lang="en-US" dirty="0" smtClean="0"/>
          </a:p>
          <a:p>
            <a:r>
              <a:rPr lang="en-US" dirty="0" smtClean="0"/>
              <a:t>        while(times--)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("Hello </a:t>
            </a:r>
            <a:r>
              <a:rPr lang="en-US" dirty="0" err="1" smtClean="0"/>
              <a:t>iCub</a:t>
            </a:r>
            <a:r>
              <a:rPr lang="en-US" dirty="0" smtClean="0"/>
              <a:t>\n");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yarp</a:t>
            </a:r>
            <a:r>
              <a:rPr lang="en-US" dirty="0" smtClean="0"/>
              <a:t>::</a:t>
            </a:r>
            <a:r>
              <a:rPr lang="en-US" dirty="0" err="1" smtClean="0"/>
              <a:t>os</a:t>
            </a:r>
            <a:r>
              <a:rPr lang="en-US" dirty="0" smtClean="0"/>
              <a:t>::Time::delay(0.5); 	//wait 0.5 seconds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("Goodbye!\n");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Hello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yarp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696200" cy="944562"/>
          </a:xfrm>
        </p:spPr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7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696200" cy="944562"/>
          </a:xfrm>
        </p:spPr>
        <p:txBody>
          <a:bodyPr/>
          <a:lstStyle/>
          <a:p>
            <a:r>
              <a:rPr lang="en-US" dirty="0" err="1" smtClean="0"/>
              <a:t>Yarp</a:t>
            </a:r>
            <a:r>
              <a:rPr lang="en-US" dirty="0" smtClean="0"/>
              <a:t> from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How do we get this?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988840"/>
            <a:ext cx="5814704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main(</a:t>
            </a:r>
            <a:r>
              <a:rPr lang="en-US" sz="1400" dirty="0" err="1">
                <a:solidFill>
                  <a:schemeClr val="bg2"/>
                </a:solidFill>
              </a:rPr>
              <a:t>int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argc</a:t>
            </a:r>
            <a:r>
              <a:rPr lang="en-US" sz="1400" dirty="0">
                <a:solidFill>
                  <a:schemeClr val="bg2"/>
                </a:solidFill>
              </a:rPr>
              <a:t>, char *</a:t>
            </a:r>
            <a:r>
              <a:rPr lang="en-US" sz="1400" dirty="0" err="1">
                <a:solidFill>
                  <a:schemeClr val="bg2"/>
                </a:solidFill>
              </a:rPr>
              <a:t>argv</a:t>
            </a:r>
            <a:r>
              <a:rPr lang="en-US" sz="1400" dirty="0">
                <a:solidFill>
                  <a:schemeClr val="bg2"/>
                </a:solidFill>
              </a:rPr>
              <a:t>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Network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inPort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inPort.open</a:t>
            </a:r>
            <a:r>
              <a:rPr lang="en-US" sz="1400" dirty="0">
                <a:solidFill>
                  <a:schemeClr val="bg2"/>
                </a:solidFill>
              </a:rPr>
              <a:t>("/relay/in");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Port </a:t>
            </a:r>
            <a:r>
              <a:rPr lang="en-US" sz="1400" dirty="0" err="1">
                <a:solidFill>
                  <a:schemeClr val="bg2"/>
                </a:solidFill>
              </a:rPr>
              <a:t>outPort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</a:t>
            </a:r>
            <a:r>
              <a:rPr lang="en-US" sz="1400" dirty="0" err="1">
                <a:solidFill>
                  <a:schemeClr val="bg2"/>
                </a:solidFill>
              </a:rPr>
              <a:t>outPort.open</a:t>
            </a:r>
            <a:r>
              <a:rPr lang="en-US" sz="1400" dirty="0">
                <a:solidFill>
                  <a:schemeClr val="bg2"/>
                </a:solidFill>
              </a:rPr>
              <a:t>("/relay/out</a:t>
            </a:r>
            <a:r>
              <a:rPr lang="en-US" sz="1400" dirty="0" smtClean="0">
                <a:solidFill>
                  <a:schemeClr val="bg2"/>
                </a:solidFill>
              </a:rPr>
              <a:t>");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"waiting for input"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  Bottle </a:t>
            </a:r>
            <a:r>
              <a:rPr lang="en-US" sz="1400" dirty="0" err="1" smtClean="0">
                <a:solidFill>
                  <a:schemeClr val="bg2"/>
                </a:solidFill>
              </a:rPr>
              <a:t>input,output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 smtClean="0">
                <a:solidFill>
                  <a:schemeClr val="bg2"/>
                </a:solidFill>
              </a:rPr>
              <a:t>inPort.read</a:t>
            </a:r>
            <a:r>
              <a:rPr lang="en-US" sz="1400" dirty="0" smtClean="0">
                <a:solidFill>
                  <a:schemeClr val="bg2"/>
                </a:solidFill>
              </a:rPr>
              <a:t>(input</a:t>
            </a:r>
            <a:r>
              <a:rPr lang="en-US" sz="1400" dirty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output=input;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cout</a:t>
            </a:r>
            <a:r>
              <a:rPr lang="en-US" sz="1400" dirty="0">
                <a:solidFill>
                  <a:schemeClr val="bg2"/>
                </a:solidFill>
              </a:rPr>
              <a:t> &lt;&lt; "writing " &lt;&lt; </a:t>
            </a:r>
            <a:r>
              <a:rPr lang="en-US" sz="1400" dirty="0" err="1">
                <a:solidFill>
                  <a:schemeClr val="bg2"/>
                </a:solidFill>
              </a:rPr>
              <a:t>output.toString</a:t>
            </a:r>
            <a:r>
              <a:rPr lang="en-US" sz="1400" dirty="0">
                <a:solidFill>
                  <a:schemeClr val="bg2"/>
                </a:solidFill>
              </a:rPr>
              <a:t>().</a:t>
            </a:r>
            <a:r>
              <a:rPr lang="en-US" sz="1400" dirty="0" err="1">
                <a:solidFill>
                  <a:schemeClr val="bg2"/>
                </a:solidFill>
              </a:rPr>
              <a:t>c_str</a:t>
            </a:r>
            <a:r>
              <a:rPr lang="en-US" sz="1400" dirty="0">
                <a:solidFill>
                  <a:schemeClr val="bg2"/>
                </a:solidFill>
              </a:rPr>
              <a:t>() &lt;&lt; </a:t>
            </a:r>
            <a:r>
              <a:rPr lang="en-US" sz="1400" dirty="0" err="1">
                <a:solidFill>
                  <a:schemeClr val="bg2"/>
                </a:solidFill>
              </a:rPr>
              <a:t>endl</a:t>
            </a:r>
            <a:r>
              <a:rPr lang="en-US" sz="1400" dirty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</a:t>
            </a:r>
            <a:r>
              <a:rPr lang="en-US" sz="1400" dirty="0" err="1">
                <a:solidFill>
                  <a:schemeClr val="bg2"/>
                </a:solidFill>
              </a:rPr>
              <a:t>outPort.write</a:t>
            </a:r>
            <a:r>
              <a:rPr lang="en-US" sz="1400" dirty="0">
                <a:solidFill>
                  <a:schemeClr val="bg2"/>
                </a:solidFill>
              </a:rPr>
              <a:t>(output);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3922" y="1891855"/>
            <a:ext cx="1549400" cy="168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1222" y="1879978"/>
            <a:ext cx="1524000" cy="1909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722" y="238715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2322" y="2375065"/>
            <a:ext cx="1139778" cy="443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9172" y="29824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1272" y="2968830"/>
            <a:ext cx="1233956" cy="39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0701" y="113030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Let’s now to write a simple “relay” executable which takes whatever comes from a port  and forwards it to another one.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8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900"/>
            <a:ext cx="9144000" cy="1143000"/>
          </a:xfrm>
        </p:spPr>
        <p:txBody>
          <a:bodyPr/>
          <a:lstStyle/>
          <a:p>
            <a:r>
              <a:rPr lang="en-US" sz="3200" dirty="0" smtClean="0"/>
              <a:t>Connect the new module to our network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492500" y="3327400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9800" y="332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5" y="3858325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08400" y="3822700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25" y="44298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1100" y="4394200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18288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2800" y="18288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7425" y="23359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114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4275" y="1840675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9700" y="1828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8075" y="234785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8300" y="23241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92600" y="2501900"/>
            <a:ext cx="1117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137160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092523" y="1754161"/>
            <a:ext cx="267770" cy="646139"/>
          </a:xfrm>
          <a:custGeom>
            <a:avLst/>
            <a:gdLst>
              <a:gd name="connsiteX0" fmla="*/ 22277 w 267770"/>
              <a:gd name="connsiteY0" fmla="*/ 11139 h 646139"/>
              <a:gd name="connsiteX1" fmla="*/ 98477 w 267770"/>
              <a:gd name="connsiteY1" fmla="*/ 49239 h 646139"/>
              <a:gd name="connsiteX2" fmla="*/ 136577 w 267770"/>
              <a:gd name="connsiteY2" fmla="*/ 61939 h 646139"/>
              <a:gd name="connsiteX3" fmla="*/ 238177 w 267770"/>
              <a:gd name="connsiteY3" fmla="*/ 100039 h 646139"/>
              <a:gd name="connsiteX4" fmla="*/ 263577 w 267770"/>
              <a:gd name="connsiteY4" fmla="*/ 138139 h 646139"/>
              <a:gd name="connsiteX5" fmla="*/ 212777 w 267770"/>
              <a:gd name="connsiteY5" fmla="*/ 188939 h 646139"/>
              <a:gd name="connsiteX6" fmla="*/ 200077 w 267770"/>
              <a:gd name="connsiteY6" fmla="*/ 227039 h 646139"/>
              <a:gd name="connsiteX7" fmla="*/ 161977 w 267770"/>
              <a:gd name="connsiteY7" fmla="*/ 277839 h 646139"/>
              <a:gd name="connsiteX8" fmla="*/ 149277 w 267770"/>
              <a:gd name="connsiteY8" fmla="*/ 315939 h 646139"/>
              <a:gd name="connsiteX9" fmla="*/ 136577 w 267770"/>
              <a:gd name="connsiteY9" fmla="*/ 366739 h 646139"/>
              <a:gd name="connsiteX10" fmla="*/ 98477 w 267770"/>
              <a:gd name="connsiteY10" fmla="*/ 404839 h 646139"/>
              <a:gd name="connsiteX11" fmla="*/ 111177 w 267770"/>
              <a:gd name="connsiteY11" fmla="*/ 493739 h 646139"/>
              <a:gd name="connsiteX12" fmla="*/ 161977 w 267770"/>
              <a:gd name="connsiteY12" fmla="*/ 506439 h 646139"/>
              <a:gd name="connsiteX13" fmla="*/ 149277 w 267770"/>
              <a:gd name="connsiteY13" fmla="*/ 646139 h 6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7770" h="646139">
                <a:moveTo>
                  <a:pt x="22277" y="11139"/>
                </a:moveTo>
                <a:cubicBezTo>
                  <a:pt x="118042" y="43061"/>
                  <a:pt x="0" y="0"/>
                  <a:pt x="98477" y="49239"/>
                </a:cubicBezTo>
                <a:cubicBezTo>
                  <a:pt x="110451" y="55226"/>
                  <a:pt x="124042" y="57239"/>
                  <a:pt x="136577" y="61939"/>
                </a:cubicBezTo>
                <a:cubicBezTo>
                  <a:pt x="258064" y="107497"/>
                  <a:pt x="151697" y="71212"/>
                  <a:pt x="238177" y="100039"/>
                </a:cubicBezTo>
                <a:cubicBezTo>
                  <a:pt x="246644" y="112739"/>
                  <a:pt x="267770" y="123463"/>
                  <a:pt x="263577" y="138139"/>
                </a:cubicBezTo>
                <a:cubicBezTo>
                  <a:pt x="256998" y="161165"/>
                  <a:pt x="226696" y="169452"/>
                  <a:pt x="212777" y="188939"/>
                </a:cubicBezTo>
                <a:cubicBezTo>
                  <a:pt x="204996" y="199832"/>
                  <a:pt x="206719" y="215416"/>
                  <a:pt x="200077" y="227039"/>
                </a:cubicBezTo>
                <a:cubicBezTo>
                  <a:pt x="189575" y="245417"/>
                  <a:pt x="174677" y="260906"/>
                  <a:pt x="161977" y="277839"/>
                </a:cubicBezTo>
                <a:cubicBezTo>
                  <a:pt x="157744" y="290539"/>
                  <a:pt x="152955" y="303067"/>
                  <a:pt x="149277" y="315939"/>
                </a:cubicBezTo>
                <a:cubicBezTo>
                  <a:pt x="144482" y="332722"/>
                  <a:pt x="145237" y="351584"/>
                  <a:pt x="136577" y="366739"/>
                </a:cubicBezTo>
                <a:cubicBezTo>
                  <a:pt x="127666" y="382333"/>
                  <a:pt x="111177" y="392139"/>
                  <a:pt x="98477" y="404839"/>
                </a:cubicBezTo>
                <a:cubicBezTo>
                  <a:pt x="70684" y="488217"/>
                  <a:pt x="46757" y="475333"/>
                  <a:pt x="111177" y="493739"/>
                </a:cubicBezTo>
                <a:cubicBezTo>
                  <a:pt x="127960" y="498534"/>
                  <a:pt x="145044" y="502206"/>
                  <a:pt x="161977" y="506439"/>
                </a:cubicBezTo>
                <a:cubicBezTo>
                  <a:pt x="147702" y="620641"/>
                  <a:pt x="149277" y="573909"/>
                  <a:pt x="149277" y="6461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136900" y="2514600"/>
            <a:ext cx="927100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806700" y="2933700"/>
            <a:ext cx="105410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4394994" y="3124994"/>
            <a:ext cx="1636712" cy="95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100" y="406400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/relay/in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8500" y="433070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359400" y="3478536"/>
            <a:ext cx="1054100" cy="890264"/>
          </a:xfrm>
          <a:custGeom>
            <a:avLst/>
            <a:gdLst>
              <a:gd name="connsiteX0" fmla="*/ 1054100 w 1054100"/>
              <a:gd name="connsiteY0" fmla="*/ 890264 h 890264"/>
              <a:gd name="connsiteX1" fmla="*/ 977900 w 1054100"/>
              <a:gd name="connsiteY1" fmla="*/ 839464 h 890264"/>
              <a:gd name="connsiteX2" fmla="*/ 927100 w 1054100"/>
              <a:gd name="connsiteY2" fmla="*/ 801364 h 890264"/>
              <a:gd name="connsiteX3" fmla="*/ 838200 w 1054100"/>
              <a:gd name="connsiteY3" fmla="*/ 750564 h 890264"/>
              <a:gd name="connsiteX4" fmla="*/ 800100 w 1054100"/>
              <a:gd name="connsiteY4" fmla="*/ 712464 h 890264"/>
              <a:gd name="connsiteX5" fmla="*/ 723900 w 1054100"/>
              <a:gd name="connsiteY5" fmla="*/ 661664 h 890264"/>
              <a:gd name="connsiteX6" fmla="*/ 711200 w 1054100"/>
              <a:gd name="connsiteY6" fmla="*/ 623564 h 890264"/>
              <a:gd name="connsiteX7" fmla="*/ 736600 w 1054100"/>
              <a:gd name="connsiteY7" fmla="*/ 547364 h 890264"/>
              <a:gd name="connsiteX8" fmla="*/ 723900 w 1054100"/>
              <a:gd name="connsiteY8" fmla="*/ 471164 h 890264"/>
              <a:gd name="connsiteX9" fmla="*/ 520700 w 1054100"/>
              <a:gd name="connsiteY9" fmla="*/ 458464 h 890264"/>
              <a:gd name="connsiteX10" fmla="*/ 482600 w 1054100"/>
              <a:gd name="connsiteY10" fmla="*/ 445764 h 890264"/>
              <a:gd name="connsiteX11" fmla="*/ 495300 w 1054100"/>
              <a:gd name="connsiteY11" fmla="*/ 394964 h 890264"/>
              <a:gd name="connsiteX12" fmla="*/ 533400 w 1054100"/>
              <a:gd name="connsiteY12" fmla="*/ 369564 h 890264"/>
              <a:gd name="connsiteX13" fmla="*/ 571500 w 1054100"/>
              <a:gd name="connsiteY13" fmla="*/ 293364 h 890264"/>
              <a:gd name="connsiteX14" fmla="*/ 444500 w 1054100"/>
              <a:gd name="connsiteY14" fmla="*/ 217164 h 890264"/>
              <a:gd name="connsiteX15" fmla="*/ 406400 w 1054100"/>
              <a:gd name="connsiteY15" fmla="*/ 204464 h 890264"/>
              <a:gd name="connsiteX16" fmla="*/ 190500 w 1054100"/>
              <a:gd name="connsiteY16" fmla="*/ 179064 h 890264"/>
              <a:gd name="connsiteX17" fmla="*/ 203200 w 1054100"/>
              <a:gd name="connsiteY17" fmla="*/ 140964 h 890264"/>
              <a:gd name="connsiteX18" fmla="*/ 228600 w 1054100"/>
              <a:gd name="connsiteY18" fmla="*/ 39364 h 890264"/>
              <a:gd name="connsiteX19" fmla="*/ 190500 w 1054100"/>
              <a:gd name="connsiteY19" fmla="*/ 26664 h 890264"/>
              <a:gd name="connsiteX20" fmla="*/ 38100 w 1054100"/>
              <a:gd name="connsiteY20" fmla="*/ 1264 h 890264"/>
              <a:gd name="connsiteX21" fmla="*/ 0 w 1054100"/>
              <a:gd name="connsiteY21" fmla="*/ 1264 h 89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4100" h="890264">
                <a:moveTo>
                  <a:pt x="1054100" y="890264"/>
                </a:moveTo>
                <a:cubicBezTo>
                  <a:pt x="1028700" y="873331"/>
                  <a:pt x="1002322" y="857780"/>
                  <a:pt x="977900" y="839464"/>
                </a:cubicBezTo>
                <a:cubicBezTo>
                  <a:pt x="960967" y="826764"/>
                  <a:pt x="945049" y="812582"/>
                  <a:pt x="927100" y="801364"/>
                </a:cubicBezTo>
                <a:cubicBezTo>
                  <a:pt x="877413" y="770310"/>
                  <a:pt x="880148" y="785521"/>
                  <a:pt x="838200" y="750564"/>
                </a:cubicBezTo>
                <a:cubicBezTo>
                  <a:pt x="824402" y="739066"/>
                  <a:pt x="814277" y="723491"/>
                  <a:pt x="800100" y="712464"/>
                </a:cubicBezTo>
                <a:cubicBezTo>
                  <a:pt x="776003" y="693722"/>
                  <a:pt x="723900" y="661664"/>
                  <a:pt x="723900" y="661664"/>
                </a:cubicBezTo>
                <a:cubicBezTo>
                  <a:pt x="719667" y="648964"/>
                  <a:pt x="709722" y="636869"/>
                  <a:pt x="711200" y="623564"/>
                </a:cubicBezTo>
                <a:cubicBezTo>
                  <a:pt x="714157" y="596954"/>
                  <a:pt x="736600" y="547364"/>
                  <a:pt x="736600" y="547364"/>
                </a:cubicBezTo>
                <a:cubicBezTo>
                  <a:pt x="732367" y="521964"/>
                  <a:pt x="747711" y="480968"/>
                  <a:pt x="723900" y="471164"/>
                </a:cubicBezTo>
                <a:cubicBezTo>
                  <a:pt x="661146" y="445324"/>
                  <a:pt x="588193" y="465568"/>
                  <a:pt x="520700" y="458464"/>
                </a:cubicBezTo>
                <a:cubicBezTo>
                  <a:pt x="507387" y="457063"/>
                  <a:pt x="495300" y="449997"/>
                  <a:pt x="482600" y="445764"/>
                </a:cubicBezTo>
                <a:cubicBezTo>
                  <a:pt x="486833" y="428831"/>
                  <a:pt x="485618" y="409487"/>
                  <a:pt x="495300" y="394964"/>
                </a:cubicBezTo>
                <a:cubicBezTo>
                  <a:pt x="503767" y="382264"/>
                  <a:pt x="522607" y="380357"/>
                  <a:pt x="533400" y="369564"/>
                </a:cubicBezTo>
                <a:cubicBezTo>
                  <a:pt x="558019" y="344945"/>
                  <a:pt x="561171" y="324352"/>
                  <a:pt x="571500" y="293364"/>
                </a:cubicBezTo>
                <a:cubicBezTo>
                  <a:pt x="517329" y="257250"/>
                  <a:pt x="499173" y="240595"/>
                  <a:pt x="444500" y="217164"/>
                </a:cubicBezTo>
                <a:cubicBezTo>
                  <a:pt x="432195" y="211891"/>
                  <a:pt x="419639" y="206450"/>
                  <a:pt x="406400" y="204464"/>
                </a:cubicBezTo>
                <a:cubicBezTo>
                  <a:pt x="334739" y="193715"/>
                  <a:pt x="262467" y="187531"/>
                  <a:pt x="190500" y="179064"/>
                </a:cubicBezTo>
                <a:cubicBezTo>
                  <a:pt x="194733" y="166364"/>
                  <a:pt x="199678" y="153879"/>
                  <a:pt x="203200" y="140964"/>
                </a:cubicBezTo>
                <a:cubicBezTo>
                  <a:pt x="212385" y="107285"/>
                  <a:pt x="228600" y="39364"/>
                  <a:pt x="228600" y="39364"/>
                </a:cubicBezTo>
                <a:cubicBezTo>
                  <a:pt x="215900" y="35131"/>
                  <a:pt x="203487" y="29911"/>
                  <a:pt x="190500" y="26664"/>
                </a:cubicBezTo>
                <a:cubicBezTo>
                  <a:pt x="151317" y="16868"/>
                  <a:pt x="73942" y="4848"/>
                  <a:pt x="38100" y="1264"/>
                </a:cubicBezTo>
                <a:cubicBezTo>
                  <a:pt x="25463" y="0"/>
                  <a:pt x="12700" y="1264"/>
                  <a:pt x="0" y="1264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854200" y="3314700"/>
            <a:ext cx="1133822" cy="711200"/>
          </a:xfrm>
          <a:custGeom>
            <a:avLst/>
            <a:gdLst>
              <a:gd name="connsiteX0" fmla="*/ 0 w 1133822"/>
              <a:gd name="connsiteY0" fmla="*/ 711200 h 711200"/>
              <a:gd name="connsiteX1" fmla="*/ 50800 w 1133822"/>
              <a:gd name="connsiteY1" fmla="*/ 685800 h 711200"/>
              <a:gd name="connsiteX2" fmla="*/ 177800 w 1133822"/>
              <a:gd name="connsiteY2" fmla="*/ 596900 h 711200"/>
              <a:gd name="connsiteX3" fmla="*/ 228600 w 1133822"/>
              <a:gd name="connsiteY3" fmla="*/ 584200 h 711200"/>
              <a:gd name="connsiteX4" fmla="*/ 266700 w 1133822"/>
              <a:gd name="connsiteY4" fmla="*/ 546100 h 711200"/>
              <a:gd name="connsiteX5" fmla="*/ 304800 w 1133822"/>
              <a:gd name="connsiteY5" fmla="*/ 520700 h 711200"/>
              <a:gd name="connsiteX6" fmla="*/ 368300 w 1133822"/>
              <a:gd name="connsiteY6" fmla="*/ 469900 h 711200"/>
              <a:gd name="connsiteX7" fmla="*/ 482600 w 1133822"/>
              <a:gd name="connsiteY7" fmla="*/ 520700 h 711200"/>
              <a:gd name="connsiteX8" fmla="*/ 546100 w 1133822"/>
              <a:gd name="connsiteY8" fmla="*/ 431800 h 711200"/>
              <a:gd name="connsiteX9" fmla="*/ 558800 w 1133822"/>
              <a:gd name="connsiteY9" fmla="*/ 368300 h 711200"/>
              <a:gd name="connsiteX10" fmla="*/ 584200 w 1133822"/>
              <a:gd name="connsiteY10" fmla="*/ 292100 h 711200"/>
              <a:gd name="connsiteX11" fmla="*/ 800100 w 1133822"/>
              <a:gd name="connsiteY11" fmla="*/ 279400 h 711200"/>
              <a:gd name="connsiteX12" fmla="*/ 876300 w 1133822"/>
              <a:gd name="connsiteY12" fmla="*/ 228600 h 711200"/>
              <a:gd name="connsiteX13" fmla="*/ 889000 w 1133822"/>
              <a:gd name="connsiteY13" fmla="*/ 190500 h 711200"/>
              <a:gd name="connsiteX14" fmla="*/ 901700 w 1133822"/>
              <a:gd name="connsiteY14" fmla="*/ 139700 h 711200"/>
              <a:gd name="connsiteX15" fmla="*/ 927100 w 1133822"/>
              <a:gd name="connsiteY15" fmla="*/ 88900 h 711200"/>
              <a:gd name="connsiteX16" fmla="*/ 965200 w 1133822"/>
              <a:gd name="connsiteY16" fmla="*/ 76200 h 711200"/>
              <a:gd name="connsiteX17" fmla="*/ 1092200 w 1133822"/>
              <a:gd name="connsiteY17" fmla="*/ 38100 h 711200"/>
              <a:gd name="connsiteX18" fmla="*/ 1130300 w 1133822"/>
              <a:gd name="connsiteY18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3822" h="711200">
                <a:moveTo>
                  <a:pt x="0" y="711200"/>
                </a:moveTo>
                <a:cubicBezTo>
                  <a:pt x="16933" y="702733"/>
                  <a:pt x="34875" y="696038"/>
                  <a:pt x="50800" y="685800"/>
                </a:cubicBezTo>
                <a:cubicBezTo>
                  <a:pt x="94267" y="657857"/>
                  <a:pt x="127668" y="609433"/>
                  <a:pt x="177800" y="596900"/>
                </a:cubicBezTo>
                <a:lnTo>
                  <a:pt x="228600" y="584200"/>
                </a:lnTo>
                <a:cubicBezTo>
                  <a:pt x="241300" y="571500"/>
                  <a:pt x="252902" y="557598"/>
                  <a:pt x="266700" y="546100"/>
                </a:cubicBezTo>
                <a:cubicBezTo>
                  <a:pt x="278426" y="536329"/>
                  <a:pt x="294007" y="531493"/>
                  <a:pt x="304800" y="520700"/>
                </a:cubicBezTo>
                <a:cubicBezTo>
                  <a:pt x="362245" y="463255"/>
                  <a:pt x="294127" y="494624"/>
                  <a:pt x="368300" y="469900"/>
                </a:cubicBezTo>
                <a:cubicBezTo>
                  <a:pt x="458980" y="500127"/>
                  <a:pt x="422223" y="480448"/>
                  <a:pt x="482600" y="520700"/>
                </a:cubicBezTo>
                <a:cubicBezTo>
                  <a:pt x="484791" y="517779"/>
                  <a:pt x="541457" y="444180"/>
                  <a:pt x="546100" y="431800"/>
                </a:cubicBezTo>
                <a:cubicBezTo>
                  <a:pt x="553679" y="411589"/>
                  <a:pt x="553120" y="389125"/>
                  <a:pt x="558800" y="368300"/>
                </a:cubicBezTo>
                <a:cubicBezTo>
                  <a:pt x="565845" y="342469"/>
                  <a:pt x="557472" y="293672"/>
                  <a:pt x="584200" y="292100"/>
                </a:cubicBezTo>
                <a:lnTo>
                  <a:pt x="800100" y="279400"/>
                </a:lnTo>
                <a:cubicBezTo>
                  <a:pt x="825500" y="262467"/>
                  <a:pt x="866647" y="257560"/>
                  <a:pt x="876300" y="228600"/>
                </a:cubicBezTo>
                <a:cubicBezTo>
                  <a:pt x="880533" y="215900"/>
                  <a:pt x="885322" y="203372"/>
                  <a:pt x="889000" y="190500"/>
                </a:cubicBezTo>
                <a:cubicBezTo>
                  <a:pt x="893795" y="173717"/>
                  <a:pt x="895571" y="156043"/>
                  <a:pt x="901700" y="139700"/>
                </a:cubicBezTo>
                <a:cubicBezTo>
                  <a:pt x="908347" y="121973"/>
                  <a:pt x="913713" y="102287"/>
                  <a:pt x="927100" y="88900"/>
                </a:cubicBezTo>
                <a:cubicBezTo>
                  <a:pt x="936566" y="79434"/>
                  <a:pt x="952328" y="79878"/>
                  <a:pt x="965200" y="76200"/>
                </a:cubicBezTo>
                <a:cubicBezTo>
                  <a:pt x="996260" y="67326"/>
                  <a:pt x="1069565" y="53190"/>
                  <a:pt x="1092200" y="38100"/>
                </a:cubicBezTo>
                <a:cubicBezTo>
                  <a:pt x="1133822" y="10352"/>
                  <a:pt x="1130300" y="27964"/>
                  <a:pt x="113030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07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88742" y="2187366"/>
            <a:ext cx="1549400" cy="172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76042" y="21873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j-lt"/>
              </a:rPr>
              <a:t>relay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70667" y="2718291"/>
            <a:ext cx="89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/relay/in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4642" y="2682666"/>
            <a:ext cx="10160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3367" y="3289791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+mj-lt"/>
              </a:rPr>
              <a:t>/relay/out</a:t>
            </a:r>
            <a:endParaRPr lang="en-US" sz="1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17342" y="3254166"/>
            <a:ext cx="11049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2600" y="2901950"/>
            <a:ext cx="1435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21200" y="2952750"/>
            <a:ext cx="119380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08500" y="3498850"/>
            <a:ext cx="1168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 rot="16200000" flipH="1">
            <a:off x="3987800" y="4108450"/>
            <a:ext cx="2108200" cy="1244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47800" y="4540250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/relay/out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967" y="1886445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775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500174"/>
            <a:ext cx="8143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In the previous example timing between ports is coupled: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reader waits until data arrives to the port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The writer waits until data is transmitted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Buffered ports allow decoupling time: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read	</a:t>
            </a:r>
          </a:p>
          <a:p>
            <a:pPr marL="730250" lvl="1" indent="-273050">
              <a:buFont typeface="Bliss Pro Light" pitchFamily="50" charset="0"/>
              <a:buChar char="–"/>
            </a:pPr>
            <a:r>
              <a:rPr lang="en-US" sz="2800" dirty="0" smtClean="0"/>
              <a:t>non blocking write</a:t>
            </a:r>
            <a:endParaRPr lang="en-US" sz="2800" dirty="0" smtClean="0">
              <a:sym typeface="Wingdings" pitchFamily="2" charset="2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sym typeface="Wingdings" pitchFamily="2" charset="2"/>
              </a:rPr>
              <a:t>May loose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3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57232"/>
            <a:ext cx="75009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Read: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 *b = </a:t>
            </a:r>
            <a:r>
              <a:rPr lang="en-US" sz="2000" dirty="0" err="1" smtClean="0"/>
              <a:t>p.read</a:t>
            </a:r>
            <a:r>
              <a:rPr lang="en-US" sz="2000" dirty="0" smtClean="0"/>
              <a:t>(); 		// Read/wait for until data arrives. ... </a:t>
            </a:r>
          </a:p>
          <a:p>
            <a:r>
              <a:rPr lang="en-US" sz="2000" dirty="0" smtClean="0"/>
              <a:t>	// Do something with data in *b</a:t>
            </a:r>
          </a:p>
          <a:p>
            <a:r>
              <a:rPr lang="en-US" sz="2000" dirty="0" smtClean="0"/>
              <a:t> } </a:t>
            </a:r>
          </a:p>
          <a:p>
            <a:endParaRPr lang="en-US" sz="2400" dirty="0" smtClean="0"/>
          </a:p>
          <a:p>
            <a:pPr marL="273050" indent="-273050">
              <a:buFont typeface="Arial" pitchFamily="34" charset="0"/>
              <a:buChar char="•"/>
            </a:pPr>
            <a:r>
              <a:rPr lang="en-US" sz="2400" dirty="0" smtClean="0"/>
              <a:t>Write:</a:t>
            </a:r>
          </a:p>
          <a:p>
            <a:r>
              <a:rPr lang="en-US" sz="2000" dirty="0" err="1" smtClean="0"/>
              <a:t>BufferedPort</a:t>
            </a:r>
            <a:r>
              <a:rPr lang="en-US" sz="2000" dirty="0" smtClean="0"/>
              <a:t>&lt;Bottle&gt; p; 		// Create a port. 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("/out"); 				// Give it a name on the network. </a:t>
            </a:r>
          </a:p>
          <a:p>
            <a:r>
              <a:rPr lang="en-US" sz="2000" dirty="0" smtClean="0"/>
              <a:t>while (true) { </a:t>
            </a:r>
          </a:p>
          <a:p>
            <a:r>
              <a:rPr lang="en-US" sz="2000" dirty="0" smtClean="0"/>
              <a:t>	Bottle&amp; b = </a:t>
            </a:r>
            <a:r>
              <a:rPr lang="en-US" sz="2000" dirty="0" err="1" smtClean="0"/>
              <a:t>p.prepare</a:t>
            </a:r>
            <a:r>
              <a:rPr lang="en-US" sz="2000" dirty="0" smtClean="0"/>
              <a:t>(); 	// Get a place to store things. ... </a:t>
            </a:r>
          </a:p>
          <a:p>
            <a:r>
              <a:rPr lang="en-US" sz="2000" dirty="0" smtClean="0"/>
              <a:t>	// Generate data.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p.write</a:t>
            </a:r>
            <a:r>
              <a:rPr lang="en-US" sz="2000" dirty="0" smtClean="0"/>
              <a:t>(); 				// Send the data. 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34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896" y="1205506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1700889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81563" y="1508900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45340" y="2449857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C2</a:t>
            </a:r>
            <a:endParaRPr lang="en-US" sz="1400" dirty="0"/>
          </a:p>
        </p:txBody>
      </p:sp>
      <p:pic>
        <p:nvPicPr>
          <p:cNvPr id="22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5940168" y="2780632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210134" y="2558125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4210134" y="294974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25" name="Rectangle 24"/>
          <p:cNvSpPr/>
          <p:nvPr/>
        </p:nvSpPr>
        <p:spPr>
          <a:xfrm>
            <a:off x="4210134" y="2148390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3753698" y="1327074"/>
            <a:ext cx="146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BufferedPort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09321" y="3861048"/>
            <a:ext cx="2749723" cy="242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http://www.roguewave.com/portals/0/products/sourcepro/docs/11/html/threadsug/images/synchru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0932" r="71606" b="37069"/>
          <a:stretch/>
        </p:blipFill>
        <p:spPr bwMode="auto">
          <a:xfrm>
            <a:off x="2329097" y="4347706"/>
            <a:ext cx="255760" cy="6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86099" y="3978374"/>
            <a:ext cx="44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C1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92969" y="1878232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22510" y="309327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09333" y="1511740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21301" y="2641664"/>
            <a:ext cx="1008112" cy="72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04715" y="4341850"/>
            <a:ext cx="1256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40217" y="2205915"/>
            <a:ext cx="1609278" cy="42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99597" y="4898538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3499597" y="529015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3499597" y="4488803"/>
            <a:ext cx="649898" cy="3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Msg</a:t>
            </a:r>
            <a:endParaRPr lang="en-US" sz="105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37339" y="1949297"/>
            <a:ext cx="71175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20276" y="2516275"/>
            <a:ext cx="628817" cy="43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33728" y="4649578"/>
            <a:ext cx="633391" cy="3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82646" y="4898538"/>
            <a:ext cx="981442" cy="165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1933" y="1145536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 m =</a:t>
            </a:r>
            <a:r>
              <a:rPr lang="en-US" sz="1600" dirty="0" err="1" smtClean="0"/>
              <a:t>port.prepare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//fill m</a:t>
            </a:r>
          </a:p>
          <a:p>
            <a:r>
              <a:rPr lang="en-US" sz="1600" dirty="0" err="1" smtClean="0"/>
              <a:t>Port.write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5508104" y="3959614"/>
            <a:ext cx="2262924" cy="232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Msg</a:t>
            </a:r>
            <a:r>
              <a:rPr lang="en-US" sz="1600" dirty="0" smtClean="0"/>
              <a:t> *m=</a:t>
            </a:r>
            <a:r>
              <a:rPr lang="en-US" sz="1600" dirty="0" err="1" smtClean="0"/>
              <a:t>port.read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//read from m</a:t>
            </a:r>
          </a:p>
          <a:p>
            <a:endParaRPr lang="en-US" sz="1600" dirty="0"/>
          </a:p>
          <a:p>
            <a:r>
              <a:rPr lang="en-US" sz="1600" dirty="0" smtClean="0"/>
              <a:t>Delay(100000)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9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1431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BufferedPort</a:t>
            </a:r>
            <a:r>
              <a:rPr lang="en-US" sz="2400" dirty="0" smtClean="0"/>
              <a:t>&lt;Bottle&gt; p;</a:t>
            </a:r>
          </a:p>
          <a:p>
            <a:r>
              <a:rPr lang="en-US" sz="2400" dirty="0" smtClean="0"/>
              <a:t>...</a:t>
            </a:r>
          </a:p>
          <a:p>
            <a:r>
              <a:rPr lang="en-US" sz="2400" dirty="0" smtClean="0"/>
              <a:t>Bottle *b =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(false);</a:t>
            </a:r>
          </a:p>
          <a:p>
            <a:r>
              <a:rPr lang="en-US" sz="2400" dirty="0" smtClean="0"/>
              <a:t>if (b!=NULL) {</a:t>
            </a:r>
          </a:p>
          <a:p>
            <a:r>
              <a:rPr lang="en-US" sz="2400" dirty="0" smtClean="0"/>
              <a:t>  // data received in *b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477020"/>
            <a:ext cx="802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Polling: when you do not want to wait for input data: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13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2910" y="292893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callbacks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2486751"/>
            <a:ext cx="59293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DataPort</a:t>
            </a:r>
            <a:r>
              <a:rPr lang="en-US" sz="2000" dirty="0" smtClean="0"/>
              <a:t> : public </a:t>
            </a:r>
            <a:r>
              <a:rPr lang="en-US" sz="2000" dirty="0" err="1" smtClean="0"/>
              <a:t>BufferedPort</a:t>
            </a:r>
            <a:r>
              <a:rPr lang="en-US" sz="2000" dirty="0" smtClean="0"/>
              <a:t>&lt;Bottle&gt; {</a:t>
            </a:r>
          </a:p>
          <a:p>
            <a:r>
              <a:rPr lang="en-US" sz="2000" dirty="0" smtClean="0"/>
              <a:t>     virtual void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(Bottle&amp; b) {</a:t>
            </a:r>
          </a:p>
          <a:p>
            <a:r>
              <a:rPr lang="en-US" sz="2000" dirty="0" smtClean="0"/>
              <a:t>          // process data in b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err="1" smtClean="0"/>
              <a:t>DataPort</a:t>
            </a:r>
            <a:r>
              <a:rPr lang="en-US" sz="2000" dirty="0" smtClean="0"/>
              <a:t> p;</a:t>
            </a:r>
          </a:p>
          <a:p>
            <a:r>
              <a:rPr lang="en-US" sz="2000" dirty="0" err="1" smtClean="0"/>
              <a:t>p.useCallback</a:t>
            </a:r>
            <a:r>
              <a:rPr lang="en-US" sz="2000" dirty="0" smtClean="0"/>
              <a:t>();  // input should go to </a:t>
            </a:r>
            <a:r>
              <a:rPr lang="en-US" sz="2000" dirty="0" err="1" smtClean="0"/>
              <a:t>onRead</a:t>
            </a:r>
            <a:r>
              <a:rPr lang="en-US" sz="2000" dirty="0" smtClean="0"/>
              <a:t>() callback</a:t>
            </a:r>
          </a:p>
          <a:p>
            <a:r>
              <a:rPr lang="en-US" sz="2000" dirty="0" err="1" smtClean="0"/>
              <a:t>p.open</a:t>
            </a:r>
            <a:r>
              <a:rPr lang="en-US" sz="2000" dirty="0" smtClean="0"/>
              <a:t>("/in");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235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Callbacks: useful if you want to be notified when data arrives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Easy to do with </a:t>
            </a:r>
            <a:r>
              <a:rPr lang="en-US" sz="2800" dirty="0" err="1" smtClean="0"/>
              <a:t>BufferedPorts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1682013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b;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b.read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// process data in b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Port p; </a:t>
            </a:r>
          </a:p>
          <a:p>
            <a:r>
              <a:rPr lang="en-US" dirty="0" err="1" smtClean="0"/>
              <a:t>p.open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1142984"/>
            <a:ext cx="6626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Things are a bit more complicated with normal ports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1938"/>
            <a:ext cx="6348434" cy="1143000"/>
          </a:xfrm>
        </p:spPr>
        <p:txBody>
          <a:bodyPr/>
          <a:lstStyle/>
          <a:p>
            <a:r>
              <a:rPr lang="en-US" sz="3200" dirty="0" smtClean="0"/>
              <a:t>A (very) simple example: read data to/from a port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96900" y="1506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[on terminal 1] </a:t>
            </a:r>
            <a:r>
              <a:rPr lang="en-US" dirty="0" err="1" smtClean="0">
                <a:solidFill>
                  <a:schemeClr val="bg2"/>
                </a:solidFill>
              </a:rPr>
              <a:t>yarpserver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2]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read /read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[on terminal 3] </a:t>
            </a:r>
            <a:r>
              <a:rPr lang="en-US" dirty="0" err="1" smtClean="0">
                <a:solidFill>
                  <a:schemeClr val="bg2"/>
                </a:solidFill>
              </a:rPr>
              <a:t>yarp</a:t>
            </a:r>
            <a:r>
              <a:rPr lang="en-US" dirty="0" smtClean="0">
                <a:solidFill>
                  <a:schemeClr val="bg2"/>
                </a:solidFill>
              </a:rPr>
              <a:t> write /write /read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54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7075" y="27432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7325" y="326225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813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2300" y="274320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600" y="27432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1725" y="32622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18200" y="323850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8700" y="3416300"/>
            <a:ext cx="2311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700" y="4292600"/>
            <a:ext cx="41402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$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 write /write /read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Port /write listening at tcp://127.0.0.1:10012</a:t>
            </a:r>
          </a:p>
          <a:p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r>
              <a:rPr lang="en-US" sz="1400" dirty="0" smtClean="0">
                <a:solidFill>
                  <a:schemeClr val="bg2"/>
                </a:solidFill>
              </a:rPr>
              <a:t>: Sending output from /write to /read using </a:t>
            </a:r>
            <a:r>
              <a:rPr lang="en-US" sz="1400" dirty="0" err="1" smtClean="0">
                <a:solidFill>
                  <a:schemeClr val="bg2"/>
                </a:solidFill>
              </a:rPr>
              <a:t>tcp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Added output connection from "/write" to "/read"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hello </a:t>
            </a:r>
            <a:r>
              <a:rPr lang="en-US" sz="1400" dirty="0" err="1" smtClean="0">
                <a:solidFill>
                  <a:schemeClr val="bg2"/>
                </a:solidFill>
              </a:rPr>
              <a:t>yarp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1 2 3 </a:t>
            </a:r>
          </a:p>
          <a:p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9800" y="4279900"/>
            <a:ext cx="40513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$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 read /read</a:t>
            </a:r>
          </a:p>
          <a:p>
            <a:r>
              <a:rPr lang="en-US" sz="1400" dirty="0">
                <a:solidFill>
                  <a:schemeClr val="bg2"/>
                </a:solidFill>
              </a:rPr>
              <a:t>Port /read listening at tcp://127.0.0.1:10002</a:t>
            </a:r>
          </a:p>
          <a:p>
            <a:r>
              <a:rPr lang="en-US" sz="1400" dirty="0" err="1">
                <a:solidFill>
                  <a:schemeClr val="bg2"/>
                </a:solidFill>
              </a:rPr>
              <a:t>yarp</a:t>
            </a:r>
            <a:r>
              <a:rPr lang="en-US" sz="1400" dirty="0">
                <a:solidFill>
                  <a:schemeClr val="bg2"/>
                </a:solidFill>
              </a:rPr>
              <a:t>: Receiving input from /write to /read using </a:t>
            </a:r>
            <a:r>
              <a:rPr lang="en-US" sz="1400" dirty="0" err="1">
                <a:solidFill>
                  <a:schemeClr val="bg2"/>
                </a:solidFill>
              </a:rPr>
              <a:t>tcp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hello </a:t>
            </a:r>
            <a:r>
              <a:rPr lang="en-US" sz="1400" dirty="0" err="1">
                <a:solidFill>
                  <a:schemeClr val="bg2"/>
                </a:solidFill>
              </a:rPr>
              <a:t>yarp</a:t>
            </a:r>
            <a:endParaRPr lang="en-US" sz="1400" dirty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1 2 3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944562"/>
          </a:xfrm>
        </p:spPr>
        <p:txBody>
          <a:bodyPr/>
          <a:lstStyle/>
          <a:p>
            <a:r>
              <a:rPr lang="en-US" dirty="0" smtClean="0"/>
              <a:t>Replies in a callback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1428736"/>
            <a:ext cx="7072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DataProcessor</a:t>
            </a:r>
            <a:r>
              <a:rPr lang="en-US" dirty="0" smtClean="0"/>
              <a:t> : public </a:t>
            </a:r>
            <a:r>
              <a:rPr lang="en-US" dirty="0" err="1" smtClean="0"/>
              <a:t>PortReader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virtual </a:t>
            </a:r>
            <a:r>
              <a:rPr lang="en-US" dirty="0" err="1" smtClean="0"/>
              <a:t>bool</a:t>
            </a:r>
            <a:r>
              <a:rPr lang="en-US" dirty="0" smtClean="0"/>
              <a:t> read(</a:t>
            </a:r>
            <a:r>
              <a:rPr lang="en-US" dirty="0" err="1" smtClean="0"/>
              <a:t>ConnectionReader</a:t>
            </a:r>
            <a:r>
              <a:rPr lang="en-US" dirty="0" smtClean="0"/>
              <a:t>&amp; connection) {</a:t>
            </a:r>
          </a:p>
          <a:p>
            <a:r>
              <a:rPr lang="en-US" dirty="0" smtClean="0"/>
              <a:t>          Bottle in, out;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bool</a:t>
            </a:r>
            <a:r>
              <a:rPr lang="en-US" dirty="0" smtClean="0"/>
              <a:t> ok = </a:t>
            </a:r>
            <a:r>
              <a:rPr lang="en-US" dirty="0" err="1" smtClean="0"/>
              <a:t>in.read</a:t>
            </a:r>
            <a:r>
              <a:rPr lang="en-US" dirty="0" smtClean="0"/>
              <a:t>(connection);</a:t>
            </a:r>
          </a:p>
          <a:p>
            <a:r>
              <a:rPr lang="en-US" dirty="0" smtClean="0"/>
              <a:t>          if (!ok) return false;</a:t>
            </a:r>
          </a:p>
          <a:p>
            <a:r>
              <a:rPr lang="en-US" dirty="0" smtClean="0"/>
              <a:t>          ...      // process data "in", prepare "out"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ConnectionWriter</a:t>
            </a:r>
            <a:r>
              <a:rPr lang="en-US" dirty="0" smtClean="0"/>
              <a:t> *</a:t>
            </a:r>
            <a:r>
              <a:rPr lang="en-US" dirty="0" err="1" smtClean="0"/>
              <a:t>returnToSender</a:t>
            </a:r>
            <a:r>
              <a:rPr lang="en-US" dirty="0" smtClean="0"/>
              <a:t> = </a:t>
            </a:r>
            <a:r>
              <a:rPr lang="en-US" dirty="0" err="1" smtClean="0"/>
              <a:t>connection.getWriter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if (</a:t>
            </a:r>
            <a:r>
              <a:rPr lang="en-US" dirty="0" err="1" smtClean="0"/>
              <a:t>returnToSender</a:t>
            </a:r>
            <a:r>
              <a:rPr lang="en-US" dirty="0" smtClean="0"/>
              <a:t>!=NULL)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out.write</a:t>
            </a:r>
            <a:r>
              <a:rPr lang="en-US" dirty="0" smtClean="0"/>
              <a:t>(*</a:t>
            </a:r>
            <a:r>
              <a:rPr lang="en-US" dirty="0" err="1" smtClean="0"/>
              <a:t>returnToSender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    return true;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DataProcessor</a:t>
            </a:r>
            <a:r>
              <a:rPr lang="en-US" dirty="0" smtClean="0"/>
              <a:t> processor;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p.setReader</a:t>
            </a:r>
            <a:r>
              <a:rPr lang="en-US" dirty="0" smtClean="0"/>
              <a:t>(processor);  // no need to call </a:t>
            </a:r>
            <a:r>
              <a:rPr lang="en-US" dirty="0" err="1" smtClean="0"/>
              <a:t>p.read</a:t>
            </a:r>
            <a:r>
              <a:rPr lang="en-US" dirty="0" smtClean="0"/>
              <a:t>() on port any more.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472" y="2204864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Bidirectional communication: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616365"/>
                </a:solidFill>
                <a:latin typeface="+mj-lt"/>
                <a:ea typeface="+mj-ea"/>
                <a:cs typeface="+mj-cs"/>
              </a:rPr>
              <a:t>Getting replies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RpcClient</a:t>
            </a:r>
            <a:r>
              <a:rPr lang="en-US" sz="2400" dirty="0" smtClean="0"/>
              <a:t> </a:t>
            </a:r>
            <a:r>
              <a:rPr lang="en-US" sz="2400" dirty="0"/>
              <a:t>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("/out");    	// Give it a name on the network.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Bottle </a:t>
            </a:r>
            <a:r>
              <a:rPr lang="en-US" sz="2400" dirty="0" err="1" smtClean="0"/>
              <a:t>in,out</a:t>
            </a:r>
            <a:r>
              <a:rPr lang="en-US" sz="2400" dirty="0" smtClean="0"/>
              <a:t>;   	// Make places to store things.</a:t>
            </a:r>
          </a:p>
          <a:p>
            <a:r>
              <a:rPr lang="en-US" sz="2400" dirty="0" smtClean="0"/>
              <a:t>  ...            			// prepare command "out".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p.write</a:t>
            </a:r>
            <a:r>
              <a:rPr lang="en-US" sz="2400" dirty="0" smtClean="0"/>
              <a:t>(</a:t>
            </a:r>
            <a:r>
              <a:rPr lang="en-US" sz="2400" dirty="0" err="1" smtClean="0"/>
              <a:t>out,in</a:t>
            </a:r>
            <a:r>
              <a:rPr lang="en-US" sz="2400" dirty="0" smtClean="0"/>
              <a:t>); 	// send command, wait for reply.</a:t>
            </a:r>
          </a:p>
          <a:p>
            <a:r>
              <a:rPr lang="en-US" sz="2400" dirty="0" smtClean="0"/>
              <a:t>  ...              		       // process response "in".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82" y="1643050"/>
            <a:ext cx="8001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RpcServer p</a:t>
            </a:r>
            <a:r>
              <a:rPr lang="en-US" sz="2400" dirty="0" smtClean="0"/>
              <a:t>;            		// Create a port.</a:t>
            </a:r>
          </a:p>
          <a:p>
            <a:r>
              <a:rPr lang="en-US" sz="2400" dirty="0" err="1" smtClean="0"/>
              <a:t>p.open</a:t>
            </a:r>
            <a:r>
              <a:rPr lang="en-US" sz="2400" dirty="0" smtClean="0"/>
              <a:t>("/in");     	// Give it a name on the network.</a:t>
            </a:r>
          </a:p>
          <a:p>
            <a:r>
              <a:rPr lang="en-US" sz="2400" dirty="0" smtClean="0"/>
              <a:t>Bottle in, out;    	// Make places to store things.</a:t>
            </a:r>
          </a:p>
          <a:p>
            <a:r>
              <a:rPr lang="en-US" sz="2400" dirty="0" smtClean="0"/>
              <a:t>while (true) 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p.read</a:t>
            </a:r>
            <a:r>
              <a:rPr lang="en-US" sz="2400" dirty="0" smtClean="0"/>
              <a:t>(</a:t>
            </a:r>
            <a:r>
              <a:rPr lang="en-US" sz="2400" dirty="0" err="1" smtClean="0"/>
              <a:t>in,true</a:t>
            </a:r>
            <a:r>
              <a:rPr lang="en-US" sz="2400" dirty="0" smtClean="0"/>
              <a:t>); 	// Read and warn that we'll be replying.</a:t>
            </a:r>
          </a:p>
          <a:p>
            <a:r>
              <a:rPr lang="en-US" sz="2400" dirty="0" smtClean="0"/>
              <a:t>  ...              			// Do something with data, prepare reply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p.reply</a:t>
            </a:r>
            <a:r>
              <a:rPr lang="en-US" sz="2400" dirty="0" smtClean="0"/>
              <a:t>(out);    	// send reply.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696200" cy="944562"/>
          </a:xfrm>
        </p:spPr>
        <p:txBody>
          <a:bodyPr/>
          <a:lstStyle/>
          <a:p>
            <a:r>
              <a:rPr lang="en-US" dirty="0" smtClean="0"/>
              <a:t>YARP modules: </a:t>
            </a:r>
            <a:r>
              <a:rPr lang="en-US" dirty="0" err="1" smtClean="0"/>
              <a:t>RFModule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1414"/>
            <a:ext cx="7696200" cy="944562"/>
          </a:xfrm>
        </p:spPr>
        <p:txBody>
          <a:bodyPr/>
          <a:lstStyle/>
          <a:p>
            <a:r>
              <a:rPr lang="en-US" dirty="0" smtClean="0"/>
              <a:t>The RFModule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71438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create a new module by deriving a new class from RFModule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9" y="1785926"/>
            <a:ext cx="8229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MyModule:public</a:t>
            </a:r>
            <a:r>
              <a:rPr lang="en-US" dirty="0" smtClean="0"/>
              <a:t> </a:t>
            </a:r>
            <a:r>
              <a:rPr lang="en-US" dirty="0" err="1" smtClean="0"/>
              <a:t>RFModule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configure(</a:t>
            </a:r>
            <a:r>
              <a:rPr lang="en-US" dirty="0" err="1" smtClean="0"/>
              <a:t>ResourceFinder</a:t>
            </a:r>
            <a:r>
              <a:rPr lang="en-US" dirty="0" smtClean="0"/>
              <a:t> &amp;</a:t>
            </a:r>
            <a:r>
              <a:rPr lang="en-US" dirty="0" err="1" smtClean="0"/>
              <a:t>rf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 //module configuration }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/>
              <a:t> close()</a:t>
            </a:r>
          </a:p>
          <a:p>
            <a:pPr>
              <a:buNone/>
            </a:pPr>
            <a:r>
              <a:rPr lang="en-US" dirty="0" smtClean="0"/>
              <a:t>	{ //code executed at shutdown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MyModule</a:t>
            </a:r>
            <a:r>
              <a:rPr lang="en-US" dirty="0" smtClean="0"/>
              <a:t> module;</a:t>
            </a:r>
          </a:p>
          <a:p>
            <a:pPr>
              <a:buNone/>
            </a:pPr>
            <a:r>
              <a:rPr lang="en-US" dirty="0" err="1" smtClean="0"/>
              <a:t>ResourceFinder</a:t>
            </a:r>
            <a:r>
              <a:rPr lang="en-US" dirty="0" smtClean="0"/>
              <a:t> </a:t>
            </a:r>
            <a:r>
              <a:rPr lang="en-US" dirty="0" err="1" smtClean="0"/>
              <a:t>rf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//configure resource finder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module.runModule</a:t>
            </a:r>
            <a:r>
              <a:rPr lang="en-US" dirty="0" smtClean="0"/>
              <a:t>(</a:t>
            </a:r>
            <a:r>
              <a:rPr lang="en-US" dirty="0" err="1" smtClean="0"/>
              <a:t>rf</a:t>
            </a:r>
            <a:r>
              <a:rPr lang="en-US" dirty="0" smtClean="0"/>
              <a:t>);       //if configure returns true block here until the module closes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00496" y="2928934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0429" y="3861048"/>
            <a:ext cx="714381" cy="282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629" y="2681583"/>
            <a:ext cx="368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parameters form RF and configure the module, return true on success, false otherwise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4485" y="3929066"/>
            <a:ext cx="436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cleanup, close ports, delete memory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43240" y="49709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4810" y="4786322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skip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What does a module do?</a:t>
            </a:r>
          </a:p>
          <a:p>
            <a:r>
              <a:rPr lang="en-US" dirty="0" smtClean="0"/>
              <a:t>Nothing, really…</a:t>
            </a:r>
          </a:p>
          <a:p>
            <a:r>
              <a:rPr lang="en-US" dirty="0" smtClean="0"/>
              <a:t>Wait for termination signal (message or ctrl-c)</a:t>
            </a:r>
          </a:p>
          <a:p>
            <a:r>
              <a:rPr lang="en-US" dirty="0" smtClean="0"/>
              <a:t>Can be configured to receive messages from a port/keyboard</a:t>
            </a:r>
          </a:p>
          <a:p>
            <a:r>
              <a:rPr lang="en-US" dirty="0" smtClean="0"/>
              <a:t>Can perform periodic activities</a:t>
            </a:r>
          </a:p>
          <a:p>
            <a:r>
              <a:rPr lang="en-US" dirty="0" smtClean="0"/>
              <a:t>It is a container for active objects (threads)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4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400" dirty="0" smtClean="0"/>
              <a:t> 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::RFModule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Port 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…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configure(</a:t>
            </a:r>
            <a:r>
              <a:rPr lang="en-US" sz="2400" dirty="0" err="1" smtClean="0"/>
              <a:t>ResourceFinder</a:t>
            </a:r>
            <a:r>
              <a:rPr lang="en-US" sz="2400" dirty="0" smtClean="0"/>
              <a:t> &amp;</a:t>
            </a:r>
            <a:r>
              <a:rPr lang="en-US" sz="2400" dirty="0" err="1" smtClean="0"/>
              <a:t>rf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// use </a:t>
            </a:r>
            <a:r>
              <a:rPr lang="en-US" sz="2400" dirty="0" err="1" smtClean="0"/>
              <a:t>rf</a:t>
            </a:r>
            <a:r>
              <a:rPr lang="en-US" sz="2400" dirty="0" smtClean="0"/>
              <a:t> to configure your module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handlerPort.open</a:t>
            </a:r>
            <a:r>
              <a:rPr lang="en-US" sz="2400" dirty="0" smtClean="0"/>
              <a:t>(“/</a:t>
            </a:r>
            <a:r>
              <a:rPr lang="en-US" sz="2400" dirty="0" err="1" smtClean="0"/>
              <a:t>myModule</a:t>
            </a:r>
            <a:r>
              <a:rPr lang="en-US" sz="2400" dirty="0" smtClean="0"/>
              <a:t>”);</a:t>
            </a:r>
          </a:p>
          <a:p>
            <a:pPr>
              <a:buNone/>
            </a:pPr>
            <a:r>
              <a:rPr lang="en-US" sz="2400" dirty="0" smtClean="0"/>
              <a:t>      	attach(</a:t>
            </a:r>
            <a:r>
              <a:rPr lang="en-US" sz="2400" dirty="0" err="1" smtClean="0"/>
              <a:t>handlerPort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	  …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47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572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add a respond message to catch data from terminal or/and the handler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2714620"/>
            <a:ext cx="74295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// Message handler. Just echo all received messages.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respond(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const </a:t>
            </a:r>
            <a:r>
              <a:rPr lang="en-US" sz="2000" dirty="0" smtClean="0"/>
              <a:t>Bottle&amp; command, Bottle&amp; reply) </a:t>
            </a:r>
          </a:p>
          <a:p>
            <a:r>
              <a:rPr lang="en-US" sz="2000" dirty="0" smtClean="0"/>
              <a:t>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&lt;&lt;"Got something, echo is on"&lt;&lt;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command.get</a:t>
            </a:r>
            <a:r>
              <a:rPr lang="en-US" sz="2000" dirty="0" smtClean="0"/>
              <a:t>(0).</a:t>
            </a:r>
            <a:r>
              <a:rPr lang="en-US" sz="2000" dirty="0" err="1" smtClean="0"/>
              <a:t>asString</a:t>
            </a:r>
            <a:r>
              <a:rPr lang="en-US" sz="2000" dirty="0" smtClean="0"/>
              <a:t>()=="quit")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000" dirty="0" smtClean="0"/>
              <a:t>;     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2000" dirty="0" smtClean="0"/>
              <a:t>            reply=command;</a:t>
            </a:r>
          </a:p>
          <a:p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26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42672"/>
            <a:ext cx="7696200" cy="242582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yarp</a:t>
            </a:r>
            <a:r>
              <a:rPr lang="en-US" sz="3200" dirty="0" smtClean="0"/>
              <a:t> name list</a:t>
            </a:r>
            <a:br>
              <a:rPr lang="en-US" sz="3200" dirty="0" smtClean="0"/>
            </a:br>
            <a:r>
              <a:rPr lang="en-US" sz="3200" dirty="0" err="1" smtClean="0"/>
              <a:t>yarp</a:t>
            </a:r>
            <a:r>
              <a:rPr lang="en-US" sz="3200" dirty="0" smtClean="0"/>
              <a:t> name query /read</a:t>
            </a:r>
            <a:br>
              <a:rPr lang="en-US" sz="3200" dirty="0" smtClean="0"/>
            </a:br>
            <a:r>
              <a:rPr lang="en-US" sz="3200" dirty="0" err="1"/>
              <a:t>yarp</a:t>
            </a:r>
            <a:r>
              <a:rPr lang="en-US" sz="3200" dirty="0"/>
              <a:t> name register PORT CARRIER IP NUMBER</a:t>
            </a:r>
            <a:br>
              <a:rPr lang="en-US" sz="3200" dirty="0"/>
            </a:br>
            <a:r>
              <a:rPr lang="en-US" sz="3200" dirty="0" err="1"/>
              <a:t>yarp</a:t>
            </a:r>
            <a:r>
              <a:rPr lang="en-US" sz="3200" dirty="0"/>
              <a:t> name unregister PORT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7896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71601"/>
            <a:ext cx="8229600" cy="485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MyModule</a:t>
            </a:r>
            <a:r>
              <a:rPr lang="en-US" sz="2800" dirty="0" smtClean="0"/>
              <a:t> overload: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4" y="228599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{ return 1; 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updateModule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	// place here code that will be </a:t>
            </a:r>
          </a:p>
          <a:p>
            <a:pPr>
              <a:buNone/>
            </a:pPr>
            <a:r>
              <a:rPr lang="en-US" sz="2000" dirty="0" smtClean="0"/>
              <a:t>	// executed every “</a:t>
            </a:r>
            <a:r>
              <a:rPr lang="en-US" sz="2000" dirty="0" err="1" smtClean="0"/>
              <a:t>getPeriod</a:t>
            </a:r>
            <a:r>
              <a:rPr lang="en-US" sz="2000" dirty="0" smtClean="0"/>
              <a:t>” seconds</a:t>
            </a:r>
          </a:p>
          <a:p>
            <a:pPr>
              <a:buNone/>
            </a:pPr>
            <a:r>
              <a:rPr lang="en-US" sz="2000" dirty="0" smtClean="0"/>
              <a:t>	return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990600" y="4871316"/>
            <a:ext cx="1009632" cy="70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39479" y="2261180"/>
            <a:ext cx="1361017" cy="167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7422" y="2000240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define period in seconds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3" y="5372085"/>
            <a:ext cx="499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function will be executed until termination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50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interrupt blocking reads on ports in the interrupt method: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643182"/>
            <a:ext cx="7429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interruptModule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	port1.interrupt();</a:t>
            </a:r>
          </a:p>
          <a:p>
            <a:r>
              <a:rPr lang="en-US" sz="2400" dirty="0" smtClean="0"/>
              <a:t>	port2.interrupt();</a:t>
            </a:r>
          </a:p>
          <a:p>
            <a:r>
              <a:rPr lang="en-US" sz="2400" dirty="0" smtClean="0"/>
              <a:t>	…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60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5536" y="2132856"/>
            <a:ext cx="8159598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51453"/>
            <a:ext cx="47149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::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::Thread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public: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start();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stop();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virtual void run();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  <a:r>
              <a:rPr lang="en-US" sz="2000" dirty="0" err="1" smtClean="0">
                <a:solidFill>
                  <a:srgbClr val="616365"/>
                </a:solidFill>
              </a:rPr>
              <a:t>bool</a:t>
            </a:r>
            <a:r>
              <a:rPr lang="en-US" sz="2000" dirty="0" smtClean="0">
                <a:solidFill>
                  <a:srgbClr val="616365"/>
                </a:solidFill>
              </a:rPr>
              <a:t> 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4942" y="104161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yarp</a:t>
            </a:r>
            <a:r>
              <a:rPr lang="en-US" sz="2400" dirty="0" smtClean="0"/>
              <a:t>::</a:t>
            </a:r>
            <a:r>
              <a:rPr lang="en-US" sz="2400" dirty="0" err="1" smtClean="0"/>
              <a:t>os</a:t>
            </a:r>
            <a:r>
              <a:rPr lang="en-US" sz="2400" dirty="0" smtClean="0"/>
              <a:t>::Thread is the class that provides thread support in YARP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2867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#include &lt;</a:t>
            </a:r>
            <a:r>
              <a:rPr lang="en-US" sz="2000" dirty="0" err="1" smtClean="0">
                <a:solidFill>
                  <a:srgbClr val="616365"/>
                </a:solidFill>
              </a:rPr>
              <a:t>yarp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os</a:t>
            </a:r>
            <a:r>
              <a:rPr lang="en-US" sz="2000" dirty="0" smtClean="0">
                <a:solidFill>
                  <a:srgbClr val="616365"/>
                </a:solidFill>
              </a:rPr>
              <a:t>/</a:t>
            </a:r>
            <a:r>
              <a:rPr lang="en-US" sz="2000" dirty="0" err="1" smtClean="0">
                <a:solidFill>
                  <a:srgbClr val="616365"/>
                </a:solidFill>
              </a:rPr>
              <a:t>Thread.h</a:t>
            </a:r>
            <a:r>
              <a:rPr lang="en-US" sz="2000" dirty="0" smtClean="0">
                <a:solidFill>
                  <a:srgbClr val="616365"/>
                </a:solidFill>
              </a:rPr>
              <a:t>&gt;</a:t>
            </a: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smtClean="0">
                <a:solidFill>
                  <a:srgbClr val="616365"/>
                </a:solidFill>
              </a:rPr>
              <a:t>Class </a:t>
            </a:r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void run()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while(!</a:t>
            </a:r>
            <a:r>
              <a:rPr lang="en-US" sz="2000" dirty="0" err="1" smtClean="0">
                <a:solidFill>
                  <a:srgbClr val="616365"/>
                </a:solidFill>
              </a:rPr>
              <a:t>isStopping</a:t>
            </a:r>
            <a:r>
              <a:rPr lang="en-US" sz="2000" dirty="0" smtClean="0">
                <a:solidFill>
                  <a:srgbClr val="616365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	//thread body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};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00504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616365"/>
              </a:solidFill>
            </a:endParaRPr>
          </a:p>
          <a:p>
            <a:endParaRPr lang="en-US" sz="2000" dirty="0" smtClean="0">
              <a:solidFill>
                <a:srgbClr val="616365"/>
              </a:solidFill>
            </a:endParaRPr>
          </a:p>
          <a:p>
            <a:r>
              <a:rPr lang="en-US" sz="2000" dirty="0" err="1" smtClean="0">
                <a:solidFill>
                  <a:srgbClr val="616365"/>
                </a:solidFill>
              </a:rPr>
              <a:t>MyThread</a:t>
            </a:r>
            <a:r>
              <a:rPr lang="en-US" sz="2000" dirty="0" smtClean="0">
                <a:solidFill>
                  <a:srgbClr val="616365"/>
                </a:solidFill>
              </a:rPr>
              <a:t> thread;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thread.start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616365"/>
                </a:solidFill>
              </a:rPr>
              <a:t>…</a:t>
            </a:r>
          </a:p>
          <a:p>
            <a:r>
              <a:rPr lang="en-US" sz="2000" dirty="0" err="1" smtClean="0">
                <a:solidFill>
                  <a:srgbClr val="616365"/>
                </a:solidFill>
              </a:rPr>
              <a:t>thread.stop</a:t>
            </a:r>
            <a:r>
              <a:rPr lang="en-US" sz="2000" dirty="0" smtClean="0">
                <a:solidFill>
                  <a:srgbClr val="616365"/>
                </a:solidFill>
              </a:rPr>
              <a:t>();</a:t>
            </a:r>
            <a:endParaRPr lang="en-US" sz="2000" dirty="0">
              <a:solidFill>
                <a:srgbClr val="6163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1041614"/>
            <a:ext cx="307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implement your own thread by deriving a class from Thread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1071546"/>
            <a:ext cx="2428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16365"/>
                </a:solidFill>
              </a:rPr>
              <a:t>Override </a:t>
            </a:r>
            <a:r>
              <a:rPr lang="en-US" sz="2000" dirty="0" err="1" smtClean="0">
                <a:solidFill>
                  <a:srgbClr val="616365"/>
                </a:solidFill>
              </a:rPr>
              <a:t>threadInit</a:t>
            </a:r>
            <a:r>
              <a:rPr lang="en-US" sz="2000" dirty="0" smtClean="0">
                <a:solidFill>
                  <a:srgbClr val="616365"/>
                </a:solidFill>
              </a:rPr>
              <a:t>() and </a:t>
            </a:r>
            <a:r>
              <a:rPr lang="en-US" sz="2000" dirty="0" err="1" smtClean="0">
                <a:solidFill>
                  <a:srgbClr val="616365"/>
                </a:solidFill>
              </a:rPr>
              <a:t>threadRelease</a:t>
            </a:r>
            <a:r>
              <a:rPr lang="en-US" sz="2000" dirty="0" smtClean="0">
                <a:solidFill>
                  <a:srgbClr val="616365"/>
                </a:solidFill>
              </a:rPr>
              <a:t>() to </a:t>
            </a:r>
            <a:r>
              <a:rPr lang="en-US" sz="2000" dirty="0" err="1" smtClean="0">
                <a:solidFill>
                  <a:srgbClr val="616365"/>
                </a:solidFill>
              </a:rPr>
              <a:t>peform</a:t>
            </a:r>
            <a:r>
              <a:rPr lang="en-US" sz="2000" dirty="0" smtClean="0">
                <a:solidFill>
                  <a:srgbClr val="616365"/>
                </a:solidFill>
              </a:rPr>
              <a:t> initialization and cleanup: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857232"/>
            <a:ext cx="68580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616365"/>
              </a:solidFill>
            </a:endParaRPr>
          </a:p>
          <a:p>
            <a:r>
              <a:rPr lang="en-US" sz="2000" dirty="0">
                <a:solidFill>
                  <a:srgbClr val="616365"/>
                </a:solidFill>
              </a:rPr>
              <a:t>Class </a:t>
            </a:r>
            <a:r>
              <a:rPr lang="en-US" sz="2000" dirty="0" err="1">
                <a:solidFill>
                  <a:srgbClr val="616365"/>
                </a:solidFill>
              </a:rPr>
              <a:t>MyThread</a:t>
            </a:r>
            <a:r>
              <a:rPr lang="en-US" sz="2000" dirty="0">
                <a:solidFill>
                  <a:srgbClr val="616365"/>
                </a:solidFill>
              </a:rPr>
              <a:t>: public Thread</a:t>
            </a:r>
          </a:p>
          <a:p>
            <a:r>
              <a:rPr lang="en-US" sz="2000" dirty="0">
                <a:solidFill>
                  <a:srgbClr val="616365"/>
                </a:solidFill>
              </a:rPr>
              <a:t>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public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threadInit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 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//perform init tasks, memory allocation…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//return true if successful false otherwise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</a:t>
            </a:r>
            <a:r>
              <a:rPr lang="en-US" sz="2000" dirty="0" err="1">
                <a:solidFill>
                  <a:srgbClr val="616365"/>
                </a:solidFill>
              </a:rPr>
              <a:t>bool</a:t>
            </a:r>
            <a:r>
              <a:rPr lang="en-US" sz="2000" dirty="0">
                <a:solidFill>
                  <a:srgbClr val="616365"/>
                </a:solidFill>
              </a:rPr>
              <a:t> </a:t>
            </a:r>
            <a:r>
              <a:rPr lang="en-US" sz="2000" dirty="0" err="1">
                <a:solidFill>
                  <a:srgbClr val="616365"/>
                </a:solidFill>
              </a:rPr>
              <a:t>threadRelease</a:t>
            </a:r>
            <a:r>
              <a:rPr lang="en-US" sz="2000" dirty="0">
                <a:solidFill>
                  <a:srgbClr val="616365"/>
                </a:solidFill>
              </a:rPr>
              <a:t>()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{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	//cleanup memory, release resources…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	void run() {..}</a:t>
            </a:r>
          </a:p>
          <a:p>
            <a:r>
              <a:rPr lang="en-US" sz="2000" dirty="0">
                <a:solidFill>
                  <a:srgbClr val="616365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1219200"/>
            <a:ext cx="4714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yarp</a:t>
            </a:r>
            <a:r>
              <a:rPr lang="en-US" dirty="0"/>
              <a:t>::</a:t>
            </a:r>
            <a:r>
              <a:rPr lang="en-US" dirty="0" err="1"/>
              <a:t>os</a:t>
            </a:r>
            <a:r>
              <a:rPr lang="en-US" dirty="0"/>
              <a:t>::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period); //periodicity, ms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start();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stop();</a:t>
            </a:r>
          </a:p>
          <a:p>
            <a:endParaRPr lang="en-US" dirty="0"/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threadInit</a:t>
            </a:r>
            <a:r>
              <a:rPr lang="en-US" dirty="0"/>
              <a:t>();</a:t>
            </a:r>
          </a:p>
          <a:p>
            <a:r>
              <a:rPr lang="en-US" dirty="0"/>
              <a:t>	virtual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threadRelease</a:t>
            </a:r>
            <a:r>
              <a:rPr lang="en-US" dirty="0"/>
              <a:t>();</a:t>
            </a:r>
          </a:p>
          <a:p>
            <a:r>
              <a:rPr lang="en-US" dirty="0"/>
              <a:t>	virtual void run();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6380" y="1219200"/>
            <a:ext cx="3071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16365"/>
                </a:solidFill>
              </a:rPr>
              <a:t>Very often you want a thread to perform periodic activities (e.g. control loop)</a:t>
            </a:r>
          </a:p>
          <a:p>
            <a:endParaRPr lang="en-US" sz="2400" dirty="0" smtClean="0">
              <a:solidFill>
                <a:srgbClr val="616365"/>
              </a:solidFill>
            </a:endParaRPr>
          </a:p>
          <a:p>
            <a:r>
              <a:rPr lang="en-US" sz="2400" dirty="0" err="1" smtClean="0">
                <a:solidFill>
                  <a:srgbClr val="616365"/>
                </a:solidFill>
              </a:rPr>
              <a:t>RateThread</a:t>
            </a:r>
            <a:r>
              <a:rPr lang="en-US" sz="2400" dirty="0" smtClean="0">
                <a:solidFill>
                  <a:srgbClr val="616365"/>
                </a:solidFill>
              </a:rPr>
              <a:t> supports periodic threads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47149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yarp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</a:t>
            </a:r>
            <a:r>
              <a:rPr lang="en-US" dirty="0" err="1"/>
              <a:t>RateThread.h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MyRateThread</a:t>
            </a:r>
            <a:r>
              <a:rPr lang="en-US" dirty="0"/>
              <a:t>: public </a:t>
            </a:r>
            <a:r>
              <a:rPr lang="en-US" dirty="0" err="1"/>
              <a:t>RateThread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MyRateThread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p=50): </a:t>
            </a:r>
            <a:r>
              <a:rPr lang="en-US" dirty="0" err="1"/>
              <a:t>RateThread</a:t>
            </a:r>
            <a:r>
              <a:rPr lang="en-US" dirty="0"/>
              <a:t>(p){}</a:t>
            </a:r>
          </a:p>
          <a:p>
            <a:endParaRPr lang="en-US" dirty="0"/>
          </a:p>
          <a:p>
            <a:r>
              <a:rPr lang="en-US" dirty="0"/>
              <a:t>	void run()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…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974" y="4437112"/>
            <a:ext cx="471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2000">
                <a:solidFill>
                  <a:srgbClr val="616365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 err="1"/>
              <a:t>MyRateThread</a:t>
            </a:r>
            <a:r>
              <a:rPr lang="en-US" dirty="0"/>
              <a:t> </a:t>
            </a:r>
            <a:r>
              <a:rPr lang="en-US" dirty="0" err="1"/>
              <a:t>rthread</a:t>
            </a:r>
            <a:r>
              <a:rPr lang="en-US" dirty="0"/>
              <a:t>;</a:t>
            </a:r>
          </a:p>
          <a:p>
            <a:r>
              <a:rPr lang="en-US" dirty="0" err="1"/>
              <a:t>rthread.start</a:t>
            </a:r>
            <a:r>
              <a:rPr lang="en-US" dirty="0"/>
              <a:t>();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rthread.stop</a:t>
            </a:r>
            <a:r>
              <a:rPr lang="en-US" dirty="0"/>
              <a:t>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2599529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636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Getting images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61636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YARP defines an image class</a:t>
            </a:r>
          </a:p>
          <a:p>
            <a:r>
              <a:rPr lang="en-US" dirty="0" err="1" smtClean="0"/>
              <a:t>ImageOf</a:t>
            </a:r>
            <a:r>
              <a:rPr lang="en-US" dirty="0" smtClean="0"/>
              <a:t>&lt;…&gt; is a template class that provides:</a:t>
            </a:r>
          </a:p>
          <a:p>
            <a:pPr lvl="1"/>
            <a:r>
              <a:rPr lang="en-US" dirty="0" smtClean="0"/>
              <a:t> basic methods for image manipulation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remotization</a:t>
            </a:r>
            <a:r>
              <a:rPr lang="en-US" dirty="0" smtClean="0"/>
              <a:t> (i.e. images can travel across Ports/the network)</a:t>
            </a:r>
          </a:p>
          <a:p>
            <a:r>
              <a:rPr lang="en-US" dirty="0" smtClean="0"/>
              <a:t>data format is </a:t>
            </a:r>
            <a:r>
              <a:rPr lang="en-US" dirty="0" err="1" smtClean="0"/>
              <a:t>opencv</a:t>
            </a:r>
            <a:r>
              <a:rPr lang="en-US" dirty="0" smtClean="0"/>
              <a:t> compatible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See: </a:t>
            </a:r>
            <a:r>
              <a:rPr lang="en-US" sz="3200" dirty="0" smtClean="0">
                <a:hlinkClick r:id="rId2"/>
              </a:rPr>
              <a:t>YARP image class online documentation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0"/>
            <a:ext cx="7302500" cy="1143000"/>
          </a:xfrm>
        </p:spPr>
        <p:txBody>
          <a:bodyPr/>
          <a:lstStyle/>
          <a:p>
            <a:r>
              <a:rPr lang="en-US" sz="4000" dirty="0" smtClean="0"/>
              <a:t>how the network grows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92151" y="98425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It is easy to add, for example, another reader…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Processes can run on different machines, with different OS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" y="22161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8500" y="221615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875" y="2735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/write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27100" y="27114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3900" y="21907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21907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7700" y="27098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9800" y="26860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6600" y="37528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3900" y="37528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4775" y="42600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/read2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044375" y="4236275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60264" y="2919866"/>
            <a:ext cx="3754736" cy="32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195736" y="3079132"/>
            <a:ext cx="3481164" cy="1257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6761" y="1924050"/>
            <a:ext cx="578278" cy="6367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721" y="34607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5816600" y="5314950"/>
            <a:ext cx="11557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3900" y="53149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read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4775" y="584587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/read3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32500" y="5810250"/>
            <a:ext cx="7874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00" y="4977156"/>
            <a:ext cx="459674" cy="5028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>
            <a:off x="2312158" y="3460750"/>
            <a:ext cx="3352042" cy="232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338" y="4662921"/>
            <a:ext cx="2949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connect /write /read2</a:t>
            </a:r>
          </a:p>
          <a:p>
            <a:r>
              <a:rPr lang="en-US" dirty="0" smtClean="0">
                <a:solidFill>
                  <a:schemeClr val="bg2"/>
                </a:solidFill>
                <a:latin typeface="+mj-lt"/>
              </a:rPr>
              <a:t>…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disconnect /write /read</a:t>
            </a:r>
          </a:p>
          <a:p>
            <a:r>
              <a:rPr lang="en-US" dirty="0" err="1">
                <a:solidFill>
                  <a:schemeClr val="bg2"/>
                </a:solidFill>
                <a:latin typeface="+mj-lt"/>
              </a:rPr>
              <a:t>yarp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disconnect /write /read2</a:t>
            </a: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8371" y="1974850"/>
            <a:ext cx="703787" cy="5128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3801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Images from cameras are streamed from two ports: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/cam/right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icub</a:t>
            </a:r>
            <a:r>
              <a:rPr lang="en-US" dirty="0" smtClean="0"/>
              <a:t>/cam/left</a:t>
            </a:r>
          </a:p>
          <a:p>
            <a:r>
              <a:rPr lang="en-US" dirty="0" smtClean="0"/>
              <a:t>Easily read:</a:t>
            </a:r>
          </a:p>
          <a:p>
            <a:pPr lvl="1">
              <a:buNone/>
            </a:pPr>
            <a:r>
              <a:rPr lang="en-US" sz="2400" dirty="0" err="1" smtClean="0"/>
              <a:t>BufferedPort</a:t>
            </a:r>
            <a:r>
              <a:rPr lang="en-US" sz="2400" dirty="0" smtClean="0"/>
              <a:t>&lt;</a:t>
            </a: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&gt; </a:t>
            </a:r>
            <a:r>
              <a:rPr lang="en-US" sz="2400" dirty="0" err="1" smtClean="0"/>
              <a:t>imagePort</a:t>
            </a:r>
            <a:r>
              <a:rPr lang="en-US" sz="2400" dirty="0" smtClean="0"/>
              <a:t>; </a:t>
            </a:r>
          </a:p>
          <a:p>
            <a:pPr lvl="1">
              <a:buNone/>
            </a:pPr>
            <a:r>
              <a:rPr lang="en-US" sz="2400" dirty="0" err="1" smtClean="0"/>
              <a:t>imagePort.open</a:t>
            </a:r>
            <a:r>
              <a:rPr lang="en-US" sz="2400" dirty="0" smtClean="0"/>
              <a:t>("/</a:t>
            </a:r>
            <a:r>
              <a:rPr lang="en-US" sz="2400" dirty="0" err="1" smtClean="0"/>
              <a:t>imageProc</a:t>
            </a:r>
            <a:r>
              <a:rPr lang="en-US" sz="2400" dirty="0" smtClean="0"/>
              <a:t>/image/in");</a:t>
            </a:r>
          </a:p>
          <a:p>
            <a:pPr lvl="1">
              <a:buNone/>
            </a:pPr>
            <a:r>
              <a:rPr lang="en-US" sz="2400" dirty="0" err="1" smtClean="0"/>
              <a:t>ImageOf</a:t>
            </a:r>
            <a:r>
              <a:rPr lang="en-US" sz="2400" dirty="0" smtClean="0"/>
              <a:t>&lt;</a:t>
            </a:r>
            <a:r>
              <a:rPr lang="en-US" sz="2400" dirty="0" err="1" smtClean="0"/>
              <a:t>PixelRgb</a:t>
            </a:r>
            <a:r>
              <a:rPr lang="en-US" sz="2400" dirty="0" smtClean="0"/>
              <a:t>&gt; *image = </a:t>
            </a:r>
            <a:r>
              <a:rPr lang="en-US" sz="2400" dirty="0" err="1" smtClean="0"/>
              <a:t>imagePort.read</a:t>
            </a:r>
            <a:r>
              <a:rPr lang="en-US" sz="2400" dirty="0" smtClean="0"/>
              <a:t>(); //read an image: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00" y="428604"/>
            <a:ext cx="72866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BufferedPort</a:t>
            </a:r>
            <a:r>
              <a:rPr lang="en-US" sz="1400" dirty="0" smtClean="0"/>
              <a:t>&lt;</a:t>
            </a:r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&gt; </a:t>
            </a:r>
            <a:r>
              <a:rPr lang="en-US" sz="1400" dirty="0" err="1" smtClean="0"/>
              <a:t>imagePort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imagePort.open</a:t>
            </a:r>
            <a:r>
              <a:rPr lang="en-US" sz="1400" dirty="0" smtClean="0"/>
              <a:t>("/</a:t>
            </a:r>
            <a:r>
              <a:rPr lang="en-US" sz="1400" dirty="0" err="1" smtClean="0"/>
              <a:t>imageProc</a:t>
            </a:r>
            <a:r>
              <a:rPr lang="en-US" sz="1400" dirty="0" smtClean="0"/>
              <a:t>/image/in");</a:t>
            </a:r>
          </a:p>
          <a:p>
            <a:endParaRPr lang="en-US" sz="1400" dirty="0" smtClean="0"/>
          </a:p>
          <a:p>
            <a:r>
              <a:rPr lang="en-US" sz="1400" dirty="0" smtClean="0"/>
              <a:t>//read an image:</a:t>
            </a:r>
          </a:p>
          <a:p>
            <a:r>
              <a:rPr lang="en-US" sz="1400" dirty="0" err="1" smtClean="0"/>
              <a:t>ImageOf</a:t>
            </a:r>
            <a:r>
              <a:rPr lang="en-US" sz="1400" dirty="0" smtClean="0"/>
              <a:t>&lt;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&gt; *image = </a:t>
            </a:r>
            <a:r>
              <a:rPr lang="en-US" sz="1400" dirty="0" err="1" smtClean="0"/>
              <a:t>imagePort.read</a:t>
            </a:r>
            <a:r>
              <a:rPr lang="en-US" sz="1400" dirty="0" smtClean="0"/>
              <a:t>();  </a:t>
            </a:r>
          </a:p>
          <a:p>
            <a:r>
              <a:rPr lang="en-US" sz="1400" dirty="0" smtClean="0"/>
              <a:t>         </a:t>
            </a:r>
          </a:p>
          <a:p>
            <a:r>
              <a:rPr lang="en-US" sz="1400" dirty="0" smtClean="0"/>
              <a:t>//do something with the image, for example cycle through all pixels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ct=0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x=0; x&lt;image-&gt;width(); x++) {</a:t>
            </a:r>
          </a:p>
          <a:p>
            <a:r>
              <a:rPr lang="en-US" sz="1400" dirty="0" smtClean="0"/>
              <a:t>          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y=0; y&lt;image-&gt;height(); y++) {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PixelRgb</a:t>
            </a:r>
            <a:r>
              <a:rPr lang="en-US" sz="1400" dirty="0" smtClean="0"/>
              <a:t>&amp; pixel = image-&gt;pixel(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           // very simple test for </a:t>
            </a:r>
            <a:r>
              <a:rPr lang="en-US" sz="1400" dirty="0" err="1" smtClean="0"/>
              <a:t>blueishness</a:t>
            </a:r>
            <a:endParaRPr lang="en-US" sz="1400" dirty="0" smtClean="0"/>
          </a:p>
          <a:p>
            <a:r>
              <a:rPr lang="en-US" sz="1400" dirty="0" smtClean="0"/>
              <a:t>                    // make sure blue level exceeds red and green by a certain factor</a:t>
            </a:r>
          </a:p>
          <a:p>
            <a:r>
              <a:rPr lang="en-US" sz="1400" dirty="0" smtClean="0"/>
              <a:t>                    if (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pixel.r</a:t>
            </a:r>
            <a:r>
              <a:rPr lang="en-US" sz="1400" dirty="0" smtClean="0"/>
              <a:t>*1.2+10 &amp;&amp; </a:t>
            </a:r>
            <a:r>
              <a:rPr lang="en-US" sz="1400" dirty="0" err="1" smtClean="0"/>
              <a:t>pixel.b</a:t>
            </a:r>
            <a:r>
              <a:rPr lang="en-US" sz="1400" dirty="0" smtClean="0"/>
              <a:t>&gt;</a:t>
            </a:r>
            <a:r>
              <a:rPr lang="en-US" sz="1400" dirty="0" err="1" smtClean="0"/>
              <a:t>pixel.g</a:t>
            </a:r>
            <a:r>
              <a:rPr lang="en-US" sz="1400" dirty="0" smtClean="0"/>
              <a:t>*1.2+10) {</a:t>
            </a:r>
          </a:p>
          <a:p>
            <a:r>
              <a:rPr lang="en-US" sz="1400" dirty="0" smtClean="0"/>
              <a:t>	      		</a:t>
            </a:r>
            <a:r>
              <a:rPr lang="en-US" sz="1400" dirty="0" err="1" smtClean="0"/>
              <a:t>xMean</a:t>
            </a:r>
            <a:r>
              <a:rPr lang="en-US" sz="1400" dirty="0" smtClean="0"/>
              <a:t> += x;</a:t>
            </a:r>
          </a:p>
          <a:p>
            <a:r>
              <a:rPr lang="en-US" sz="1400" dirty="0" smtClean="0"/>
              <a:t>                           	</a:t>
            </a:r>
            <a:r>
              <a:rPr lang="en-US" sz="1400" dirty="0" err="1" smtClean="0"/>
              <a:t>yMean</a:t>
            </a:r>
            <a:r>
              <a:rPr lang="en-US" sz="1400" dirty="0" smtClean="0"/>
              <a:t> += y;</a:t>
            </a:r>
          </a:p>
          <a:p>
            <a:r>
              <a:rPr lang="en-US" sz="1400" dirty="0" smtClean="0"/>
              <a:t>                        	ct++;</a:t>
            </a:r>
          </a:p>
          <a:p>
            <a:r>
              <a:rPr lang="en-US" sz="1400" dirty="0" smtClean="0"/>
              <a:t>                     } 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}     </a:t>
            </a:r>
          </a:p>
          <a:p>
            <a:endParaRPr lang="en-US" sz="1400" dirty="0" smtClean="0"/>
          </a:p>
          <a:p>
            <a:r>
              <a:rPr lang="en-US" sz="1400" dirty="0" smtClean="0"/>
              <a:t>if (ct&gt;0) {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xMean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yMean</a:t>
            </a:r>
            <a:r>
              <a:rPr lang="en-US" sz="1400" dirty="0" smtClean="0"/>
              <a:t> /= ct;</a:t>
            </a:r>
          </a:p>
          <a:p>
            <a:r>
              <a:rPr lang="en-US" sz="1400" dirty="0" smtClean="0"/>
              <a:t> }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printf</a:t>
            </a:r>
            <a:r>
              <a:rPr lang="en-US" sz="1400" dirty="0" smtClean="0"/>
              <a:t>("Best guess at blue target: %g %g\n", </a:t>
            </a:r>
            <a:r>
              <a:rPr lang="en-US" sz="1400" dirty="0" err="1" smtClean="0"/>
              <a:t>xMean</a:t>
            </a:r>
            <a:r>
              <a:rPr lang="en-US" sz="1400" dirty="0" smtClean="0"/>
              <a:t>, </a:t>
            </a:r>
            <a:r>
              <a:rPr lang="en-US" sz="1400" dirty="0" err="1" smtClean="0"/>
              <a:t>yMean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3071834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Complete tutorial shows a program example that control the gaze of the robot to fixate a blue ball:</a:t>
            </a:r>
          </a:p>
          <a:p>
            <a:pPr lvl="1"/>
            <a:r>
              <a:rPr lang="en-US" sz="3200" dirty="0" smtClean="0">
                <a:hlinkClick r:id="rId2"/>
              </a:rPr>
              <a:t>http://wiki.icub.org/iCub/dox/html/icub_basic_image_processing.html</a:t>
            </a:r>
            <a:endParaRPr lang="en-US" sz="3200" dirty="0" smtClean="0"/>
          </a:p>
          <a:p>
            <a:pPr lvl="1"/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41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of ports for parts {head} {</a:t>
            </a:r>
            <a:r>
              <a:rPr lang="en-US" sz="1800" dirty="0" err="1" smtClean="0"/>
              <a:t>left_arm</a:t>
            </a:r>
            <a:r>
              <a:rPr lang="en-US" sz="1800" dirty="0" smtClean="0"/>
              <a:t>} {torso} etc…</a:t>
            </a:r>
          </a:p>
          <a:p>
            <a:r>
              <a:rPr lang="en-US" sz="1800" dirty="0" smtClean="0"/>
              <a:t>Ports: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rpc:i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command:i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 err="1" smtClean="0"/>
              <a:t>iicubSim</a:t>
            </a:r>
            <a:r>
              <a:rPr lang="en-US" sz="1800" dirty="0" smtClean="0"/>
              <a:t>/head/</a:t>
            </a:r>
            <a:r>
              <a:rPr lang="en-US" sz="1800" dirty="0" err="1" smtClean="0"/>
              <a:t>state:o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2900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icub@ubuntu-1404-64-vm:~$ </a:t>
            </a:r>
            <a:r>
              <a:rPr lang="en-US" sz="1400" dirty="0" err="1"/>
              <a:t>yarp</a:t>
            </a:r>
            <a:r>
              <a:rPr lang="en-US" sz="1400" dirty="0"/>
              <a:t> </a:t>
            </a:r>
            <a:r>
              <a:rPr lang="en-US" sz="1400" dirty="0" err="1"/>
              <a:t>rpc</a:t>
            </a:r>
            <a:r>
              <a:rPr lang="en-US" sz="1400" dirty="0"/>
              <a:t> /</a:t>
            </a:r>
            <a:r>
              <a:rPr lang="en-US" sz="1400" dirty="0" err="1"/>
              <a:t>icubSim</a:t>
            </a:r>
            <a:r>
              <a:rPr lang="en-US" sz="1400" dirty="0"/>
              <a:t>/head/</a:t>
            </a:r>
            <a:r>
              <a:rPr lang="en-US" sz="1400" dirty="0" err="1"/>
              <a:t>rpc:i</a:t>
            </a:r>
            <a:endParaRPr lang="en-US" sz="1400" dirty="0"/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(-0.000015 0.000004 -0.000004 -0.0 0.0 -0.0) [</a:t>
            </a:r>
            <a:r>
              <a:rPr lang="en-US" sz="1400" dirty="0" err="1"/>
              <a:t>tsta</a:t>
            </a:r>
            <a:r>
              <a:rPr lang="en-US" sz="1400" dirty="0"/>
              <a:t>] 1 1434026836.655992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0 -10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</a:t>
            </a:r>
            <a:r>
              <a:rPr lang="en-US" sz="1400" dirty="0"/>
              <a:t> 1 20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&gt;&gt;set </a:t>
            </a:r>
            <a:r>
              <a:rPr lang="en-US" sz="1400" dirty="0" err="1"/>
              <a:t>poss</a:t>
            </a:r>
            <a:r>
              <a:rPr lang="en-US" sz="1400" dirty="0"/>
              <a:t> (0 0 0 0 0 0)</a:t>
            </a:r>
          </a:p>
          <a:p>
            <a:r>
              <a:rPr lang="en-US" sz="1400" dirty="0"/>
              <a:t>Response: [ok]</a:t>
            </a:r>
          </a:p>
          <a:p>
            <a:r>
              <a:rPr lang="en-US" sz="1400" dirty="0"/>
              <a:t>&gt;&gt;get </a:t>
            </a:r>
            <a:r>
              <a:rPr lang="en-US" sz="1400" dirty="0" err="1"/>
              <a:t>encs</a:t>
            </a:r>
            <a:endParaRPr lang="en-US" sz="1400" dirty="0"/>
          </a:p>
          <a:p>
            <a:r>
              <a:rPr lang="en-US" sz="1400" dirty="0"/>
              <a:t>Response: [is] </a:t>
            </a:r>
            <a:r>
              <a:rPr lang="en-US" sz="1400" dirty="0" err="1"/>
              <a:t>encs</a:t>
            </a:r>
            <a:r>
              <a:rPr lang="en-US" sz="1400" dirty="0"/>
              <a:t> (-0.0005 0.000971 -0.000004 -0.0 0.0 -0.0) [</a:t>
            </a:r>
            <a:r>
              <a:rPr lang="en-US" sz="1400" dirty="0" err="1"/>
              <a:t>tsta</a:t>
            </a:r>
            <a:r>
              <a:rPr lang="en-US" sz="1400" dirty="0"/>
              <a:t>] 2 1434026858.553787 [ok]</a:t>
            </a:r>
          </a:p>
          <a:p>
            <a:r>
              <a:rPr lang="en-US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931758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2258573" y="2122487"/>
            <a:ext cx="1393825" cy="10874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986023" y="2090737"/>
            <a:ext cx="1393825" cy="1089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6" name="TextBox 10"/>
          <p:cNvSpPr txBox="1">
            <a:spLocks noChangeArrowheads="1"/>
          </p:cNvSpPr>
          <p:nvPr/>
        </p:nvSpPr>
        <p:spPr bwMode="auto">
          <a:xfrm>
            <a:off x="4188973" y="2941637"/>
            <a:ext cx="15160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set pos 0 10</a:t>
            </a:r>
          </a:p>
          <a:p>
            <a:r>
              <a:rPr lang="en-US" altLang="en-US"/>
              <a:t>set vel 1 5</a:t>
            </a:r>
          </a:p>
          <a:p>
            <a:r>
              <a:rPr lang="en-US" altLang="en-US"/>
              <a:t>get enc 0</a:t>
            </a:r>
            <a:endParaRPr lang="it-IT" altLang="en-US"/>
          </a:p>
        </p:txBody>
      </p:sp>
      <p:sp>
        <p:nvSpPr>
          <p:cNvPr id="3077" name="Right Arrow 12"/>
          <p:cNvSpPr>
            <a:spLocks noChangeArrowheads="1"/>
          </p:cNvSpPr>
          <p:nvPr/>
        </p:nvSpPr>
        <p:spPr bwMode="auto">
          <a:xfrm>
            <a:off x="3796860" y="2559050"/>
            <a:ext cx="2138363" cy="411162"/>
          </a:xfrm>
          <a:prstGeom prst="rightArrow">
            <a:avLst>
              <a:gd name="adj1" fmla="val 50000"/>
              <a:gd name="adj2" fmla="val 4993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8" name="Right Arrow 13"/>
          <p:cNvSpPr>
            <a:spLocks noChangeArrowheads="1"/>
          </p:cNvSpPr>
          <p:nvPr/>
        </p:nvSpPr>
        <p:spPr bwMode="auto">
          <a:xfrm rot="10800000">
            <a:off x="3793685" y="2189162"/>
            <a:ext cx="2141538" cy="409575"/>
          </a:xfrm>
          <a:prstGeom prst="rightArrow">
            <a:avLst>
              <a:gd name="adj1" fmla="val 50000"/>
              <a:gd name="adj2" fmla="val 5010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79" name="TextBox 14"/>
          <p:cNvSpPr txBox="1">
            <a:spLocks noChangeArrowheads="1"/>
          </p:cNvSpPr>
          <p:nvPr/>
        </p:nvSpPr>
        <p:spPr bwMode="auto">
          <a:xfrm>
            <a:off x="4179448" y="1511300"/>
            <a:ext cx="10255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enc is 5</a:t>
            </a:r>
          </a:p>
          <a:p>
            <a:r>
              <a:rPr lang="en-US" altLang="en-US"/>
              <a:t>ack </a:t>
            </a:r>
            <a:endParaRPr lang="it-IT" altLang="en-US"/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1353698" y="1550987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3081" name="TextBox 16"/>
          <p:cNvSpPr txBox="1">
            <a:spLocks noChangeArrowheads="1"/>
          </p:cNvSpPr>
          <p:nvPr/>
        </p:nvSpPr>
        <p:spPr bwMode="auto">
          <a:xfrm>
            <a:off x="5986023" y="1566862"/>
            <a:ext cx="23622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server_controlboard</a:t>
            </a:r>
            <a:endParaRPr lang="it-IT" altLang="en-US"/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5755835" y="1150937"/>
            <a:ext cx="2959100" cy="3468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3" name="TextBox 18"/>
          <p:cNvSpPr txBox="1">
            <a:spLocks noChangeArrowheads="1"/>
          </p:cNvSpPr>
          <p:nvPr/>
        </p:nvSpPr>
        <p:spPr bwMode="auto">
          <a:xfrm>
            <a:off x="5755835" y="766762"/>
            <a:ext cx="1787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Simulator/iCub</a:t>
            </a:r>
            <a:endParaRPr lang="it-IT" altLang="en-US"/>
          </a:p>
        </p:txBody>
      </p:sp>
      <p:sp>
        <p:nvSpPr>
          <p:cNvPr id="3084" name="TextBox 19"/>
          <p:cNvSpPr txBox="1">
            <a:spLocks noChangeArrowheads="1"/>
          </p:cNvSpPr>
          <p:nvPr/>
        </p:nvSpPr>
        <p:spPr bwMode="auto">
          <a:xfrm>
            <a:off x="1828360" y="4781550"/>
            <a:ext cx="31178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/client/left_arm/rpc:i</a:t>
            </a:r>
          </a:p>
          <a:p>
            <a:r>
              <a:rPr lang="en-US" altLang="en-US"/>
              <a:t>/client/left_arm/state:i</a:t>
            </a:r>
          </a:p>
          <a:p>
            <a:r>
              <a:rPr lang="en-US" altLang="en-US"/>
              <a:t>/client/left_arm/command:o</a:t>
            </a:r>
            <a:endParaRPr lang="it-IT" altLang="en-US"/>
          </a:p>
        </p:txBody>
      </p:sp>
      <p:sp>
        <p:nvSpPr>
          <p:cNvPr id="3085" name="TextBox 20"/>
          <p:cNvSpPr txBox="1">
            <a:spLocks noChangeArrowheads="1"/>
          </p:cNvSpPr>
          <p:nvPr/>
        </p:nvSpPr>
        <p:spPr bwMode="auto">
          <a:xfrm>
            <a:off x="5644710" y="4781550"/>
            <a:ext cx="34702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/iCubSim/left_arm/rpc:i</a:t>
            </a:r>
          </a:p>
          <a:p>
            <a:r>
              <a:rPr lang="en-US" altLang="en-US"/>
              <a:t>/iCubSim/left_arm/state:i</a:t>
            </a:r>
          </a:p>
          <a:p>
            <a:r>
              <a:rPr lang="en-US" altLang="en-US"/>
              <a:t>/iCubSim/left_arm/command:o</a:t>
            </a:r>
            <a:endParaRPr lang="it-IT" altLang="en-US"/>
          </a:p>
        </p:txBody>
      </p:sp>
      <p:sp>
        <p:nvSpPr>
          <p:cNvPr id="3086" name="TextBox 21"/>
          <p:cNvSpPr txBox="1">
            <a:spLocks noChangeArrowheads="1"/>
          </p:cNvSpPr>
          <p:nvPr/>
        </p:nvSpPr>
        <p:spPr bwMode="auto">
          <a:xfrm>
            <a:off x="777435" y="1952625"/>
            <a:ext cx="14493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3087" name="TextBox 22"/>
          <p:cNvSpPr txBox="1">
            <a:spLocks noChangeArrowheads="1"/>
          </p:cNvSpPr>
          <p:nvPr/>
        </p:nvSpPr>
        <p:spPr bwMode="auto">
          <a:xfrm>
            <a:off x="529785" y="998537"/>
            <a:ext cx="129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3088" name="Rectangle 23"/>
          <p:cNvSpPr>
            <a:spLocks noChangeArrowheads="1"/>
          </p:cNvSpPr>
          <p:nvPr/>
        </p:nvSpPr>
        <p:spPr bwMode="auto">
          <a:xfrm>
            <a:off x="529785" y="1511300"/>
            <a:ext cx="3395663" cy="2949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089" name="TextBox 24"/>
          <p:cNvSpPr txBox="1">
            <a:spLocks noChangeArrowheads="1"/>
          </p:cNvSpPr>
          <p:nvPr/>
        </p:nvSpPr>
        <p:spPr bwMode="auto">
          <a:xfrm>
            <a:off x="2214123" y="2124075"/>
            <a:ext cx="1358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positionMove()</a:t>
            </a:r>
          </a:p>
          <a:p>
            <a:r>
              <a:rPr lang="en-US" altLang="en-US" sz="1400"/>
              <a:t>getEncoders()</a:t>
            </a:r>
          </a:p>
          <a:p>
            <a:r>
              <a:rPr lang="en-US" altLang="en-US" sz="1400"/>
              <a:t>…</a:t>
            </a:r>
            <a:endParaRPr lang="it-IT" altLang="en-US" sz="1400"/>
          </a:p>
        </p:txBody>
      </p:sp>
    </p:spTree>
    <p:extLst>
      <p:ext uri="{BB962C8B-B14F-4D97-AF65-F5344CB8AC3E}">
        <p14:creationId xmlns:p14="http://schemas.microsoft.com/office/powerpoint/2010/main" val="316269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wiki.icub.org/yarpdoc/classyarp_1_1dev_1_1IPositionControl.html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wiki.icub.org/yarpdoc/classyarp_1_1dev_1_1IVelocityControl.html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6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PolyDriver</a:t>
            </a:r>
            <a:endParaRPr lang="it-IT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049838" y="1792288"/>
            <a:ext cx="2728912" cy="3135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365875" y="2873375"/>
            <a:ext cx="1249363" cy="14954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5811838" y="1830388"/>
            <a:ext cx="15938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PolyDriver</a:t>
            </a:r>
            <a:endParaRPr lang="it-IT" altLang="en-US"/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6457950" y="2944813"/>
            <a:ext cx="12080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DeviceDriver</a:t>
            </a:r>
            <a:endParaRPr lang="it-IT" altLang="en-US" sz="1100"/>
          </a:p>
        </p:txBody>
      </p:sp>
      <p:sp>
        <p:nvSpPr>
          <p:cNvPr id="4103" name="TextBox 11"/>
          <p:cNvSpPr txBox="1">
            <a:spLocks noChangeArrowheads="1"/>
          </p:cNvSpPr>
          <p:nvPr/>
        </p:nvSpPr>
        <p:spPr bwMode="auto">
          <a:xfrm>
            <a:off x="1938338" y="2387600"/>
            <a:ext cx="20780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open(params)</a:t>
            </a:r>
            <a:endParaRPr lang="it-IT" altLang="en-US"/>
          </a:p>
        </p:txBody>
      </p:sp>
      <p:cxnSp>
        <p:nvCxnSpPr>
          <p:cNvPr id="4104" name="Straight Arrow Connector 13"/>
          <p:cNvCxnSpPr>
            <a:cxnSpLocks noChangeShapeType="1"/>
          </p:cNvCxnSpPr>
          <p:nvPr/>
        </p:nvCxnSpPr>
        <p:spPr bwMode="auto">
          <a:xfrm>
            <a:off x="4064000" y="2559050"/>
            <a:ext cx="1543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5" name="Straight Arrow Connector 14"/>
          <p:cNvCxnSpPr>
            <a:cxnSpLocks noChangeShapeType="1"/>
          </p:cNvCxnSpPr>
          <p:nvPr/>
        </p:nvCxnSpPr>
        <p:spPr bwMode="auto">
          <a:xfrm>
            <a:off x="4041775" y="4602163"/>
            <a:ext cx="15446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1938338" y="4376738"/>
            <a:ext cx="11176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close()</a:t>
            </a:r>
            <a:endParaRPr lang="it-IT" altLang="en-US"/>
          </a:p>
        </p:txBody>
      </p:sp>
      <p:cxnSp>
        <p:nvCxnSpPr>
          <p:cNvPr id="4107" name="Straight Arrow Connector 17"/>
          <p:cNvCxnSpPr>
            <a:cxnSpLocks noChangeShapeType="1"/>
          </p:cNvCxnSpPr>
          <p:nvPr/>
        </p:nvCxnSpPr>
        <p:spPr bwMode="auto">
          <a:xfrm flipH="1">
            <a:off x="4025900" y="2987675"/>
            <a:ext cx="15668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TextBox 21"/>
          <p:cNvSpPr txBox="1">
            <a:spLocks noChangeArrowheads="1"/>
          </p:cNvSpPr>
          <p:nvPr/>
        </p:nvSpPr>
        <p:spPr bwMode="auto">
          <a:xfrm>
            <a:off x="1938338" y="280987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view(interface1)</a:t>
            </a:r>
            <a:endParaRPr lang="it-IT" altLang="en-US"/>
          </a:p>
        </p:txBody>
      </p:sp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1938338" y="3222625"/>
            <a:ext cx="1911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view(interface2)</a:t>
            </a:r>
            <a:endParaRPr lang="it-IT" altLang="en-US"/>
          </a:p>
        </p:txBody>
      </p:sp>
      <p:sp>
        <p:nvSpPr>
          <p:cNvPr id="4110" name="TextBox 29"/>
          <p:cNvSpPr txBox="1">
            <a:spLocks noChangeArrowheads="1"/>
          </p:cNvSpPr>
          <p:nvPr/>
        </p:nvSpPr>
        <p:spPr bwMode="auto">
          <a:xfrm>
            <a:off x="6365875" y="3135313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open()</a:t>
            </a:r>
          </a:p>
          <a:p>
            <a:r>
              <a:rPr lang="en-US" altLang="en-US" sz="1400"/>
              <a:t>close()</a:t>
            </a:r>
            <a:endParaRPr lang="it-IT" altLang="en-US" sz="1400"/>
          </a:p>
        </p:txBody>
      </p:sp>
      <p:cxnSp>
        <p:nvCxnSpPr>
          <p:cNvPr id="4111" name="Straight Arrow Connector 35"/>
          <p:cNvCxnSpPr>
            <a:cxnSpLocks noChangeShapeType="1"/>
          </p:cNvCxnSpPr>
          <p:nvPr/>
        </p:nvCxnSpPr>
        <p:spPr bwMode="auto">
          <a:xfrm>
            <a:off x="3859213" y="3859213"/>
            <a:ext cx="2363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Box 36"/>
          <p:cNvSpPr txBox="1">
            <a:spLocks noChangeArrowheads="1"/>
          </p:cNvSpPr>
          <p:nvPr/>
        </p:nvSpPr>
        <p:spPr bwMode="auto">
          <a:xfrm>
            <a:off x="1938338" y="3622675"/>
            <a:ext cx="1760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interface1</a:t>
            </a:r>
          </a:p>
        </p:txBody>
      </p:sp>
      <p:sp>
        <p:nvSpPr>
          <p:cNvPr id="4113" name="TextBox 37"/>
          <p:cNvSpPr txBox="1">
            <a:spLocks noChangeArrowheads="1"/>
          </p:cNvSpPr>
          <p:nvPr/>
        </p:nvSpPr>
        <p:spPr bwMode="auto">
          <a:xfrm>
            <a:off x="1938338" y="3987800"/>
            <a:ext cx="176053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 interface2</a:t>
            </a:r>
            <a:endParaRPr lang="it-IT" altLang="en-US"/>
          </a:p>
        </p:txBody>
      </p:sp>
      <p:cxnSp>
        <p:nvCxnSpPr>
          <p:cNvPr id="4114" name="Straight Arrow Connector 38"/>
          <p:cNvCxnSpPr>
            <a:cxnSpLocks noChangeShapeType="1"/>
          </p:cNvCxnSpPr>
          <p:nvPr/>
        </p:nvCxnSpPr>
        <p:spPr bwMode="auto">
          <a:xfrm>
            <a:off x="3871913" y="4130675"/>
            <a:ext cx="2362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5" name="Rectangle 39"/>
          <p:cNvSpPr>
            <a:spLocks noChangeArrowheads="1"/>
          </p:cNvSpPr>
          <p:nvPr/>
        </p:nvSpPr>
        <p:spPr bwMode="auto">
          <a:xfrm>
            <a:off x="1828800" y="1860550"/>
            <a:ext cx="22796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User Code</a:t>
            </a:r>
            <a:endParaRPr lang="it-IT" altLang="en-US"/>
          </a:p>
        </p:txBody>
      </p:sp>
      <p:sp>
        <p:nvSpPr>
          <p:cNvPr id="4116" name="Rectangle 43"/>
          <p:cNvSpPr>
            <a:spLocks noChangeArrowheads="1"/>
          </p:cNvSpPr>
          <p:nvPr/>
        </p:nvSpPr>
        <p:spPr bwMode="auto">
          <a:xfrm>
            <a:off x="1793875" y="1793875"/>
            <a:ext cx="2433638" cy="331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cxnSp>
        <p:nvCxnSpPr>
          <p:cNvPr id="4117" name="Straight Arrow Connector 52"/>
          <p:cNvCxnSpPr>
            <a:cxnSpLocks noChangeShapeType="1"/>
          </p:cNvCxnSpPr>
          <p:nvPr/>
        </p:nvCxnSpPr>
        <p:spPr bwMode="auto">
          <a:xfrm flipH="1">
            <a:off x="4035425" y="3448050"/>
            <a:ext cx="15335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9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/icubSim/cam/left</a:t>
            </a:r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6" name="Rectangle 5"/>
          <p:cNvSpPr/>
          <p:nvPr/>
        </p:nvSpPr>
        <p:spPr>
          <a:xfrm>
            <a:off x="644525" y="3244334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35673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4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5721350" y="5279557"/>
            <a:ext cx="181331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</a:t>
            </a:r>
            <a:r>
              <a:rPr lang="it-IT" altLang="en-US" dirty="0" err="1" smtClean="0"/>
              <a:t>tracker</a:t>
            </a:r>
            <a:r>
              <a:rPr lang="it-IT" altLang="en-US" dirty="0" smtClean="0"/>
              <a:t>/</a:t>
            </a:r>
            <a:r>
              <a:rPr lang="it-IT" altLang="en-US" dirty="0" err="1" smtClean="0"/>
              <a:t>target:i</a:t>
            </a:r>
            <a:endParaRPr lang="it-IT" altLang="en-US" dirty="0"/>
          </a:p>
        </p:txBody>
      </p:sp>
      <p:cxnSp>
        <p:nvCxnSpPr>
          <p:cNvPr id="8207" name="Straight Arrow Connector 22"/>
          <p:cNvCxnSpPr>
            <a:cxnSpLocks noChangeShapeType="1"/>
          </p:cNvCxnSpPr>
          <p:nvPr/>
        </p:nvCxnSpPr>
        <p:spPr bwMode="auto">
          <a:xfrm>
            <a:off x="3366511" y="5111749"/>
            <a:ext cx="2213601" cy="153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Straight Arrow Connector 29"/>
          <p:cNvCxnSpPr>
            <a:cxnSpLocks noChangeShapeType="1"/>
          </p:cNvCxnSpPr>
          <p:nvPr/>
        </p:nvCxnSpPr>
        <p:spPr bwMode="auto">
          <a:xfrm>
            <a:off x="6754018" y="6010275"/>
            <a:ext cx="86519" cy="164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1" name="TextBox 35"/>
          <p:cNvSpPr txBox="1">
            <a:spLocks noChangeArrowheads="1"/>
          </p:cNvSpPr>
          <p:nvPr/>
        </p:nvSpPr>
        <p:spPr bwMode="auto">
          <a:xfrm>
            <a:off x="6931025" y="5875338"/>
            <a:ext cx="2057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Back to simulator</a:t>
            </a:r>
          </a:p>
          <a:p>
            <a:r>
              <a:rPr lang="en-US" altLang="en-US" dirty="0"/>
              <a:t>… head/</a:t>
            </a:r>
            <a:r>
              <a:rPr lang="en-US" altLang="en-US" dirty="0" err="1"/>
              <a:t>rpc:I</a:t>
            </a:r>
            <a:endParaRPr lang="en-US" altLang="en-US" dirty="0"/>
          </a:p>
          <a:p>
            <a:r>
              <a:rPr lang="en-US" altLang="en-US" dirty="0"/>
              <a:t>… head/…</a:t>
            </a:r>
            <a:endParaRPr lang="it-IT" altLang="en-US" dirty="0"/>
          </a:p>
        </p:txBody>
      </p:sp>
      <p:sp>
        <p:nvSpPr>
          <p:cNvPr id="8213" name="Rectangle 42"/>
          <p:cNvSpPr>
            <a:spLocks noChangeArrowheads="1"/>
          </p:cNvSpPr>
          <p:nvPr/>
        </p:nvSpPr>
        <p:spPr bwMode="auto">
          <a:xfrm>
            <a:off x="5697537" y="5085362"/>
            <a:ext cx="2286000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74700" y="2262187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/icubSim/cam/right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121400" y="1101725"/>
            <a:ext cx="18796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/viewer/cam/left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72163" y="2373312"/>
            <a:ext cx="20304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/viewer/cam/right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93763" y="4343400"/>
            <a:ext cx="23583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/detector/image/out</a:t>
            </a:r>
            <a:endParaRPr lang="it-IT" altLang="en-US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93763" y="4941887"/>
            <a:ext cx="18277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/detector/target</a:t>
            </a:r>
            <a:endParaRPr lang="it-IT" altLang="en-US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93763" y="3870325"/>
            <a:ext cx="220925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 smtClean="0"/>
              <a:t>/detector/image/in</a:t>
            </a:r>
            <a:endParaRPr lang="it-IT" altLang="en-US" dirty="0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064250" y="3949700"/>
            <a:ext cx="16779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/>
              <a:t>/viewer/object</a:t>
            </a:r>
          </a:p>
        </p:txBody>
      </p:sp>
      <p:cxnSp>
        <p:nvCxnSpPr>
          <p:cNvPr id="33" name="Straight Arrow Connector 13"/>
          <p:cNvCxnSpPr>
            <a:cxnSpLocks noChangeShapeType="1"/>
          </p:cNvCxnSpPr>
          <p:nvPr/>
        </p:nvCxnSpPr>
        <p:spPr bwMode="auto">
          <a:xfrm>
            <a:off x="2930525" y="2541587"/>
            <a:ext cx="2790825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774700" y="1800225"/>
            <a:ext cx="2041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t-IT" altLang="en-US" dirty="0"/>
              <a:t>/</a:t>
            </a:r>
            <a:r>
              <a:rPr lang="it-IT" altLang="en-US" dirty="0" err="1"/>
              <a:t>icubSim</a:t>
            </a:r>
            <a:r>
              <a:rPr lang="it-IT" altLang="en-US" dirty="0"/>
              <a:t>/</a:t>
            </a:r>
            <a:r>
              <a:rPr lang="it-IT" altLang="en-US" dirty="0" err="1"/>
              <a:t>cam</a:t>
            </a:r>
            <a:r>
              <a:rPr lang="it-IT" altLang="en-US" dirty="0"/>
              <a:t>/</a:t>
            </a:r>
            <a:r>
              <a:rPr lang="it-IT" altLang="en-US" dirty="0" err="1"/>
              <a:t>left</a:t>
            </a:r>
            <a:endParaRPr lang="it-IT" altLang="en-US" dirty="0"/>
          </a:p>
        </p:txBody>
      </p:sp>
      <p:cxnSp>
        <p:nvCxnSpPr>
          <p:cNvPr id="35" name="Straight Arrow Connector 16"/>
          <p:cNvCxnSpPr>
            <a:cxnSpLocks noChangeShapeType="1"/>
            <a:stCxn id="34" idx="3"/>
            <a:endCxn id="27" idx="1"/>
          </p:cNvCxnSpPr>
          <p:nvPr/>
        </p:nvCxnSpPr>
        <p:spPr bwMode="auto">
          <a:xfrm flipV="1">
            <a:off x="2816225" y="1294606"/>
            <a:ext cx="3305175" cy="6977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8"/>
          <p:cNvCxnSpPr>
            <a:cxnSpLocks noChangeShapeType="1"/>
          </p:cNvCxnSpPr>
          <p:nvPr/>
        </p:nvCxnSpPr>
        <p:spPr bwMode="auto">
          <a:xfrm>
            <a:off x="2514600" y="2819400"/>
            <a:ext cx="115888" cy="982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0"/>
          <p:cNvCxnSpPr>
            <a:cxnSpLocks noChangeShapeType="1"/>
            <a:stCxn id="29" idx="3"/>
          </p:cNvCxnSpPr>
          <p:nvPr/>
        </p:nvCxnSpPr>
        <p:spPr bwMode="auto">
          <a:xfrm flipV="1">
            <a:off x="3252101" y="4165601"/>
            <a:ext cx="2674037" cy="370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455613" y="1390650"/>
            <a:ext cx="2395537" cy="13398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39" name="TextBox 34"/>
          <p:cNvSpPr txBox="1">
            <a:spLocks noChangeArrowheads="1"/>
          </p:cNvSpPr>
          <p:nvPr/>
        </p:nvSpPr>
        <p:spPr bwMode="auto">
          <a:xfrm>
            <a:off x="455613" y="981075"/>
            <a:ext cx="1059906" cy="369332"/>
          </a:xfrm>
          <a:prstGeom prst="rect">
            <a:avLst/>
          </a:prstGeom>
          <a:extLst/>
        </p:spPr>
        <p:txBody>
          <a:bodyPr wrap="none">
            <a:spAutoFit/>
          </a:bodyPr>
          <a:lstStyle>
            <a:defPPr>
              <a:defRPr lang="en-GB"/>
            </a:defPPr>
          </a:lstStyle>
          <a:p>
            <a:r>
              <a:rPr lang="en-US" altLang="en-US" dirty="0"/>
              <a:t>simulator</a:t>
            </a:r>
            <a:endParaRPr lang="it-IT" altLang="en-US" dirty="0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44525" y="3692525"/>
            <a:ext cx="3373438" cy="231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6015038" y="3765550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867400" y="2293937"/>
            <a:ext cx="2092325" cy="7731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035675" y="923925"/>
            <a:ext cx="2286000" cy="7731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5697537" y="4778736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lookAtLocation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347700"/>
            <a:ext cx="165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object_detector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15038" y="341970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6234" y="192460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53993" y="5534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yarpview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yarpview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71" y="2014671"/>
            <a:ext cx="1569323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4671"/>
            <a:ext cx="1584176" cy="168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359" y="4005064"/>
            <a:ext cx="48260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 smtClean="0"/>
              <a:t>  --name /cam/right</a:t>
            </a:r>
          </a:p>
          <a:p>
            <a:r>
              <a:rPr lang="en-US" dirty="0" err="1" smtClean="0"/>
              <a:t>yarpdev</a:t>
            </a:r>
            <a:r>
              <a:rPr lang="en-US" dirty="0" smtClean="0"/>
              <a:t> --device </a:t>
            </a:r>
            <a:r>
              <a:rPr lang="en-US" dirty="0" err="1" smtClean="0"/>
              <a:t>test_grabber</a:t>
            </a:r>
            <a:r>
              <a:rPr lang="en-US" dirty="0"/>
              <a:t> </a:t>
            </a:r>
            <a:r>
              <a:rPr lang="en-US" dirty="0" smtClean="0"/>
              <a:t>--name /cam/left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/view1</a:t>
            </a:r>
          </a:p>
          <a:p>
            <a:r>
              <a:rPr lang="en-US" dirty="0" err="1" smtClean="0"/>
              <a:t>yarpview</a:t>
            </a:r>
            <a:r>
              <a:rPr lang="en-US" dirty="0" smtClean="0"/>
              <a:t> --name /view2</a:t>
            </a:r>
          </a:p>
          <a:p>
            <a:endParaRPr lang="en-US" dirty="0" smtClean="0"/>
          </a:p>
          <a:p>
            <a:r>
              <a:rPr lang="en-US" dirty="0" err="1"/>
              <a:t>y</a:t>
            </a:r>
            <a:r>
              <a:rPr lang="en-US" dirty="0" err="1" smtClean="0"/>
              <a:t>arp</a:t>
            </a:r>
            <a:r>
              <a:rPr lang="en-US" dirty="0" smtClean="0"/>
              <a:t> connect /cam/right /view1</a:t>
            </a:r>
          </a:p>
          <a:p>
            <a:r>
              <a:rPr lang="en-US" dirty="0" err="1" smtClean="0"/>
              <a:t>yarp</a:t>
            </a:r>
            <a:r>
              <a:rPr lang="en-US" dirty="0" smtClean="0"/>
              <a:t> connect </a:t>
            </a:r>
            <a:r>
              <a:rPr lang="en-US" dirty="0"/>
              <a:t>/cam/left /view2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YARP configuration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70231"/>
            <a:ext cx="73276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Where is the </a:t>
            </a:r>
            <a:r>
              <a:rPr lang="en-US" sz="2000" dirty="0" err="1" smtClean="0"/>
              <a:t>yarp</a:t>
            </a:r>
            <a:r>
              <a:rPr lang="en-US" sz="2000" dirty="0" smtClean="0"/>
              <a:t>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 err="1" smtClean="0"/>
              <a:t>yarp</a:t>
            </a:r>
            <a:r>
              <a:rPr lang="en-US" sz="2000" dirty="0" smtClean="0"/>
              <a:t> detect</a:t>
            </a:r>
          </a:p>
          <a:p>
            <a:endParaRPr lang="en-US" sz="2000" dirty="0"/>
          </a:p>
          <a:p>
            <a:r>
              <a:rPr lang="en-US" sz="2000" dirty="0" smtClean="0"/>
              <a:t>icub@ubuntu-1404-64-vm:~$ </a:t>
            </a:r>
            <a:r>
              <a:rPr lang="en-US" sz="2000" dirty="0" err="1"/>
              <a:t>yarp</a:t>
            </a:r>
            <a:r>
              <a:rPr lang="en-US" sz="2000" dirty="0"/>
              <a:t> </a:t>
            </a:r>
            <a:r>
              <a:rPr lang="en-US" sz="2000" dirty="0" err="1"/>
              <a:t>conf</a:t>
            </a:r>
            <a:endParaRPr lang="en-US" sz="2000" dirty="0"/>
          </a:p>
          <a:p>
            <a:r>
              <a:rPr lang="en-US" sz="2000" dirty="0"/>
              <a:t>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yarp</a:t>
            </a:r>
            <a:r>
              <a:rPr lang="en-US" sz="2000" dirty="0" smtClean="0"/>
              <a:t>/</a:t>
            </a:r>
            <a:r>
              <a:rPr lang="en-US" sz="2000" dirty="0" err="1" smtClean="0"/>
              <a:t>yarp.conf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icub@ubuntu-1404-64-vm</a:t>
            </a:r>
            <a:r>
              <a:rPr lang="en-US" sz="2000" dirty="0" smtClean="0"/>
              <a:t>:~$ </a:t>
            </a:r>
            <a:r>
              <a:rPr lang="en-US" sz="2000" dirty="0"/>
              <a:t>cat /home/</a:t>
            </a:r>
            <a:r>
              <a:rPr lang="en-US" sz="2000" dirty="0" err="1"/>
              <a:t>icub</a:t>
            </a:r>
            <a:r>
              <a:rPr lang="en-US" sz="2000" dirty="0"/>
              <a:t>/.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yarp</a:t>
            </a:r>
            <a:r>
              <a:rPr lang="en-US" sz="2000" dirty="0"/>
              <a:t>/</a:t>
            </a:r>
            <a:r>
              <a:rPr lang="en-US" sz="2000" dirty="0" err="1"/>
              <a:t>yarp.conf</a:t>
            </a:r>
            <a:r>
              <a:rPr lang="en-US" sz="2000" dirty="0"/>
              <a:t> </a:t>
            </a:r>
          </a:p>
          <a:p>
            <a:r>
              <a:rPr lang="en-US" sz="2000" dirty="0"/>
              <a:t>192.168.59.128 10000 </a:t>
            </a:r>
            <a:r>
              <a:rPr lang="en-US" sz="2000" dirty="0" err="1"/>
              <a:t>yarp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4111476"/>
            <a:ext cx="811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yarpserver</a:t>
            </a:r>
            <a:r>
              <a:rPr lang="en-US" sz="2000" dirty="0" smtClean="0"/>
              <a:t> by default decides based on the available network card (i.e. eth0) on which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 to listen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manually modify the </a:t>
            </a:r>
            <a:r>
              <a:rPr lang="en-US" sz="2000" dirty="0" err="1" smtClean="0"/>
              <a:t>yarp.conf</a:t>
            </a:r>
            <a:r>
              <a:rPr lang="en-US" sz="2000" dirty="0" smtClean="0"/>
              <a:t> file to change adapter/</a:t>
            </a:r>
            <a:r>
              <a:rPr lang="en-US" sz="2000" dirty="0" err="1" smtClean="0"/>
              <a:t>ip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yarpserver</a:t>
            </a:r>
            <a:r>
              <a:rPr lang="en-US" sz="2000" dirty="0"/>
              <a:t> </a:t>
            </a:r>
            <a:r>
              <a:rPr lang="en-US" sz="2000" dirty="0" smtClean="0"/>
              <a:t>can accept that (--read) or overwrite it (--write).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8945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side Pages">
  <a:themeElements>
    <a:clrScheme name="Custom 1">
      <a:dk1>
        <a:srgbClr val="FFFFFF"/>
      </a:dk1>
      <a:lt1>
        <a:srgbClr val="616365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Pro">
      <a:majorFont>
        <a:latin typeface="Bliss Pro"/>
        <a:ea typeface=""/>
        <a:cs typeface=""/>
      </a:majorFont>
      <a:minorFont>
        <a:latin typeface="Blis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IIT.thmx</Template>
  <TotalTime>2132</TotalTime>
  <Words>3486</Words>
  <Application>Microsoft Macintosh PowerPoint</Application>
  <PresentationFormat>On-screen Show (4:3)</PresentationFormat>
  <Paragraphs>852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Title Page</vt:lpstr>
      <vt:lpstr>Inside Pages</vt:lpstr>
      <vt:lpstr>YARP and iCub code tutorials</vt:lpstr>
      <vt:lpstr>Software installation</vt:lpstr>
      <vt:lpstr>Code available on github</vt:lpstr>
      <vt:lpstr>Yarp from command line</vt:lpstr>
      <vt:lpstr>A (very) simple example: read data to/from a port</vt:lpstr>
      <vt:lpstr>yarp name list yarp name query /read yarp name register PORT CARRIER IP NUMBER yarp name unregister PORT</vt:lpstr>
      <vt:lpstr>how the network grows</vt:lpstr>
      <vt:lpstr>yarpview</vt:lpstr>
      <vt:lpstr>YARP configuration file</vt:lpstr>
      <vt:lpstr>Connecting to mjpeg</vt:lpstr>
      <vt:lpstr>Automation</vt:lpstr>
      <vt:lpstr>The YARP Manager</vt:lpstr>
      <vt:lpstr>PowerPoint Presentation</vt:lpstr>
      <vt:lpstr>yarpmanager documentation</vt:lpstr>
      <vt:lpstr>PowerPoint Presentation</vt:lpstr>
      <vt:lpstr>PowerPoint Presentation</vt:lpstr>
      <vt:lpstr>Syntax</vt:lpstr>
      <vt:lpstr>PowerPoint Presentation</vt:lpstr>
      <vt:lpstr>Other tags</vt:lpstr>
      <vt:lpstr>CMake Basics</vt:lpstr>
      <vt:lpstr>Introduction</vt:lpstr>
      <vt:lpstr>Problems solved by CMake</vt:lpstr>
      <vt:lpstr>Hello World with CMake</vt:lpstr>
      <vt:lpstr>How to run CMake</vt:lpstr>
      <vt:lpstr>Cache</vt:lpstr>
      <vt:lpstr>Commands on targets</vt:lpstr>
      <vt:lpstr>Example:</vt:lpstr>
      <vt:lpstr>Installation</vt:lpstr>
      <vt:lpstr>Hello World with CMake (2)</vt:lpstr>
      <vt:lpstr>Finding libraries</vt:lpstr>
      <vt:lpstr>Finding libraries</vt:lpstr>
      <vt:lpstr>Finding libraries…</vt:lpstr>
      <vt:lpstr>find_package()</vt:lpstr>
      <vt:lpstr>Example:</vt:lpstr>
      <vt:lpstr>PowerPoint Presentation</vt:lpstr>
      <vt:lpstr>Hello YARP</vt:lpstr>
      <vt:lpstr>PowerPoint Presentation</vt:lpstr>
      <vt:lpstr>Ports</vt:lpstr>
      <vt:lpstr>A (very) simple example: read data to/from a port</vt:lpstr>
      <vt:lpstr>How do we get this?</vt:lpstr>
      <vt:lpstr>Connect the new module to our network</vt:lpstr>
      <vt:lpstr>how the network grows</vt:lpstr>
      <vt:lpstr>BufferedPort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Replies in a callback</vt:lpstr>
      <vt:lpstr>PowerPoint Presentation</vt:lpstr>
      <vt:lpstr>Client side</vt:lpstr>
      <vt:lpstr>Server side</vt:lpstr>
      <vt:lpstr>YARP modules: RFModule</vt:lpstr>
      <vt:lpstr>The RFModule class</vt:lpstr>
      <vt:lpstr>PowerPoint Presentation</vt:lpstr>
      <vt:lpstr>PowerPoint Presentation</vt:lpstr>
      <vt:lpstr>Attach callbacks</vt:lpstr>
      <vt:lpstr>PowerPoint Presentation</vt:lpstr>
      <vt:lpstr>Periodic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the simulator</vt:lpstr>
      <vt:lpstr>PowerPoint Presentation</vt:lpstr>
      <vt:lpstr>PowerPoint Presentation</vt:lpstr>
      <vt:lpstr>PolyDriver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Francesco Nori</cp:lastModifiedBy>
  <cp:revision>331</cp:revision>
  <dcterms:created xsi:type="dcterms:W3CDTF">2008-10-22T13:24:50Z</dcterms:created>
  <dcterms:modified xsi:type="dcterms:W3CDTF">2015-10-26T11:36:48Z</dcterms:modified>
</cp:coreProperties>
</file>