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3"/>
  </p:notesMasterIdLst>
  <p:sldIdLst>
    <p:sldId id="272" r:id="rId2"/>
    <p:sldId id="345" r:id="rId3"/>
    <p:sldId id="320" r:id="rId4"/>
    <p:sldId id="275" r:id="rId5"/>
    <p:sldId id="257" r:id="rId6"/>
    <p:sldId id="316" r:id="rId7"/>
    <p:sldId id="262" r:id="rId8"/>
    <p:sldId id="263" r:id="rId9"/>
    <p:sldId id="347" r:id="rId10"/>
    <p:sldId id="305" r:id="rId11"/>
    <p:sldId id="306" r:id="rId12"/>
    <p:sldId id="328" r:id="rId13"/>
    <p:sldId id="325" r:id="rId14"/>
    <p:sldId id="326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1" r:id="rId26"/>
    <p:sldId id="342" r:id="rId27"/>
    <p:sldId id="348" r:id="rId28"/>
    <p:sldId id="343" r:id="rId29"/>
    <p:sldId id="349" r:id="rId30"/>
    <p:sldId id="340" r:id="rId31"/>
    <p:sldId id="346" r:id="rId32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FF66"/>
    <a:srgbClr val="99CCFF"/>
    <a:srgbClr val="FFFF99"/>
    <a:srgbClr val="616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35" autoAdjust="0"/>
  </p:normalViewPr>
  <p:slideViewPr>
    <p:cSldViewPr snapToGrid="0">
      <p:cViewPr varScale="1">
        <p:scale>
          <a:sx n="60" d="100"/>
          <a:sy n="60" d="100"/>
        </p:scale>
        <p:origin x="10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3751C-2A1E-49FF-98B8-4E34323593E0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7CF0C-9237-4D44-A0B7-6FE43C5E1D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1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00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15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57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73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56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99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15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34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23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4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15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36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46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66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9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0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47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Morasso, Flash</a:t>
            </a:r>
            <a:r>
              <a:rPr lang="en-US" baseline="0" dirty="0" smtClean="0"/>
              <a:t> </a:t>
            </a:r>
            <a:r>
              <a:rPr lang="en-US" dirty="0" smtClean="0"/>
              <a:t>Hogan</a:t>
            </a:r>
          </a:p>
          <a:p>
            <a:r>
              <a:rPr lang="en-US" dirty="0" smtClean="0"/>
              <a:t>joint: </a:t>
            </a:r>
            <a:r>
              <a:rPr lang="en-US" dirty="0" err="1" smtClean="0"/>
              <a:t>Hollerbach</a:t>
            </a:r>
            <a:endParaRPr lang="en-US" dirty="0" smtClean="0"/>
          </a:p>
          <a:p>
            <a:r>
              <a:rPr lang="en-US" dirty="0" smtClean="0"/>
              <a:t>multiple: </a:t>
            </a:r>
            <a:r>
              <a:rPr lang="en-US" dirty="0" err="1" smtClean="0"/>
              <a:t>Paillard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Desmurget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2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6C02FF-6095-4F72-8A72-D0FAF21A62A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3" y="4343232"/>
            <a:ext cx="5486976" cy="4115139"/>
          </a:xfrm>
          <a:noFill/>
          <a:ln/>
        </p:spPr>
        <p:txBody>
          <a:bodyPr wrap="none" anchor="ctr"/>
          <a:lstStyle/>
          <a:p>
            <a:r>
              <a:rPr lang="en-US" dirty="0" smtClean="0"/>
              <a:t>Andreas </a:t>
            </a:r>
            <a:r>
              <a:rPr lang="en-US" dirty="0" err="1" smtClean="0"/>
              <a:t>Waetcher</a:t>
            </a:r>
            <a:r>
              <a:rPr lang="en-US" dirty="0" smtClean="0"/>
              <a:t> (IBM)</a:t>
            </a:r>
          </a:p>
          <a:p>
            <a:r>
              <a:rPr lang="en-US" dirty="0" smtClean="0"/>
              <a:t>Work also with fancy ML</a:t>
            </a:r>
            <a:r>
              <a:rPr lang="en-US" baseline="0" dirty="0" smtClean="0"/>
              <a:t> layers (hybrid as well)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8544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6C02FF-6095-4F72-8A72-D0FAF21A62A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3" y="4343232"/>
            <a:ext cx="5486976" cy="4115139"/>
          </a:xfrm>
          <a:noFill/>
          <a:ln/>
        </p:spPr>
        <p:txBody>
          <a:bodyPr wrap="none" anchor="ctr"/>
          <a:lstStyle/>
          <a:p>
            <a:r>
              <a:rPr lang="en-US" dirty="0" smtClean="0"/>
              <a:t>Flash Hogan</a:t>
            </a:r>
            <a:r>
              <a:rPr lang="en-US" baseline="0" dirty="0" smtClean="0"/>
              <a:t> 1985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277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DLS+GPM</a:t>
            </a:r>
            <a:r>
              <a:rPr lang="en-US" baseline="0" dirty="0" smtClean="0"/>
              <a:t> for the 2</a:t>
            </a:r>
            <a:r>
              <a:rPr lang="en-US" baseline="30000" dirty="0" smtClean="0"/>
              <a:t>nd</a:t>
            </a:r>
            <a:r>
              <a:rPr lang="en-US" baseline="0" dirty="0" smtClean="0"/>
              <a:t> task (KDL)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2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65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Goossens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Van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Opstal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1997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6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16827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 userDrawn="1"/>
        </p:nvSpPr>
        <p:spPr>
          <a:xfrm>
            <a:off x="8360227" y="58057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FC4F1A-69C0-4E08-B8E5-4E9B08B7E5F5}" type="slidenum">
              <a:rPr lang="en-GB" smtClean="0"/>
              <a:t>‹#›</a:t>
            </a:fld>
            <a:r>
              <a:rPr lang="en-GB" dirty="0" smtClean="0"/>
              <a:t>/31</a:t>
            </a:r>
            <a:endParaRPr lang="en-GB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53200"/>
            <a:ext cx="9144000" cy="168275"/>
          </a:xfrm>
          <a:prstGeom prst="rect">
            <a:avLst/>
          </a:prstGeom>
          <a:solidFill>
            <a:srgbClr val="6163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4" y="168811"/>
            <a:ext cx="837873" cy="8378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icub.org/iCub/main/dox/html/icub_cartesian_interfac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icub.org/iCub/main/dox/html/icub_gaze_interface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eg"/><Relationship Id="rId4" Type="http://schemas.openxmlformats.org/officeDocument/2006/relationships/image" Target="../media/image2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Overview</a:t>
            </a:r>
            <a:endParaRPr lang="en-US" sz="2800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346312"/>
            <a:ext cx="71287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Theory: Cartesian Control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Theory: Gaze Controller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Introduction to Interfaces for Operational Control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Tutorials (together)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Test code (on your own)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47664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The Gaze Controller (1/3)</a:t>
            </a:r>
            <a:endParaRPr lang="en-US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392" y="1611095"/>
            <a:ext cx="2478431" cy="2429081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5000" sy="105000" algn="ctr" rotWithShape="0">
              <a:schemeClr val="accent1">
                <a:alpha val="40000"/>
              </a:scheme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306195" y="4514344"/>
            <a:ext cx="6138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Yet another Cartesian Controller: </a:t>
            </a:r>
            <a:r>
              <a:rPr lang="en-US" sz="2000" b="1" u="sng" dirty="0" smtClean="0"/>
              <a:t>reuse ideas </a:t>
            </a:r>
            <a:r>
              <a:rPr lang="en-US" sz="2000" dirty="0" smtClean="0"/>
              <a:t>…</a:t>
            </a:r>
          </a:p>
          <a:p>
            <a:endParaRPr lang="en-US" sz="2000" dirty="0" smtClean="0"/>
          </a:p>
          <a:p>
            <a:r>
              <a:rPr lang="en-US" sz="2000" dirty="0" smtClean="0"/>
              <a:t>Then, apply easy transformations from Cartesian to …</a:t>
            </a:r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Egocentric angular space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Image planes (mono and stereo)</a:t>
            </a: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11285" y="1494971"/>
            <a:ext cx="5843169" cy="264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6241139" y="4659088"/>
            <a:ext cx="2539998" cy="1601034"/>
            <a:chOff x="6241139" y="4659088"/>
            <a:chExt cx="2539998" cy="1601034"/>
          </a:xfrm>
        </p:grpSpPr>
        <p:pic>
          <p:nvPicPr>
            <p:cNvPr id="13" name="Picture 2" descr="C:\Users\pattacini\Documents\JOB\IIT\PHD\THESIS\Images\gazeCtrl_Plant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88067" y="4659088"/>
              <a:ext cx="1393070" cy="1601034"/>
            </a:xfrm>
            <a:prstGeom prst="rect">
              <a:avLst/>
            </a:prstGeom>
            <a:noFill/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7527788" y="5222755"/>
              <a:ext cx="751860" cy="112796"/>
            </a:xfrm>
            <a:prstGeom prst="line">
              <a:avLst/>
            </a:prstGeom>
            <a:ln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 flipV="1">
              <a:off x="6828506" y="5276468"/>
              <a:ext cx="1085728" cy="123539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733866" y="5351666"/>
              <a:ext cx="99897" cy="107425"/>
            </a:xfrm>
            <a:prstGeom prst="ellipse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 flipV="1">
              <a:off x="6241139" y="5281838"/>
              <a:ext cx="1673095" cy="630739"/>
            </a:xfrm>
            <a:prstGeom prst="line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 17"/>
            <p:cNvSpPr/>
            <p:nvPr/>
          </p:nvSpPr>
          <p:spPr>
            <a:xfrm rot="11688429">
              <a:off x="7183630" y="5068005"/>
              <a:ext cx="478099" cy="523896"/>
            </a:xfrm>
            <a:prstGeom prst="arc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32492" y="5102283"/>
              <a:ext cx="476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FP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86119" y="5329412"/>
              <a:ext cx="348514" cy="312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θ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47664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The Gaze </a:t>
            </a:r>
            <a:r>
              <a:rPr lang="en-US" sz="2800" b="1" dirty="0"/>
              <a:t>Controller </a:t>
            </a:r>
            <a:r>
              <a:rPr lang="en-US" sz="2800" b="1" dirty="0" smtClean="0"/>
              <a:t>(2/3)</a:t>
            </a:r>
            <a:endParaRPr lang="en-US" sz="2800" b="1" dirty="0"/>
          </a:p>
        </p:txBody>
      </p:sp>
      <p:pic>
        <p:nvPicPr>
          <p:cNvPr id="7" name="Picture 6" descr="Humans Gaze Shifts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22" y="1678478"/>
            <a:ext cx="7274768" cy="45989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1203960"/>
            <a:ext cx="2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Studies on humans …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528763"/>
            <a:ext cx="836295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203960"/>
            <a:ext cx="2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Results on iCub …</a:t>
            </a:r>
            <a:endParaRPr lang="it-IT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The Gaze </a:t>
            </a:r>
            <a:r>
              <a:rPr lang="en-US" sz="2800" b="1" dirty="0"/>
              <a:t>Controller </a:t>
            </a:r>
            <a:r>
              <a:rPr lang="en-US" sz="2800" b="1" dirty="0" smtClean="0"/>
              <a:t>(3/3)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6381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Interfaces Documentation</a:t>
            </a:r>
            <a:endParaRPr lang="en-US" sz="2800" b="1" dirty="0"/>
          </a:p>
        </p:txBody>
      </p:sp>
      <p:pic>
        <p:nvPicPr>
          <p:cNvPr id="151554" name="Picture 2" descr="C:\Users\pattacini\Desktop\captur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9748" y="2087271"/>
            <a:ext cx="6597591" cy="1437631"/>
          </a:xfrm>
          <a:prstGeom prst="rect">
            <a:avLst/>
          </a:prstGeom>
          <a:noFill/>
        </p:spPr>
      </p:pic>
      <p:pic>
        <p:nvPicPr>
          <p:cNvPr id="151555" name="Picture 3" descr="C:\Users\pattacini\Desktop\capture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7286" y="3807228"/>
            <a:ext cx="6486925" cy="254369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160204" y="1403406"/>
            <a:ext cx="7268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dirty="0" smtClean="0"/>
              <a:t>In the search field: type </a:t>
            </a:r>
            <a:r>
              <a:rPr lang="en-US" sz="2400" b="1" dirty="0" err="1" smtClean="0">
                <a:solidFill>
                  <a:schemeClr val="accent1"/>
                </a:solidFill>
              </a:rPr>
              <a:t>ICartesianControl</a:t>
            </a:r>
            <a:r>
              <a:rPr lang="en-US" sz="2400" b="1" dirty="0" smtClean="0">
                <a:solidFill>
                  <a:schemeClr val="accent1"/>
                </a:solidFill>
              </a:rPr>
              <a:t>/</a:t>
            </a:r>
            <a:r>
              <a:rPr lang="en-US" sz="2400" b="1" dirty="0" err="1" smtClean="0">
                <a:solidFill>
                  <a:schemeClr val="accent1"/>
                </a:solidFill>
              </a:rPr>
              <a:t>IGazeControl</a:t>
            </a:r>
            <a:endParaRPr lang="en-US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435418" y="3999743"/>
            <a:ext cx="339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b="1" dirty="0" err="1" smtClean="0"/>
              <a:t>Doxygen</a:t>
            </a:r>
            <a:r>
              <a:rPr lang="en-US" sz="2400" b="1" dirty="0" smtClean="0"/>
              <a:t> Documentation</a:t>
            </a:r>
          </a:p>
        </p:txBody>
      </p:sp>
      <p:sp>
        <p:nvSpPr>
          <p:cNvPr id="13" name="Oval 12"/>
          <p:cNvSpPr/>
          <p:nvPr/>
        </p:nvSpPr>
        <p:spPr>
          <a:xfrm>
            <a:off x="6550423" y="1978429"/>
            <a:ext cx="1446415" cy="46551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19253" y="3391596"/>
            <a:ext cx="901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US" sz="2400" b="1" dirty="0" smtClean="0"/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Interfaces Tutorials</a:t>
            </a:r>
            <a:endParaRPr lang="en-US" sz="2800" b="1" dirty="0"/>
          </a:p>
        </p:txBody>
      </p:sp>
      <p:pic>
        <p:nvPicPr>
          <p:cNvPr id="2" name="Picture 2" descr="C:\Users\pattacini\Desktop\Captur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97" y="1166826"/>
            <a:ext cx="3444875" cy="1852433"/>
          </a:xfrm>
          <a:prstGeom prst="rect">
            <a:avLst/>
          </a:prstGeom>
          <a:noFill/>
        </p:spPr>
      </p:pic>
      <p:pic>
        <p:nvPicPr>
          <p:cNvPr id="4" name="Picture 3" descr="C:\Users\pattacini\Desktop\Capture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0466" y="2689210"/>
            <a:ext cx="5765791" cy="2003964"/>
          </a:xfrm>
          <a:prstGeom prst="rect">
            <a:avLst/>
          </a:prstGeom>
          <a:noFill/>
        </p:spPr>
      </p:pic>
      <p:pic>
        <p:nvPicPr>
          <p:cNvPr id="151556" name="Picture 4" descr="C:\Users\pattacini\Desktop\Capture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665" y="4694554"/>
            <a:ext cx="7924800" cy="1757899"/>
          </a:xfrm>
          <a:prstGeom prst="rect">
            <a:avLst/>
          </a:prstGeom>
          <a:noFill/>
        </p:spPr>
      </p:pic>
      <p:sp>
        <p:nvSpPr>
          <p:cNvPr id="13" name="Oval 12"/>
          <p:cNvSpPr/>
          <p:nvPr/>
        </p:nvSpPr>
        <p:spPr>
          <a:xfrm>
            <a:off x="118531" y="2435645"/>
            <a:ext cx="1446415" cy="46551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52796" y="2997204"/>
            <a:ext cx="1049873" cy="17487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0931" y="5720696"/>
            <a:ext cx="1676402" cy="46551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17"/>
          <p:cNvCxnSpPr>
            <a:stCxn id="13" idx="4"/>
            <a:endCxn id="15" idx="3"/>
          </p:cNvCxnSpPr>
          <p:nvPr/>
        </p:nvCxnSpPr>
        <p:spPr>
          <a:xfrm rot="16200000" flipH="1">
            <a:off x="2051488" y="1691408"/>
            <a:ext cx="245309" cy="2664807"/>
          </a:xfrm>
          <a:prstGeom prst="curvedConnector3">
            <a:avLst>
              <a:gd name="adj1" fmla="val 203628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5" idx="4"/>
            <a:endCxn id="16" idx="0"/>
          </p:cNvCxnSpPr>
          <p:nvPr/>
        </p:nvCxnSpPr>
        <p:spPr>
          <a:xfrm rot="5400000">
            <a:off x="1219123" y="3062086"/>
            <a:ext cx="2548620" cy="276860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08725" y="1343453"/>
            <a:ext cx="8199846" cy="4014167"/>
            <a:chOff x="508725" y="1174123"/>
            <a:chExt cx="8199846" cy="4014167"/>
          </a:xfrm>
        </p:grpSpPr>
        <p:sp>
          <p:nvSpPr>
            <p:cNvPr id="15" name="TextBox 14"/>
            <p:cNvSpPr txBox="1"/>
            <p:nvPr/>
          </p:nvSpPr>
          <p:spPr>
            <a:xfrm>
              <a:off x="551543" y="1494971"/>
              <a:ext cx="8157028" cy="369331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yarp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/dev/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all.h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Property 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option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("device","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cartesiancontrollerclient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("remote","</a:t>
              </a:r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icub</a:t>
              </a:r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cartesianController</a:t>
              </a:r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right_arm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("local","/client/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right_arm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endParaRPr lang="en-GB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PolyDriver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clientCartCtrl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(option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ICartesianControl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=NULL;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if 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clientCartCtrl.isValid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()) {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clientCartCtrl.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8725" y="1174123"/>
              <a:ext cx="4121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OPENING THE CARTESIAN INTERFACE</a:t>
              </a:r>
              <a:endParaRPr lang="en-GB" sz="2000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Interfaces </a:t>
            </a:r>
            <a:r>
              <a:rPr lang="en-US" sz="2800" b="1" dirty="0"/>
              <a:t>Communalities </a:t>
            </a:r>
            <a:r>
              <a:rPr lang="en-US" sz="2800" b="1" dirty="0" smtClean="0"/>
              <a:t>(1/3)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062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08725" y="1343453"/>
            <a:ext cx="8199846" cy="4014167"/>
            <a:chOff x="508725" y="1174123"/>
            <a:chExt cx="8199846" cy="4014167"/>
          </a:xfrm>
        </p:grpSpPr>
        <p:sp>
          <p:nvSpPr>
            <p:cNvPr id="15" name="TextBox 14"/>
            <p:cNvSpPr txBox="1"/>
            <p:nvPr/>
          </p:nvSpPr>
          <p:spPr>
            <a:xfrm>
              <a:off x="551543" y="1494971"/>
              <a:ext cx="8157028" cy="369331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yarp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/dev/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all.h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Property 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option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("device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",“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gazecontrollerclient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("remote","</a:t>
              </a:r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iKinGazeCtrl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("local","/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client/gaze”);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PolyDriver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clientGazeCtrl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(option);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IGazeControl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=NULL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if (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clientGazeCtrl.isValid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()) {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clientGazeCtrl.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8725" y="1174123"/>
              <a:ext cx="34901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OPENING THE GAZE INTERFACE</a:t>
              </a:r>
              <a:endParaRPr lang="en-GB" sz="20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Interfaces </a:t>
            </a:r>
            <a:r>
              <a:rPr lang="en-US" sz="2800" b="1" dirty="0"/>
              <a:t>Communalities </a:t>
            </a:r>
            <a:r>
              <a:rPr lang="en-US" sz="2800" b="1" dirty="0" smtClean="0"/>
              <a:t>(2/3)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8341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Interfaces </a:t>
            </a:r>
            <a:r>
              <a:rPr lang="en-US" sz="2800" b="1" dirty="0"/>
              <a:t>Communalities </a:t>
            </a:r>
            <a:r>
              <a:rPr lang="en-US" sz="2800" b="1" dirty="0" smtClean="0"/>
              <a:t>(3/3)</a:t>
            </a:r>
            <a:endParaRPr lang="en-US" sz="2800" b="1" dirty="0"/>
          </a:p>
        </p:txBody>
      </p:sp>
      <p:pic>
        <p:nvPicPr>
          <p:cNvPr id="138242" name="Picture 2" descr="File:Simulator-reference-fram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82" y="2251824"/>
            <a:ext cx="4655021" cy="367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1200" y="1354666"/>
            <a:ext cx="3122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Coordinate Systems</a:t>
            </a:r>
            <a:endParaRPr lang="en-GB" sz="2800" b="1" dirty="0"/>
          </a:p>
        </p:txBody>
      </p:sp>
      <p:pic>
        <p:nvPicPr>
          <p:cNvPr id="138244" name="Picture 4" descr="File:RightHandCADRefFra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77204">
            <a:off x="5989585" y="4054451"/>
            <a:ext cx="1713571" cy="261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022" y="1354666"/>
            <a:ext cx="2422210" cy="323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0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Cartesian Interface (1/7)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08725" y="3965879"/>
            <a:ext cx="8199846" cy="2352173"/>
            <a:chOff x="508725" y="1174123"/>
            <a:chExt cx="8199846" cy="2352173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203132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Matrix R(3,3);</a:t>
              </a:r>
            </a:p>
            <a:p>
              <a:r>
                <a:rPr lang="pt-BR" i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pose x-axis   y-axis        z-axis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  R(0,0)= 0.0;  R(0,1)= 1.0;  R(0,2)= 0.0; 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x-coordinate</a:t>
              </a:r>
              <a:endParaRPr lang="pt-BR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  R(1,0)= 0.0;  R(1,1)= 0.0;  R(1,2)=-1.0;  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y-coordinate</a:t>
              </a:r>
              <a:endParaRPr lang="pt-BR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  R(2,0)=-1.0;  R(2,1)= 0.0;  R(2,2)= 0.0;  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z-coordinate    </a:t>
              </a:r>
            </a:p>
            <a:p>
              <a:endParaRPr lang="pt-B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Vector o=ctrl::</a:t>
              </a:r>
              <a:r>
                <a:rPr lang="pt-BR" b="1" dirty="0">
                  <a:latin typeface="Consolas" panose="020B0609020204030204" pitchFamily="49" charset="0"/>
                  <a:cs typeface="Consolas" panose="020B0609020204030204" pitchFamily="49" charset="0"/>
                </a:rPr>
                <a:t>dcm2axis(R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64041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TARGET ORIENTATION through DIRECTION COSINE MATRIX</a:t>
              </a:r>
              <a:endParaRPr lang="en-GB" sz="2000" b="1" dirty="0"/>
            </a:p>
          </p:txBody>
        </p:sp>
      </p:grpSp>
      <p:pic>
        <p:nvPicPr>
          <p:cNvPr id="4" name="Picture 2" descr="http://upload.wikimedia.org/wikipedia/commons/thumb/5/51/Euler_AxisAngle.png/220px-Euler_AxisAng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655" y="1182665"/>
            <a:ext cx="20955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97464" y="1495094"/>
            <a:ext cx="3163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Orientation: Axis-Angle</a:t>
            </a: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2678" y="2350445"/>
                <a:ext cx="2808141" cy="566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78" y="2350445"/>
                <a:ext cx="2808141" cy="5665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37316" y="3256778"/>
                <a:ext cx="11235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316" y="3256778"/>
                <a:ext cx="1123513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5978"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/>
          <p:cNvSpPr/>
          <p:nvPr/>
        </p:nvSpPr>
        <p:spPr>
          <a:xfrm rot="16200000">
            <a:off x="2376113" y="2397851"/>
            <a:ext cx="245921" cy="13074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80242" y="3241997"/>
                <a:ext cx="5740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𝑟𝑎𝑑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242" y="3241997"/>
                <a:ext cx="57400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766" r="-11702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Elbow Connector 17"/>
          <p:cNvCxnSpPr>
            <a:endCxn id="16" idx="1"/>
          </p:cNvCxnSpPr>
          <p:nvPr/>
        </p:nvCxnSpPr>
        <p:spPr>
          <a:xfrm rot="16200000" flipH="1">
            <a:off x="3328028" y="2974449"/>
            <a:ext cx="498070" cy="4063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8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Cartesian Interface </a:t>
            </a:r>
            <a:r>
              <a:rPr lang="en-US" sz="2800" b="1" dirty="0" smtClean="0"/>
              <a:t>(2/7</a:t>
            </a:r>
            <a:r>
              <a:rPr lang="en-US" sz="2800" b="1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8725" y="1170923"/>
            <a:ext cx="8199846" cy="967179"/>
            <a:chOff x="508725" y="1174123"/>
            <a:chExt cx="8199846" cy="967179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x,o;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getPose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(x,o);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28793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RETRIEVE CURRENT POSE</a:t>
              </a:r>
              <a:endParaRPr lang="en-GB" sz="20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5848" y="2462006"/>
            <a:ext cx="8199846" cy="967179"/>
            <a:chOff x="508725" y="1174123"/>
            <a:chExt cx="8199846" cy="967179"/>
          </a:xfrm>
        </p:grpSpPr>
        <p:sp>
          <p:nvSpPr>
            <p:cNvPr id="19" name="TextBox 18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goToPose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(xd,od);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goToPosition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(xd);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8725" y="1174123"/>
              <a:ext cx="53796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REACH FOR A TARGET POSE (SEND-AND-FORGET)</a:t>
              </a:r>
              <a:endParaRPr lang="en-GB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2971" y="3804851"/>
            <a:ext cx="8199846" cy="967179"/>
            <a:chOff x="508725" y="1174123"/>
            <a:chExt cx="8199846" cy="967179"/>
          </a:xfrm>
        </p:grpSpPr>
        <p:sp>
          <p:nvSpPr>
            <p:cNvPr id="22" name="TextBox 21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goToPoseSync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(xd,od);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goToPositionSync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(xd);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8725" y="1174123"/>
              <a:ext cx="51001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REACH FOR A TARGET POSE (WAIT-FOR-REPLY)</a:t>
              </a:r>
              <a:endParaRPr lang="en-GB" sz="20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7347" y="5044180"/>
            <a:ext cx="8199846" cy="967179"/>
            <a:chOff x="508725" y="1174123"/>
            <a:chExt cx="8199846" cy="967179"/>
          </a:xfrm>
        </p:grpSpPr>
        <p:sp>
          <p:nvSpPr>
            <p:cNvPr id="25" name="TextBox 24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goToPoseSync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(xd,od);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waitMotionDone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8725" y="1174123"/>
              <a:ext cx="21317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REACH AND WAIT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474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Prerequisites</a:t>
            </a:r>
            <a:endParaRPr lang="en-US" sz="28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407212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YARP Ports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/>
              <a:t>iCub_SIM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Acquiring and processing YARP Images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YARP </a:t>
            </a:r>
            <a:r>
              <a:rPr lang="en-US" sz="2000" b="1" dirty="0"/>
              <a:t>Motor Interfaces</a:t>
            </a:r>
            <a:r>
              <a:rPr lang="en-US" sz="2000" dirty="0"/>
              <a:t> (</a:t>
            </a:r>
            <a:r>
              <a:rPr lang="en-US" sz="2000" dirty="0" err="1"/>
              <a:t>IPositionControl</a:t>
            </a:r>
            <a:r>
              <a:rPr lang="en-US" sz="2000" dirty="0"/>
              <a:t>, </a:t>
            </a:r>
            <a:r>
              <a:rPr lang="en-US" sz="2000" dirty="0" err="1"/>
              <a:t>IEncoders</a:t>
            </a:r>
            <a:r>
              <a:rPr lang="en-US" sz="2000" dirty="0"/>
              <a:t> </a:t>
            </a:r>
            <a:r>
              <a:rPr lang="en-US" sz="2000" dirty="0" smtClean="0"/>
              <a:t>…)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8235" y="2931212"/>
            <a:ext cx="75290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Configuration (Joint) Space Control</a:t>
            </a:r>
            <a:endParaRPr lang="en-US" sz="2400" dirty="0" smtClean="0"/>
          </a:p>
          <a:p>
            <a:r>
              <a:rPr lang="en-US" sz="2000" dirty="0" smtClean="0"/>
              <a:t>You know </a:t>
            </a:r>
            <a:r>
              <a:rPr lang="en-US" sz="2000" b="1" dirty="0" smtClean="0"/>
              <a:t>q</a:t>
            </a:r>
            <a:r>
              <a:rPr lang="en-US" sz="2000" dirty="0"/>
              <a:t> </a:t>
            </a:r>
            <a:r>
              <a:rPr lang="en-US" sz="2000" dirty="0" smtClean="0"/>
              <a:t>(joints set-points), you can control directly the motors</a:t>
            </a:r>
            <a:endParaRPr lang="en-US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68238" y="3998019"/>
            <a:ext cx="75290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Operational (Cartesian) Space Control</a:t>
            </a:r>
            <a:endParaRPr lang="en-US" sz="2400" dirty="0" smtClean="0"/>
          </a:p>
          <a:p>
            <a:r>
              <a:rPr lang="en-US" sz="2000" dirty="0" smtClean="0"/>
              <a:t>You know </a:t>
            </a:r>
            <a:r>
              <a:rPr lang="en-US" sz="2000" b="1" dirty="0" smtClean="0"/>
              <a:t>x</a:t>
            </a:r>
            <a:r>
              <a:rPr lang="en-US" sz="2000" dirty="0" smtClean="0"/>
              <a:t> (3D/6D points), you cannot control directly the motors, you have to solve the </a:t>
            </a:r>
            <a:r>
              <a:rPr lang="en-US" sz="2000" b="1" dirty="0" smtClean="0"/>
              <a:t>Inverse Kinematics (IK) problem</a:t>
            </a:r>
            <a:r>
              <a:rPr lang="en-US" sz="2000" dirty="0" smtClean="0"/>
              <a:t> beforehand.</a:t>
            </a:r>
            <a:endParaRPr lang="en-US" sz="2000" b="1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3723030" y="5372603"/>
            <a:ext cx="1086037" cy="711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b="1" dirty="0" smtClean="0"/>
              <a:t>IK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56933" y="5466593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x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70363" y="5466593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q</a:t>
            </a:r>
            <a:endParaRPr lang="en-GB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23642" y="5732939"/>
            <a:ext cx="80276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20177" y="5732940"/>
            <a:ext cx="80276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Cartesian Interface </a:t>
            </a:r>
            <a:r>
              <a:rPr lang="en-US" sz="2800" b="1" dirty="0" smtClean="0"/>
              <a:t>(3/7</a:t>
            </a:r>
            <a:r>
              <a:rPr lang="en-US" sz="2800" b="1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8725" y="1170923"/>
            <a:ext cx="8199846" cy="967179"/>
            <a:chOff x="508725" y="1174123"/>
            <a:chExt cx="8199846" cy="967179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xdhat,odhat,qdhat;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askForPose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(xd,xdhat,odhat,qdhat);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38288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ASK FOR A POSE (without moving)</a:t>
              </a:r>
              <a:endParaRPr lang="en-GB" sz="20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5848" y="2444756"/>
            <a:ext cx="8199846" cy="690180"/>
            <a:chOff x="508725" y="1174123"/>
            <a:chExt cx="8199846" cy="690180"/>
          </a:xfrm>
        </p:grpSpPr>
        <p:sp>
          <p:nvSpPr>
            <p:cNvPr id="18" name="TextBox 17"/>
            <p:cNvSpPr txBox="1"/>
            <p:nvPr/>
          </p:nvSpPr>
          <p:spPr>
            <a:xfrm>
              <a:off x="551543" y="1494971"/>
              <a:ext cx="8157028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setTrajTime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(1.5);	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point-to-point trajectory time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8725" y="1174123"/>
              <a:ext cx="2694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MOVE FASTER/SLOWER</a:t>
              </a:r>
              <a:endParaRPr lang="en-GB" sz="20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02971" y="3442544"/>
            <a:ext cx="8199846" cy="690180"/>
            <a:chOff x="508725" y="1174123"/>
            <a:chExt cx="8199846" cy="690180"/>
          </a:xfrm>
        </p:grpSpPr>
        <p:sp>
          <p:nvSpPr>
            <p:cNvPr id="29" name="TextBox 28"/>
            <p:cNvSpPr txBox="1"/>
            <p:nvPr/>
          </p:nvSpPr>
          <p:spPr>
            <a:xfrm>
              <a:off x="551543" y="1494971"/>
              <a:ext cx="8157028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setInTargetTol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(0.001);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8725" y="1174123"/>
              <a:ext cx="34817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REACH WITH GIVEN PRECISION</a:t>
              </a:r>
              <a:endParaRPr lang="en-GB" sz="20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02971" y="4408703"/>
            <a:ext cx="8199846" cy="690180"/>
            <a:chOff x="508725" y="1174123"/>
            <a:chExt cx="8199846" cy="690180"/>
          </a:xfrm>
        </p:grpSpPr>
        <p:sp>
          <p:nvSpPr>
            <p:cNvPr id="38" name="TextBox 37"/>
            <p:cNvSpPr txBox="1"/>
            <p:nvPr/>
          </p:nvSpPr>
          <p:spPr>
            <a:xfrm>
              <a:off x="551543" y="1494971"/>
              <a:ext cx="8157028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setTrackingMode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(true);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8725" y="1174123"/>
              <a:ext cx="31438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KEEP THE POSE ONCE DONE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017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Cartesian Interface </a:t>
            </a:r>
            <a:r>
              <a:rPr lang="en-US" sz="2800" b="1" dirty="0" smtClean="0"/>
              <a:t>(4/7</a:t>
            </a:r>
            <a:r>
              <a:rPr lang="en-US" sz="2800" b="1" dirty="0"/>
              <a:t>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17347" y="1231305"/>
            <a:ext cx="8199846" cy="2629172"/>
            <a:chOff x="508725" y="1174123"/>
            <a:chExt cx="8199846" cy="2629172"/>
          </a:xfrm>
        </p:grpSpPr>
        <p:sp>
          <p:nvSpPr>
            <p:cNvPr id="35" name="TextBox 34"/>
            <p:cNvSpPr txBox="1"/>
            <p:nvPr/>
          </p:nvSpPr>
          <p:spPr>
            <a:xfrm>
              <a:off x="551543" y="1494971"/>
              <a:ext cx="8157028" cy="230832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Vector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curDof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curDof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 </a:t>
              </a:r>
              <a:r>
                <a:rPr lang="en-GB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GB" i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 0 0 1 1 1 1 1 1 </a:t>
              </a:r>
              <a:r>
                <a:rPr lang="en-GB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1]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newDof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(3);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newDof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[0]=1; </a:t>
              </a:r>
              <a:r>
                <a:rPr lang="en-GB" i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torso pitch: 1 =&gt; enable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newDof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[1]=2; </a:t>
              </a:r>
              <a:r>
                <a:rPr lang="en-GB" i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torso roll: 2 =&gt; skip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newDof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[2]=1; </a:t>
              </a:r>
              <a:r>
                <a:rPr lang="en-GB" i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torso yaw: 1 =&gt; enable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setDOF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newDof,curDof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8725" y="1174123"/>
              <a:ext cx="26149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ENABLE/DISABLE DOF</a:t>
              </a:r>
              <a:endParaRPr lang="en-GB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2971" y="4408703"/>
            <a:ext cx="8199846" cy="967179"/>
            <a:chOff x="508725" y="1174123"/>
            <a:chExt cx="8199846" cy="967179"/>
          </a:xfrm>
        </p:grpSpPr>
        <p:sp>
          <p:nvSpPr>
            <p:cNvPr id="22" name="TextBox 21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setPosePriority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(“position”);	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default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>
                  <a:latin typeface="Consolas" panose="020B0609020204030204" pitchFamily="49" charset="0"/>
                  <a:cs typeface="Consolas" panose="020B0609020204030204" pitchFamily="49" charset="0"/>
                </a:rPr>
                <a:t>setPosePriority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(“orientation”);</a:t>
              </a:r>
              <a:endParaRPr lang="pt-B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8725" y="1174123"/>
              <a:ext cx="62324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GIVE PRIORITY TO REACHING IN POSITION/ORIENTATION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007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Cartesian Interface </a:t>
            </a:r>
            <a:r>
              <a:rPr lang="en-US" sz="2800" b="1" dirty="0" smtClean="0"/>
              <a:t>(5/7</a:t>
            </a:r>
            <a:r>
              <a:rPr lang="en-US" sz="2800" b="1" dirty="0"/>
              <a:t>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17347" y="1231305"/>
            <a:ext cx="8199846" cy="3460169"/>
            <a:chOff x="508725" y="1174123"/>
            <a:chExt cx="8199846" cy="3460169"/>
          </a:xfrm>
        </p:grpSpPr>
        <p:sp>
          <p:nvSpPr>
            <p:cNvPr id="35" name="TextBox 34"/>
            <p:cNvSpPr txBox="1"/>
            <p:nvPr/>
          </p:nvSpPr>
          <p:spPr>
            <a:xfrm>
              <a:off x="551543" y="1494971"/>
              <a:ext cx="8157028" cy="313932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setDOF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(newDof1,curDof1); 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prepare </a:t>
              </a:r>
              <a:r>
                <a:rPr lang="en-GB" i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the context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setTrackingMode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(true);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context_0;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storeContext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(&amp;context_0); 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GB" i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latch the context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                    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setDOF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(newDof2,curDof2);  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perform some actions</a:t>
              </a:r>
              <a:endParaRPr lang="en-GB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goToPose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x,o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restoreContext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(context_0); </a:t>
              </a:r>
              <a:r>
                <a:rPr lang="en-GB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retrieve context_0</a:t>
              </a:r>
              <a:endParaRPr lang="en-GB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goToPose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x,o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);             </a:t>
              </a:r>
              <a:r>
                <a:rPr lang="en-GB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perform with context_0</a:t>
              </a:r>
              <a:endParaRPr lang="en-GB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8725" y="1174123"/>
              <a:ext cx="20780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CONTEXT SWITCH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31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Cartesian Interface </a:t>
            </a:r>
            <a:r>
              <a:rPr lang="en-US" sz="2800" b="1" dirty="0" smtClean="0"/>
              <a:t>(6/7</a:t>
            </a:r>
            <a:r>
              <a:rPr lang="en-US" sz="2800" b="1" dirty="0"/>
              <a:t>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17347" y="1231305"/>
            <a:ext cx="8199846" cy="4291166"/>
            <a:chOff x="508725" y="1174123"/>
            <a:chExt cx="8199846" cy="4291166"/>
          </a:xfrm>
        </p:grpSpPr>
        <p:sp>
          <p:nvSpPr>
            <p:cNvPr id="35" name="TextBox 34"/>
            <p:cNvSpPr txBox="1"/>
            <p:nvPr/>
          </p:nvSpPr>
          <p:spPr>
            <a:xfrm>
              <a:off x="551543" y="1494971"/>
              <a:ext cx="8157028" cy="397031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iCubFinger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finger("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right_index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 </a:t>
              </a:r>
              <a:endParaRPr lang="en-GB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encs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; 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iencs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getEncoders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encs.data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());</a:t>
              </a:r>
            </a:p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joints; 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finger.getChainJoints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encs,joints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Matrix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tipFrame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finger.getH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((M_PI/180.0)*joints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Vector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tip_x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tipFrame.getCol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(3);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Vector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tip_o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=ctrl::dcm2axis(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tipFrame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attachTipFrame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tip_x,tip_o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getPose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x,o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goToPose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xd,od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removeTipFrame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8725" y="1174123"/>
              <a:ext cx="376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DEFINING A DIFFERENT EFFECTOR</a:t>
              </a:r>
              <a:endParaRPr lang="en-GB" sz="20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418054" y="2444982"/>
            <a:ext cx="2428496" cy="3077490"/>
            <a:chOff x="6418054" y="2444982"/>
            <a:chExt cx="2428496" cy="307749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18"/>
            <a:stretch/>
          </p:blipFill>
          <p:spPr>
            <a:xfrm>
              <a:off x="6418054" y="2444982"/>
              <a:ext cx="2428496" cy="3077490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7204145" y="4104764"/>
              <a:ext cx="123825" cy="1333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8048625" y="3000375"/>
              <a:ext cx="123825" cy="1333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Curved Right Arrow 3"/>
            <p:cNvSpPr/>
            <p:nvPr/>
          </p:nvSpPr>
          <p:spPr>
            <a:xfrm rot="13109295" flipH="1">
              <a:off x="7021422" y="2582441"/>
              <a:ext cx="695325" cy="1498690"/>
            </a:xfrm>
            <a:prstGeom prst="curvedRightArrow">
              <a:avLst>
                <a:gd name="adj1" fmla="val 10998"/>
                <a:gd name="adj2" fmla="val 37475"/>
                <a:gd name="adj3" fmla="val 2911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40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Cartesian Interface </a:t>
            </a:r>
            <a:r>
              <a:rPr lang="en-US" sz="2800" b="1" dirty="0" smtClean="0"/>
              <a:t>(7/7</a:t>
            </a:r>
            <a:r>
              <a:rPr lang="en-US" sz="2800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7611" y="1438040"/>
            <a:ext cx="7708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Find out more (e.g. </a:t>
            </a:r>
            <a:r>
              <a:rPr lang="en-US" sz="2000" b="1" dirty="0" smtClean="0"/>
              <a:t>Events Callbacks</a:t>
            </a:r>
            <a:r>
              <a:rPr lang="en-US" sz="2000" dirty="0" smtClean="0"/>
              <a:t> …):</a:t>
            </a:r>
          </a:p>
          <a:p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wiki.icub.org/iCub/main/dox/html/icub_cartesian_interface.html</a:t>
            </a:r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465588" y="2973840"/>
            <a:ext cx="8199846" cy="2721505"/>
            <a:chOff x="508725" y="1174123"/>
            <a:chExt cx="8199846" cy="2721505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2400657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1&gt;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iCub_SIM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2&gt;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simCartesianControl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3&gt;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iKinCartesianSolver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--context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simCartesianControl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--part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left_arm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("device","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cartesiancontrollerclient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("remote","/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icubSim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cartesianController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left_arm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("local","/client/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right_arm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endParaRPr lang="en-GB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58151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USING THE INTERFACE ALONG WITH THE SIMULATOR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0344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Gaze Interface (</a:t>
            </a:r>
            <a:r>
              <a:rPr lang="en-US" sz="2800" b="1" dirty="0" smtClean="0"/>
              <a:t>1/6)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08725" y="1170923"/>
            <a:ext cx="8199846" cy="967179"/>
            <a:chOff x="508725" y="1174123"/>
            <a:chExt cx="8199846" cy="967179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x;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getFixationPoint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(x);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60169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GET CURRENT FIXATION POINT IN CARTESIAN DOMAIN</a:t>
              </a:r>
              <a:endParaRPr lang="en-GB" sz="20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5848" y="4308063"/>
            <a:ext cx="8199846" cy="690180"/>
            <a:chOff x="508725" y="1174123"/>
            <a:chExt cx="8199846" cy="690180"/>
          </a:xfrm>
        </p:grpSpPr>
        <p:sp>
          <p:nvSpPr>
            <p:cNvPr id="18" name="TextBox 17"/>
            <p:cNvSpPr txBox="1"/>
            <p:nvPr/>
          </p:nvSpPr>
          <p:spPr>
            <a:xfrm>
              <a:off x="551543" y="1494971"/>
              <a:ext cx="8157028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lookAtFixationPoint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(xd);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8725" y="1174123"/>
              <a:ext cx="2176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LOOK AT 3D POINT</a:t>
              </a:r>
              <a:endParaRPr lang="en-GB" sz="20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05848" y="2323989"/>
            <a:ext cx="8199846" cy="1798176"/>
            <a:chOff x="508725" y="1174123"/>
            <a:chExt cx="8199846" cy="1798176"/>
          </a:xfrm>
        </p:grpSpPr>
        <p:sp>
          <p:nvSpPr>
            <p:cNvPr id="29" name="TextBox 28"/>
            <p:cNvSpPr txBox="1"/>
            <p:nvPr/>
          </p:nvSpPr>
          <p:spPr>
            <a:xfrm>
              <a:off x="551543" y="1494971"/>
              <a:ext cx="8157028" cy="147732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ang;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getAngles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(ang);</a:t>
              </a:r>
            </a:p>
            <a:p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ang[0] =&gt; azimuth [deg]</a:t>
              </a:r>
            </a:p>
            <a:p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ang[1] </a:t>
              </a:r>
              <a:r>
                <a:rPr lang="pt-BR" i="1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=&gt; elevation 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[deg]</a:t>
              </a:r>
            </a:p>
            <a:p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ang[2] =&gt; vergence [deg]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8725" y="1174123"/>
              <a:ext cx="5882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GET CURRENT FIXATION POINT IN ANGULAR DOMAIN</a:t>
              </a:r>
              <a:endParaRPr lang="en-GB" sz="2000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2971" y="5254090"/>
            <a:ext cx="8199846" cy="967179"/>
            <a:chOff x="508725" y="1174123"/>
            <a:chExt cx="8199846" cy="967179"/>
          </a:xfrm>
        </p:grpSpPr>
        <p:sp>
          <p:nvSpPr>
            <p:cNvPr id="32" name="TextBox 31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lookAtAbsAngles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(ang);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lookAtRelAngles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(ang);</a:t>
              </a:r>
              <a:endParaRPr lang="pt-B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8725" y="1174123"/>
              <a:ext cx="27927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… IN ANGULAR DOMAIN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749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Gaze</a:t>
            </a:r>
            <a:r>
              <a:rPr lang="en-US" sz="2800" b="1" dirty="0"/>
              <a:t> Interface </a:t>
            </a:r>
            <a:r>
              <a:rPr lang="en-US" sz="2800" b="1" dirty="0" smtClean="0"/>
              <a:t>(</a:t>
            </a:r>
            <a:r>
              <a:rPr lang="en-US" sz="2800" b="1" dirty="0" smtClean="0"/>
              <a:t>2/6)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8725" y="1170923"/>
            <a:ext cx="3924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LOOK AT POINT IN IMAGE DOMAIN</a:t>
            </a:r>
            <a:endParaRPr lang="en-GB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34" y="1761228"/>
            <a:ext cx="7108475" cy="402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Gaze</a:t>
            </a:r>
            <a:r>
              <a:rPr lang="en-US" sz="2800" b="1" dirty="0"/>
              <a:t> Interface </a:t>
            </a:r>
            <a:r>
              <a:rPr lang="en-US" sz="2800" b="1" dirty="0" smtClean="0"/>
              <a:t>(</a:t>
            </a:r>
            <a:r>
              <a:rPr lang="en-US" sz="2800" b="1" dirty="0"/>
              <a:t>3</a:t>
            </a:r>
            <a:r>
              <a:rPr lang="en-US" sz="2800" b="1" dirty="0" smtClean="0"/>
              <a:t>/6)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08725" y="1170923"/>
            <a:ext cx="8199846" cy="2352173"/>
            <a:chOff x="508725" y="1174123"/>
            <a:chExt cx="8199846" cy="2352173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203132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nt camSel=0;	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0 =&gt; left, 1 =&gt; right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px(2);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x[0]=100;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px[1]=50;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ouble z=1.0;</a:t>
              </a:r>
            </a:p>
            <a:p>
              <a:endParaRPr lang="pt-BR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lookAtMonoPixel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(camSel,px,z);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39240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LOOK AT POINT IN IMAGE DOMAIN</a:t>
              </a:r>
              <a:endParaRPr lang="en-GB" sz="20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5848" y="4515098"/>
            <a:ext cx="8199846" cy="1244178"/>
            <a:chOff x="508725" y="1174123"/>
            <a:chExt cx="8199846" cy="1244178"/>
          </a:xfrm>
        </p:grpSpPr>
        <p:sp>
          <p:nvSpPr>
            <p:cNvPr id="19" name="TextBox 18"/>
            <p:cNvSpPr txBox="1"/>
            <p:nvPr/>
          </p:nvSpPr>
          <p:spPr>
            <a:xfrm>
              <a:off x="551543" y="1494971"/>
              <a:ext cx="8157028" cy="92333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x;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get3DPoint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(camSel,px,z,x);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lookAtFixationPoint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(x);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8725" y="1174123"/>
              <a:ext cx="2131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… EQUIVALENT TO</a:t>
              </a:r>
              <a:endParaRPr lang="en-GB" sz="2000" b="1" dirty="0"/>
            </a:p>
          </p:txBody>
        </p:sp>
      </p:grpSp>
      <p:sp>
        <p:nvSpPr>
          <p:cNvPr id="3" name="Equal 2"/>
          <p:cNvSpPr/>
          <p:nvPr/>
        </p:nvSpPr>
        <p:spPr>
          <a:xfrm>
            <a:off x="4247617" y="3843944"/>
            <a:ext cx="759125" cy="671154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9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Gaze</a:t>
            </a:r>
            <a:r>
              <a:rPr lang="en-US" sz="2800" b="1" dirty="0"/>
              <a:t> Interface </a:t>
            </a:r>
            <a:r>
              <a:rPr lang="en-US" sz="2800" b="1" dirty="0" smtClean="0"/>
              <a:t>(4/6)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08725" y="1170923"/>
            <a:ext cx="8199846" cy="1521177"/>
            <a:chOff x="508725" y="1174123"/>
            <a:chExt cx="8199846" cy="1521177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x;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get3DPointOnPlane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(camSel,px,plane,x);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get3DPointFromAngles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(mode,ang,x);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triangulate3DPoint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(pxl,pxr,x);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24983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GEOMETRY OF PIXELS</a:t>
              </a:r>
              <a:endParaRPr lang="en-GB" sz="2000" b="1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009" y="2852520"/>
            <a:ext cx="5038095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Gaze</a:t>
            </a:r>
            <a:r>
              <a:rPr lang="en-US" sz="2800" b="1" dirty="0"/>
              <a:t> Interface </a:t>
            </a:r>
            <a:r>
              <a:rPr lang="en-US" sz="2800" b="1" dirty="0" smtClean="0"/>
              <a:t>(5/6)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08725" y="1170923"/>
            <a:ext cx="8199846" cy="1521177"/>
            <a:chOff x="508725" y="1174123"/>
            <a:chExt cx="8199846" cy="1521177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x;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get3DPointOnPlane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(camSel,px,plane,x);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get3DPointFromAngles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(mode,ang,x);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triangulate3DPoint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(pxl,pxr,x);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24983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GEOMETRY OF PIXELS</a:t>
              </a:r>
              <a:endParaRPr lang="en-GB" sz="20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5848" y="2927828"/>
            <a:ext cx="8199846" cy="3460169"/>
            <a:chOff x="508725" y="1174123"/>
            <a:chExt cx="8199846" cy="3460169"/>
          </a:xfrm>
        </p:grpSpPr>
        <p:sp>
          <p:nvSpPr>
            <p:cNvPr id="14" name="TextBox 13"/>
            <p:cNvSpPr txBox="1"/>
            <p:nvPr/>
          </p:nvSpPr>
          <p:spPr>
            <a:xfrm>
              <a:off x="551543" y="1494971"/>
              <a:ext cx="8157028" cy="313932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Vector c(2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 c[0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]=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160.0; c[1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]=120.0;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bool converged=false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endParaRPr lang="pt-B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while (!</a:t>
              </a:r>
              <a:r>
                <a:rPr lang="pt-BR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converged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pxl(2),pxr(2);</a:t>
              </a:r>
              <a:endParaRPr lang="pt-B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   pxl[0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]=...; 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pxl[1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]=...;	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retrieve data from vision</a:t>
              </a:r>
              <a:endParaRPr lang="pt-BR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   pxr[0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]=...; 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pxr[1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]=...;</a:t>
              </a:r>
            </a:p>
            <a:p>
              <a:endParaRPr lang="pt-B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   igaze-&gt;</a:t>
              </a:r>
              <a:r>
                <a:rPr lang="pt-BR" b="1" dirty="0">
                  <a:latin typeface="Consolas" panose="020B0609020204030204" pitchFamily="49" charset="0"/>
                  <a:cs typeface="Consolas" panose="020B0609020204030204" pitchFamily="49" charset="0"/>
                </a:rPr>
                <a:t>lookAtStereoPixels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(pxl,pxr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pt-B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   converged=(0.5*(norm(c-pxl)+norm(c-pxr))&lt;5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pt-B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pt-BR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8725" y="1174123"/>
              <a:ext cx="6032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LOOK AT POINT WITH STEREO APPROACH =&gt; LOOPING!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7461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Problem</a:t>
            </a:r>
            <a:endParaRPr lang="en-US" sz="2800" b="1" dirty="0">
              <a:latin typeface="+mj-lt"/>
            </a:endParaRPr>
          </a:p>
        </p:txBody>
      </p:sp>
      <p:pic>
        <p:nvPicPr>
          <p:cNvPr id="5" name="Picture 4" descr="left_hand.em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9632" y="1412776"/>
            <a:ext cx="6696744" cy="4464496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5000" sy="105000" algn="ctr" rotWithShape="0">
              <a:schemeClr val="accent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Gaze</a:t>
            </a:r>
            <a:r>
              <a:rPr lang="en-US" sz="2800" b="1" dirty="0"/>
              <a:t> Interface </a:t>
            </a:r>
            <a:r>
              <a:rPr lang="en-US" sz="2800" b="1" dirty="0" smtClean="0"/>
              <a:t>(</a:t>
            </a:r>
            <a:r>
              <a:rPr lang="en-US" sz="2800" b="1" dirty="0"/>
              <a:t>6</a:t>
            </a:r>
            <a:r>
              <a:rPr lang="en-US" sz="2800" b="1" dirty="0" smtClean="0"/>
              <a:t>/6)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7611" y="1438040"/>
            <a:ext cx="7708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Find out more (e.g. </a:t>
            </a:r>
            <a:r>
              <a:rPr lang="en-US" sz="2000" b="1" dirty="0" smtClean="0"/>
              <a:t>Events Callbacks, Fast Saccadic Mode</a:t>
            </a:r>
            <a:r>
              <a:rPr lang="en-US" sz="2000" dirty="0" smtClean="0"/>
              <a:t> …):</a:t>
            </a:r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wiki.icub.org/iCub/main/dox/html/icub_gaze_interface.html</a:t>
            </a:r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465588" y="2973840"/>
            <a:ext cx="8199846" cy="2229063"/>
            <a:chOff x="508725" y="1174123"/>
            <a:chExt cx="8199846" cy="2229063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190821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1&gt;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iCub_SIM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2&gt;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iKinGazeCtrl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--from 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configSim.ini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("device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",“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gazecontrollerclient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("remote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","</a:t>
              </a:r>
              <a:r>
                <a:rPr lang="en-GB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iKinGazeCtrl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”);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("local","/client/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right_arm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endParaRPr lang="en-GB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58151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USING THE INTERFACE ALONG WITH THE SIMULATOR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336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Interfaces Customization</a:t>
            </a:r>
            <a:endParaRPr lang="en-US" sz="2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2976387" y="3318649"/>
            <a:ext cx="2657971" cy="2355153"/>
            <a:chOff x="491629" y="2183283"/>
            <a:chExt cx="2657971" cy="2355153"/>
          </a:xfrm>
        </p:grpSpPr>
        <p:pic>
          <p:nvPicPr>
            <p:cNvPr id="138244" name="Picture 4" descr="https://encrypted-tbn1.gstatic.com/images?q=tbn:ANd9GcS4Naul9vtfJ9MSbC5G90lrgMDD2wuOs7eL-PJGDKkPw_KHoUx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5336" y="2183283"/>
              <a:ext cx="2024264" cy="2355153"/>
            </a:xfrm>
            <a:prstGeom prst="rect">
              <a:avLst/>
            </a:prstGeom>
            <a:noFill/>
            <a:ln w="254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ounded Rectangle 4"/>
            <p:cNvSpPr/>
            <p:nvPr/>
          </p:nvSpPr>
          <p:spPr>
            <a:xfrm>
              <a:off x="491629" y="2394570"/>
              <a:ext cx="1335316" cy="4479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ARMAR III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912809" y="4417036"/>
            <a:ext cx="2984305" cy="1748607"/>
            <a:chOff x="4089754" y="3728041"/>
            <a:chExt cx="2984305" cy="174860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754" y="3728041"/>
              <a:ext cx="2325559" cy="1748607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5999245" y="3807231"/>
              <a:ext cx="1074814" cy="48110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ASIBOT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54522" y="2198206"/>
            <a:ext cx="3042592" cy="1555688"/>
            <a:chOff x="5911209" y="1504594"/>
            <a:chExt cx="3042592" cy="1555688"/>
          </a:xfrm>
        </p:grpSpPr>
        <p:pic>
          <p:nvPicPr>
            <p:cNvPr id="138242" name="Picture 2" descr="https://flowers.inria.fr/mlopes/images/vizzys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4740" y="1504594"/>
              <a:ext cx="2599061" cy="1555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ounded Rectangle 9"/>
            <p:cNvSpPr/>
            <p:nvPr/>
          </p:nvSpPr>
          <p:spPr>
            <a:xfrm>
              <a:off x="5911209" y="1593618"/>
              <a:ext cx="887061" cy="41165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VIZZY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276818" y="1367920"/>
            <a:ext cx="1881620" cy="408616"/>
          </a:xfrm>
          <a:prstGeom prst="roundRect">
            <a:avLst/>
          </a:prstGeom>
          <a:solidFill>
            <a:srgbClr val="66FFFF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ICartesianControl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34665" y="2312739"/>
            <a:ext cx="1288194" cy="408616"/>
          </a:xfrm>
          <a:prstGeom prst="round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IEncoders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76387" y="1536764"/>
            <a:ext cx="1798813" cy="408616"/>
          </a:xfrm>
          <a:prstGeom prst="round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IVelocityControl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4003" y="3121320"/>
            <a:ext cx="1687322" cy="408616"/>
          </a:xfrm>
          <a:prstGeom prst="round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IControlLimits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>
            <a:stCxn id="12" idx="2"/>
            <a:endCxn id="15" idx="0"/>
          </p:cNvCxnSpPr>
          <p:nvPr/>
        </p:nvCxnSpPr>
        <p:spPr>
          <a:xfrm rot="16200000" flipH="1">
            <a:off x="710254" y="2283910"/>
            <a:ext cx="1344784" cy="3300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2" idx="2"/>
            <a:endCxn id="13" idx="1"/>
          </p:cNvCxnSpPr>
          <p:nvPr/>
        </p:nvCxnSpPr>
        <p:spPr>
          <a:xfrm rot="16200000" flipH="1">
            <a:off x="1555891" y="1438272"/>
            <a:ext cx="740511" cy="1417037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3"/>
            <a:endCxn id="14" idx="1"/>
          </p:cNvCxnSpPr>
          <p:nvPr/>
        </p:nvCxnSpPr>
        <p:spPr>
          <a:xfrm>
            <a:off x="2158438" y="1572228"/>
            <a:ext cx="817949" cy="168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6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pattacini\Desktop\ctrlStructur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666" y="2564189"/>
            <a:ext cx="8940800" cy="234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Cartesian Controller (1/6)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001713" y="1484784"/>
          <a:ext cx="7113587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4" imgW="3187440" imgH="1104840" progId="Equation.DSMT4">
                  <p:embed/>
                </p:oleObj>
              </mc:Choice>
              <mc:Fallback>
                <p:oleObj name="Equation" r:id="rId4" imgW="3187440" imgH="1104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1484784"/>
                        <a:ext cx="7113587" cy="2439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3568" y="4365104"/>
            <a:ext cx="712879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Quick convergence (real-time compliant: &lt; </a:t>
            </a:r>
            <a:r>
              <a:rPr lang="en-US" sz="2000" b="1" u="sng" dirty="0" smtClean="0">
                <a:solidFill>
                  <a:srgbClr val="FF0000"/>
                </a:solidFill>
              </a:rPr>
              <a:t>20 ms</a:t>
            </a:r>
            <a:r>
              <a:rPr lang="en-US" sz="2000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Scalability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Singularities and joints bound handling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Tasks hierarchy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Complex constraints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Cartesian Controller (2/6)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8" name="Picture 10" descr="C:\Users\pattacini\Desktop\mj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1844824"/>
            <a:ext cx="7616613" cy="4487693"/>
          </a:xfrm>
          <a:prstGeom prst="rect">
            <a:avLst/>
          </a:prstGeom>
          <a:noFill/>
        </p:spPr>
      </p:pic>
      <p:pic>
        <p:nvPicPr>
          <p:cNvPr id="2057" name="Picture 9" descr="C:\Users\pattacini\Desktop\apparatu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520" y="1556792"/>
            <a:ext cx="1900216" cy="163710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Cartesian Controller (3/6)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pattacini\Desktop\p2p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772816"/>
            <a:ext cx="6840760" cy="4386139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5000" sy="105000" algn="ctr" rotWithShape="0">
              <a:schemeClr val="accent1">
                <a:alpha val="40000"/>
              </a:scheme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79512" y="4715852"/>
            <a:ext cx="1224136" cy="369332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sx="105000" sy="105000" algn="tl" rotWithShape="0">
              <a:srgbClr val="92D05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Min-Jerk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867980"/>
            <a:ext cx="1224136" cy="369332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sx="105000" sy="105000" algn="tl" rotWithShape="0">
              <a:srgbClr val="92D05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VITE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5291916"/>
            <a:ext cx="1224136" cy="369332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sx="105000" sy="105000" algn="tl" rotWithShape="0">
              <a:srgbClr val="92D05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DLS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Cartesian Controller (4/6)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artv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72816"/>
            <a:ext cx="6789368" cy="4384800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5000" sy="105000" algn="ctr" rotWithShape="0">
              <a:schemeClr val="accent1">
                <a:alpha val="40000"/>
              </a:scheme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79512" y="4715852"/>
            <a:ext cx="1224136" cy="369332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sx="105000" sy="105000" algn="tl" rotWithShape="0">
              <a:srgbClr val="92D05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Min-Jerk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5867980"/>
            <a:ext cx="1224136" cy="369332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sx="105000" sy="105000" algn="tl" rotWithShape="0">
              <a:srgbClr val="92D05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VITE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291916"/>
            <a:ext cx="1224136" cy="369332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sx="105000" sy="105000" algn="tl" rotWithShape="0">
              <a:srgbClr val="92D05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DLS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6300192" y="3930151"/>
            <a:ext cx="1874748" cy="1155033"/>
            <a:chOff x="6442938" y="3501008"/>
            <a:chExt cx="1874748" cy="1155033"/>
          </a:xfrm>
        </p:grpSpPr>
        <p:grpSp>
          <p:nvGrpSpPr>
            <p:cNvPr id="20" name="Group 19"/>
            <p:cNvGrpSpPr/>
            <p:nvPr/>
          </p:nvGrpSpPr>
          <p:grpSpPr>
            <a:xfrm>
              <a:off x="6444208" y="3501008"/>
              <a:ext cx="1873478" cy="569677"/>
              <a:chOff x="250250" y="3255367"/>
              <a:chExt cx="1873478" cy="5696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250250" y="3356992"/>
                <a:ext cx="792088" cy="468052"/>
                <a:chOff x="395536" y="2636912"/>
                <a:chExt cx="792088" cy="468052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395536" y="2636912"/>
                  <a:ext cx="395536" cy="216024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792088" y="2888940"/>
                  <a:ext cx="395536" cy="21602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539298" y="2762926"/>
                  <a:ext cx="503548" cy="18002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1043354" y="3255367"/>
                <a:ext cx="1080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= 44 %</a:t>
                </a:r>
                <a:endParaRPr lang="en-US" sz="2400" b="1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442938" y="4086364"/>
              <a:ext cx="1873478" cy="569677"/>
              <a:chOff x="-37782" y="2564904"/>
              <a:chExt cx="1873478" cy="56967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37782" y="2666529"/>
                <a:ext cx="792088" cy="468052"/>
                <a:chOff x="-37782" y="2666529"/>
                <a:chExt cx="792088" cy="468052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-37782" y="2666529"/>
                  <a:ext cx="395536" cy="216024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58770" y="2918557"/>
                  <a:ext cx="395536" cy="216024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105980" y="2792543"/>
                  <a:ext cx="503548" cy="18002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/>
              <p:cNvSpPr txBox="1"/>
              <p:nvPr/>
            </p:nvSpPr>
            <p:spPr>
              <a:xfrm>
                <a:off x="755322" y="2564904"/>
                <a:ext cx="1080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= 69 %</a:t>
                </a:r>
                <a:endParaRPr lang="en-US" sz="2400" b="1" dirty="0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6228184" y="342900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Gain Factors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Cartesian Controller (5/6)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8880" y="1811783"/>
            <a:ext cx="7647094" cy="379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Cartesian Controller (</a:t>
            </a:r>
            <a:r>
              <a:rPr lang="en-US" sz="2800" b="1" dirty="0">
                <a:latin typeface="+mj-lt"/>
              </a:rPr>
              <a:t>6</a:t>
            </a:r>
            <a:r>
              <a:rPr lang="en-US" sz="2800" b="1" dirty="0" smtClean="0">
                <a:latin typeface="+mj-lt"/>
              </a:rPr>
              <a:t>/6)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03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4368</TotalTime>
  <Words>1104</Words>
  <Application>Microsoft Office PowerPoint</Application>
  <PresentationFormat>On-screen Show (4:3)</PresentationFormat>
  <Paragraphs>288</Paragraphs>
  <Slides>31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Consolas</vt:lpstr>
      <vt:lpstr>Wingdings</vt:lpstr>
      <vt:lpstr>Title Page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Dring</dc:creator>
  <cp:lastModifiedBy>Ugo Pattacini</cp:lastModifiedBy>
  <cp:revision>408</cp:revision>
  <dcterms:created xsi:type="dcterms:W3CDTF">2008-10-22T13:24:50Z</dcterms:created>
  <dcterms:modified xsi:type="dcterms:W3CDTF">2015-07-23T20:14:33Z</dcterms:modified>
</cp:coreProperties>
</file>