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4" r:id="rId3"/>
    <p:sldId id="261" r:id="rId4"/>
    <p:sldId id="268" r:id="rId5"/>
    <p:sldId id="269" r:id="rId6"/>
    <p:sldId id="265" r:id="rId7"/>
    <p:sldId id="270" r:id="rId8"/>
    <p:sldId id="272" r:id="rId9"/>
    <p:sldId id="266" r:id="rId10"/>
    <p:sldId id="267" r:id="rId11"/>
    <p:sldId id="273" r:id="rId12"/>
    <p:sldId id="274" r:id="rId13"/>
  </p:sldIdLst>
  <p:sldSz cx="12192000" cy="6858000"/>
  <p:notesSz cx="6858000" cy="9144000"/>
  <p:embeddedFontLst>
    <p:embeddedFont>
      <p:font typeface="等线" panose="02010600030101010101" pitchFamily="2" charset="-122"/>
      <p:regular r:id="rId14"/>
      <p:bold r:id="rId15"/>
    </p:embeddedFont>
    <p:embeddedFont>
      <p:font typeface="等线 Light" panose="02010600030101010101" pitchFamily="2" charset="-122"/>
      <p:regular r:id="rId16"/>
    </p:embeddedFont>
    <p:embeddedFont>
      <p:font typeface="微软雅黑 Light" panose="020B0502040204020203" pitchFamily="34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688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6924" userDrawn="1">
          <p15:clr>
            <a:srgbClr val="A4A3A4"/>
          </p15:clr>
        </p15:guide>
        <p15:guide id="7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8" y="153"/>
      </p:cViewPr>
      <p:guideLst>
        <p:guide orient="horz" pos="2160"/>
        <p:guide pos="3840"/>
        <p:guide orient="horz" pos="368"/>
        <p:guide pos="688"/>
        <p:guide orient="horz" pos="1026"/>
        <p:guide pos="6924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5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5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7722-AA9F-42FB-BE31-4D47301E5A04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67E7-7B5B-4F0D-836C-ED338DEF6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2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008" y="2618694"/>
            <a:ext cx="75199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编译实验展示</a:t>
            </a:r>
          </a:p>
        </p:txBody>
      </p:sp>
      <p:sp>
        <p:nvSpPr>
          <p:cNvPr id="6" name="矩形 5"/>
          <p:cNvSpPr/>
          <p:nvPr/>
        </p:nvSpPr>
        <p:spPr>
          <a:xfrm>
            <a:off x="3630304" y="3612004"/>
            <a:ext cx="3177473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15 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李晓畅 凌之寒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58" y="2421909"/>
            <a:ext cx="1905000" cy="1905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57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939" y="585410"/>
            <a:ext cx="8134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分析设计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名字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、域和类型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8176AB-1142-6181-7D7E-27CC18CE61BF}"/>
              </a:ext>
            </a:extLst>
          </p:cNvPr>
          <p:cNvSpPr/>
          <p:nvPr/>
        </p:nvSpPr>
        <p:spPr>
          <a:xfrm>
            <a:off x="1551877" y="53565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检查规则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F26B18-8C7C-867C-2A42-B669893EB68A}"/>
              </a:ext>
            </a:extLst>
          </p:cNvPr>
          <p:cNvSpPr/>
          <p:nvPr/>
        </p:nvSpPr>
        <p:spPr>
          <a:xfrm>
            <a:off x="5068460" y="527192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数据结构：环境表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7DEAE7-6117-1FFB-8FED-1D4F7A2810DA}"/>
              </a:ext>
            </a:extLst>
          </p:cNvPr>
          <p:cNvSpPr/>
          <p:nvPr/>
        </p:nvSpPr>
        <p:spPr>
          <a:xfrm>
            <a:off x="9466230" y="5310442"/>
            <a:ext cx="1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递归检查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69F2C8-B1ED-6A19-6C29-F8B1A69AADB1}"/>
              </a:ext>
            </a:extLst>
          </p:cNvPr>
          <p:cNvSpPr/>
          <p:nvPr/>
        </p:nvSpPr>
        <p:spPr>
          <a:xfrm>
            <a:off x="8653683" y="1713524"/>
            <a:ext cx="2778356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统一接口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C0F6CF-D0EA-9088-0CD2-F661E58D9B3F}"/>
              </a:ext>
            </a:extLst>
          </p:cNvPr>
          <p:cNvSpPr/>
          <p:nvPr/>
        </p:nvSpPr>
        <p:spPr>
          <a:xfrm>
            <a:off x="8653684" y="2834115"/>
            <a:ext cx="2933610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递归调用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52EBD1-34A2-F25C-168B-6EF6996C8067}"/>
              </a:ext>
            </a:extLst>
          </p:cNvPr>
          <p:cNvSpPr/>
          <p:nvPr/>
        </p:nvSpPr>
        <p:spPr>
          <a:xfrm>
            <a:off x="664669" y="1714432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F3D8C2-1161-33B0-F3C5-6B774A43BD1C}"/>
              </a:ext>
            </a:extLst>
          </p:cNvPr>
          <p:cNvSpPr/>
          <p:nvPr/>
        </p:nvSpPr>
        <p:spPr>
          <a:xfrm>
            <a:off x="4667669" y="1711032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6C0B47-2E07-7640-0199-40EB721B3CBC}"/>
              </a:ext>
            </a:extLst>
          </p:cNvPr>
          <p:cNvSpPr/>
          <p:nvPr/>
        </p:nvSpPr>
        <p:spPr>
          <a:xfrm>
            <a:off x="8508803" y="1674780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CB4C1-FA87-850E-6690-D41D93A3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0" y="2388721"/>
            <a:ext cx="2733695" cy="17621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1D676E-90F0-08D3-9AD8-CA9B05F0D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95"/>
          <a:stretch/>
        </p:blipFill>
        <p:spPr>
          <a:xfrm>
            <a:off x="4718541" y="2180093"/>
            <a:ext cx="2954973" cy="2228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A2E592-9E2A-BA67-8CE5-B9FBA5FE6C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8653684" y="2135131"/>
            <a:ext cx="2778356" cy="637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9AB77A-C870-0BA0-36F8-CFB10FD870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241" b="40831"/>
          <a:stretch/>
        </p:blipFill>
        <p:spPr>
          <a:xfrm>
            <a:off x="8653684" y="3323893"/>
            <a:ext cx="2778356" cy="11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2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10" y="584200"/>
            <a:ext cx="8134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语义分析设计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遇到的问题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1170" y="2392873"/>
            <a:ext cx="50991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Main</a:t>
            </a:r>
            <a:r>
              <a:rPr lang="zh-CN" altLang="en-US" sz="2800" b="1" dirty="0"/>
              <a:t>类和</a:t>
            </a:r>
            <a:r>
              <a:rPr lang="en-US" altLang="zh-CN" sz="2800" b="1" dirty="0"/>
              <a:t>main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r>
              <a:rPr lang="zh-CN" altLang="en-US" sz="2000" dirty="0"/>
              <a:t>直接在</a:t>
            </a:r>
            <a:r>
              <a:rPr lang="zh-CN" altLang="en-US" sz="2000" b="1" dirty="0"/>
              <a:t>构建类表</a:t>
            </a:r>
            <a:r>
              <a:rPr lang="zh-CN" altLang="en-US" sz="2000" dirty="0"/>
              <a:t>时检查是否存在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800" b="1" dirty="0"/>
              <a:t>Let</a:t>
            </a:r>
            <a:r>
              <a:rPr lang="zh-CN" altLang="en-US" sz="2800" b="1" dirty="0"/>
              <a:t>表达式的检查</a:t>
            </a:r>
            <a:endParaRPr lang="en-US" altLang="zh-CN" sz="2000" dirty="0"/>
          </a:p>
          <a:p>
            <a:r>
              <a:rPr lang="en-US" sz="2000" dirty="0"/>
              <a:t>let </a:t>
            </a:r>
            <a:r>
              <a:rPr lang="zh-CN" altLang="en-US" sz="2000" b="1" dirty="0"/>
              <a:t>不可以定义 </a:t>
            </a:r>
            <a:r>
              <a:rPr lang="en-US" sz="2000" dirty="0"/>
              <a:t>SELF_TYPE </a:t>
            </a:r>
            <a:r>
              <a:rPr lang="zh-CN" altLang="en-US" sz="2000" dirty="0"/>
              <a:t>类型变量。</a:t>
            </a:r>
            <a:endParaRPr lang="en-US" altLang="zh-CN" sz="2000" dirty="0"/>
          </a:p>
          <a:p>
            <a:r>
              <a:rPr lang="zh-CN" altLang="en-US" sz="2000" dirty="0"/>
              <a:t>对无初始化条件的，我们要</a:t>
            </a:r>
            <a:r>
              <a:rPr lang="zh-CN" altLang="en-US" sz="2000" b="1" dirty="0"/>
              <a:t>创建 </a:t>
            </a:r>
            <a:r>
              <a:rPr lang="en-US" altLang="zh-CN" sz="2000" b="1" dirty="0"/>
              <a:t>scope</a:t>
            </a:r>
            <a:r>
              <a:rPr lang="zh-CN" altLang="en-US" sz="2000" dirty="0"/>
              <a:t>，为 </a:t>
            </a:r>
            <a:r>
              <a:rPr lang="en-US" altLang="zh-CN" sz="2000" dirty="0" err="1"/>
              <a:t>scop</a:t>
            </a:r>
            <a:r>
              <a:rPr lang="en-US" altLang="zh-CN" sz="2000" dirty="0"/>
              <a:t> </a:t>
            </a:r>
            <a:r>
              <a:rPr lang="zh-CN" altLang="en-US" sz="2000" dirty="0"/>
              <a:t>添加 </a:t>
            </a:r>
            <a:r>
              <a:rPr lang="en-US" altLang="zh-CN" sz="2000" dirty="0"/>
              <a:t>let </a:t>
            </a:r>
            <a:r>
              <a:rPr lang="zh-CN" altLang="en-US" sz="2000" dirty="0"/>
              <a:t>声明的变量，并以此 </a:t>
            </a:r>
            <a:r>
              <a:rPr lang="en-US" altLang="zh-CN" sz="2000" dirty="0"/>
              <a:t>scope </a:t>
            </a:r>
            <a:r>
              <a:rPr lang="zh-CN" altLang="en-US" sz="2000" dirty="0"/>
              <a:t>为基础，对其中的表达式进行检查。返回值类型也将由此检查确定。</a:t>
            </a:r>
            <a:endParaRPr lang="en-US" altLang="zh-CN" sz="2000" dirty="0"/>
          </a:p>
          <a:p>
            <a:r>
              <a:rPr lang="zh-CN" altLang="en-US" sz="2000" dirty="0"/>
              <a:t>对带初始化条件的情况，我们要对</a:t>
            </a:r>
            <a:r>
              <a:rPr lang="zh-CN" altLang="en-US" sz="2000" b="1" dirty="0"/>
              <a:t>赋值的合法性</a:t>
            </a:r>
            <a:r>
              <a:rPr lang="zh-CN" altLang="en-US" sz="2000" dirty="0"/>
              <a:t>进行检查（初始化条件也是表达式，也需要检查）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4577" name="Picture 1" descr="C:\Users\lenovo\AppData\Roaming\Tencent\Users\2334451561\QQ\WinTemp\RichOle\]Z%)PZV}3XG1H6IN41KQE5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380" y="711441"/>
            <a:ext cx="3682365" cy="1837448"/>
          </a:xfrm>
          <a:prstGeom prst="rect">
            <a:avLst/>
          </a:prstGeom>
          <a:noFill/>
        </p:spPr>
      </p:pic>
      <p:pic>
        <p:nvPicPr>
          <p:cNvPr id="24579" name="Picture 3" descr="C:\Users\lenovo\AppData\Roaming\Tencent\Users\2334451561\QQ\WinTemp\RichOle\SVSWCU`~0CFM{U1V1_)6XH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380" y="2771251"/>
            <a:ext cx="3459480" cy="1554260"/>
          </a:xfrm>
          <a:prstGeom prst="rect">
            <a:avLst/>
          </a:prstGeom>
          <a:noFill/>
        </p:spPr>
      </p:pic>
      <p:pic>
        <p:nvPicPr>
          <p:cNvPr id="24580" name="Picture 4" descr="C:\Users\lenovo\AppData\Roaming\Tencent\Users\2334451561\QQ\WinTemp\RichOle\08I29RE9~O06F40BJ[[}PX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9380" y="4274922"/>
            <a:ext cx="4893945" cy="2167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70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10" y="584200"/>
            <a:ext cx="8134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语义分析设计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测试样例构建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1170" y="2408113"/>
            <a:ext cx="97227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Good.cl</a:t>
            </a:r>
          </a:p>
          <a:p>
            <a:r>
              <a:rPr lang="zh-CN" altLang="en-US" sz="2000" dirty="0"/>
              <a:t>除使用了</a:t>
            </a:r>
            <a:r>
              <a:rPr lang="en-US" altLang="zh-CN" sz="2000" dirty="0"/>
              <a:t>example</a:t>
            </a:r>
            <a:r>
              <a:rPr lang="zh-CN" altLang="en-US" sz="2000" dirty="0"/>
              <a:t>文件夹里两个比较复杂的程序以外</a:t>
            </a:r>
            <a:endParaRPr lang="en-US" altLang="zh-CN" sz="2000" dirty="0"/>
          </a:p>
          <a:p>
            <a:r>
              <a:rPr lang="zh-CN" altLang="en-US" sz="2000" dirty="0"/>
              <a:t>还设计了：关于</a:t>
            </a:r>
            <a:r>
              <a:rPr lang="zh-CN" altLang="en-US" sz="2000" b="1" dirty="0"/>
              <a:t>类继承</a:t>
            </a:r>
            <a:r>
              <a:rPr lang="zh-CN" altLang="en-US" sz="2000" dirty="0"/>
              <a:t>的各种情况的的测试</a:t>
            </a:r>
            <a:endParaRPr lang="en-US" altLang="zh-CN" sz="2000" dirty="0"/>
          </a:p>
          <a:p>
            <a:r>
              <a:rPr lang="zh-CN" altLang="en-US" sz="2000" dirty="0"/>
              <a:t>关于</a:t>
            </a:r>
            <a:r>
              <a:rPr lang="zh-CN" altLang="en-US" sz="2000" b="1" dirty="0"/>
              <a:t>多重</a:t>
            </a:r>
            <a:r>
              <a:rPr lang="en-US" altLang="zh-CN" sz="2000" b="1" dirty="0"/>
              <a:t>let</a:t>
            </a:r>
            <a:r>
              <a:rPr lang="zh-CN" altLang="en-US" sz="2000" b="1" dirty="0"/>
              <a:t>表达式</a:t>
            </a:r>
            <a:r>
              <a:rPr lang="zh-CN" altLang="en-US" sz="2000" dirty="0"/>
              <a:t>等的测试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800" b="1" dirty="0"/>
              <a:t>Bad.cl</a:t>
            </a:r>
          </a:p>
          <a:p>
            <a:r>
              <a:rPr lang="zh-CN" altLang="en-US" sz="2000" dirty="0"/>
              <a:t>测试</a:t>
            </a:r>
            <a:r>
              <a:rPr lang="en-US" altLang="zh-CN" sz="2000" dirty="0"/>
              <a:t>1</a:t>
            </a:r>
            <a:r>
              <a:rPr lang="zh-CN" altLang="en-US" sz="2000" dirty="0"/>
              <a:t>：类循环继承、缺少定义、非法继承；</a:t>
            </a:r>
            <a:endParaRPr lang="en-US" altLang="zh-CN" sz="2000" dirty="0"/>
          </a:p>
          <a:p>
            <a:r>
              <a:rPr lang="zh-CN" altLang="en-US" sz="2000" dirty="0"/>
              <a:t>测试</a:t>
            </a:r>
            <a:r>
              <a:rPr lang="en-US" altLang="zh-CN" sz="2000" dirty="0"/>
              <a:t>2</a:t>
            </a:r>
            <a:r>
              <a:rPr lang="zh-CN" altLang="en-US" sz="2000" dirty="0"/>
              <a:t>：方法调用中的各种错误</a:t>
            </a:r>
            <a:endParaRPr lang="en-US" altLang="zh-CN" sz="2000" dirty="0"/>
          </a:p>
          <a:p>
            <a:r>
              <a:rPr lang="zh-CN" altLang="en-US" sz="2000" dirty="0"/>
              <a:t>测试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en-US" altLang="zh-CN" sz="2000" dirty="0"/>
              <a:t>Main</a:t>
            </a:r>
            <a:r>
              <a:rPr lang="zh-CN" altLang="en-US" sz="2000" dirty="0"/>
              <a:t>类缺失</a:t>
            </a:r>
            <a:r>
              <a:rPr lang="en-US" altLang="zh-CN" sz="2000" dirty="0"/>
              <a:t>/main</a:t>
            </a:r>
            <a:r>
              <a:rPr lang="zh-CN" altLang="en-US" sz="2000" dirty="0"/>
              <a:t>函数缺失</a:t>
            </a:r>
            <a:endParaRPr lang="en-US" altLang="zh-CN" sz="2000" dirty="0"/>
          </a:p>
        </p:txBody>
      </p:sp>
      <p:pic>
        <p:nvPicPr>
          <p:cNvPr id="23554" name="Picture 2" descr="C:\Users\lenovo\AppData\Roaming\Tencent\Users\2334451561\QQ\WinTemp\RichOle\LI~H~079F5B[39}E0G}AW}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3670" y="365760"/>
            <a:ext cx="3776749" cy="6088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70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10" y="584200"/>
            <a:ext cx="8134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生成流程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4DDD85-DD69-E211-64F0-151EEF5D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3" y="627257"/>
            <a:ext cx="5654547" cy="564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10" y="584200"/>
            <a:ext cx="8134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词法分析设计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8176AB-1142-6181-7D7E-27CC18CE61BF}"/>
              </a:ext>
            </a:extLst>
          </p:cNvPr>
          <p:cNvSpPr/>
          <p:nvPr/>
        </p:nvSpPr>
        <p:spPr>
          <a:xfrm>
            <a:off x="1449645" y="534621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词法规则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F26B18-8C7C-867C-2A42-B669893EB68A}"/>
              </a:ext>
            </a:extLst>
          </p:cNvPr>
          <p:cNvSpPr/>
          <p:nvPr/>
        </p:nvSpPr>
        <p:spPr>
          <a:xfrm>
            <a:off x="5366320" y="535650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声明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7DEAE7-6117-1FFB-8FED-1D4F7A2810DA}"/>
              </a:ext>
            </a:extLst>
          </p:cNvPr>
          <p:cNvSpPr/>
          <p:nvPr/>
        </p:nvSpPr>
        <p:spPr>
          <a:xfrm>
            <a:off x="9155790" y="5325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处理规则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A2A054C-1E41-7CB9-9859-D92B22488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6" t="-1" b="-3432"/>
          <a:stretch/>
        </p:blipFill>
        <p:spPr bwMode="auto">
          <a:xfrm>
            <a:off x="4256363" y="2293937"/>
            <a:ext cx="2847976" cy="1122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F4BC385-ABDF-EA00-99F9-0E593079C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45" t="49478" b="-2517"/>
          <a:stretch/>
        </p:blipFill>
        <p:spPr bwMode="auto">
          <a:xfrm>
            <a:off x="8274944" y="2542011"/>
            <a:ext cx="2697855" cy="629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943B78B-5BF9-DBDF-3219-E90984C00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6" r="20266"/>
          <a:stretch/>
        </p:blipFill>
        <p:spPr>
          <a:xfrm>
            <a:off x="8274945" y="3993360"/>
            <a:ext cx="2697855" cy="690977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A5B58CC4-30D6-0CF9-52CA-6C8DDBB02FCF}"/>
              </a:ext>
            </a:extLst>
          </p:cNvPr>
          <p:cNvSpPr/>
          <p:nvPr/>
        </p:nvSpPr>
        <p:spPr>
          <a:xfrm>
            <a:off x="8274944" y="1978752"/>
            <a:ext cx="1114695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正常流程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F236E1-AF88-E331-B705-EB0D29E45909}"/>
              </a:ext>
            </a:extLst>
          </p:cNvPr>
          <p:cNvSpPr/>
          <p:nvPr/>
        </p:nvSpPr>
        <p:spPr>
          <a:xfrm>
            <a:off x="8274944" y="3363361"/>
            <a:ext cx="1114695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错误处理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834922-FE3B-7993-F226-E15B79DFB459}"/>
              </a:ext>
            </a:extLst>
          </p:cNvPr>
          <p:cNvSpPr/>
          <p:nvPr/>
        </p:nvSpPr>
        <p:spPr>
          <a:xfrm>
            <a:off x="4453250" y="189641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D58BD5D-C74F-632B-E1DB-55B1C526D056}"/>
              </a:ext>
            </a:extLst>
          </p:cNvPr>
          <p:cNvSpPr/>
          <p:nvPr/>
        </p:nvSpPr>
        <p:spPr>
          <a:xfrm>
            <a:off x="4367045" y="3618019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状态和支持变量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B7946BDE-6341-A047-E81D-AC71B493F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853" y="4146255"/>
            <a:ext cx="956945" cy="20955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B87F6DD-A51C-3B19-967A-2B434DC094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93" t="2077"/>
          <a:stretch/>
        </p:blipFill>
        <p:spPr>
          <a:xfrm>
            <a:off x="4302853" y="4519054"/>
            <a:ext cx="2376897" cy="20955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88F4595F-A1DC-485C-95ED-E584383546B6}"/>
              </a:ext>
            </a:extLst>
          </p:cNvPr>
          <p:cNvSpPr/>
          <p:nvPr/>
        </p:nvSpPr>
        <p:spPr>
          <a:xfrm>
            <a:off x="456243" y="1867887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9FF05A6-4EBF-32CB-B5D3-3F78B78B48F1}"/>
              </a:ext>
            </a:extLst>
          </p:cNvPr>
          <p:cNvGrpSpPr/>
          <p:nvPr/>
        </p:nvGrpSpPr>
        <p:grpSpPr>
          <a:xfrm>
            <a:off x="933165" y="2335368"/>
            <a:ext cx="2102981" cy="2108094"/>
            <a:chOff x="718943" y="2534609"/>
            <a:chExt cx="2102981" cy="210809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95C3D7C-A0A1-5B46-3484-77808877D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943" y="2534609"/>
              <a:ext cx="2038365" cy="27146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D366A18-24C4-2542-5A9A-2E51C800C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4125" b="2174"/>
            <a:stretch/>
          </p:blipFill>
          <p:spPr>
            <a:xfrm>
              <a:off x="718943" y="2901888"/>
              <a:ext cx="2038365" cy="21431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F27B680-D5F9-4D48-0557-F58660FF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8943" y="3539719"/>
              <a:ext cx="1057283" cy="21431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A787E28-699E-23A8-29C7-DBAF5D68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8943" y="3853476"/>
              <a:ext cx="1290647" cy="19050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3FFDB64-9DA6-C55F-917E-C52AB7016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8943" y="4148076"/>
              <a:ext cx="1252547" cy="18573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89ABC06-C413-3AA9-107B-A3EA0292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8943" y="4437914"/>
              <a:ext cx="1466861" cy="204789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11397A40-4C8E-83AD-7D4D-707B818E8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4096"/>
            <a:stretch/>
          </p:blipFill>
          <p:spPr>
            <a:xfrm>
              <a:off x="1147279" y="3275033"/>
              <a:ext cx="1674645" cy="219077"/>
            </a:xfrm>
            <a:prstGeom prst="rect">
              <a:avLst/>
            </a:prstGeom>
          </p:spPr>
        </p:pic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94F453D0-AC38-F9E6-AC5D-F20170B97134}"/>
              </a:ext>
            </a:extLst>
          </p:cNvPr>
          <p:cNvSpPr/>
          <p:nvPr/>
        </p:nvSpPr>
        <p:spPr>
          <a:xfrm>
            <a:off x="4206583" y="1867887"/>
            <a:ext cx="2947537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ACD669-DB91-5BE7-8596-DEF50FB77579}"/>
              </a:ext>
            </a:extLst>
          </p:cNvPr>
          <p:cNvSpPr/>
          <p:nvPr/>
        </p:nvSpPr>
        <p:spPr>
          <a:xfrm>
            <a:off x="8079278" y="1867887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70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10" y="584200"/>
            <a:ext cx="8134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词法分析设计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遇到的问题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1170" y="2408113"/>
            <a:ext cx="9722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注释</a:t>
            </a:r>
            <a:endParaRPr lang="en-US" altLang="zh-CN" sz="2800" b="1" dirty="0"/>
          </a:p>
          <a:p>
            <a:r>
              <a:rPr lang="zh-CN" altLang="en-US" sz="2000" dirty="0"/>
              <a:t>添加一个状态和一个表示注释层数的计数器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800" b="1" dirty="0"/>
              <a:t>字符串</a:t>
            </a:r>
            <a:endParaRPr lang="en-US" altLang="zh-CN" sz="2800" b="1" dirty="0"/>
          </a:p>
          <a:p>
            <a:r>
              <a:rPr lang="zh-CN" altLang="en-US" sz="2000" dirty="0"/>
              <a:t>不允许字符串直接换行，除非使用转义符</a:t>
            </a:r>
            <a:endParaRPr lang="en-US" altLang="zh-CN" sz="2000" dirty="0"/>
          </a:p>
          <a:p>
            <a:r>
              <a:rPr lang="zh-CN" altLang="en-US" sz="2000" dirty="0"/>
              <a:t>字符串中发现错误则进入</a:t>
            </a:r>
            <a:r>
              <a:rPr lang="en-US" sz="2000" dirty="0"/>
              <a:t>E</a:t>
            </a:r>
            <a:r>
              <a:rPr lang="en-US" altLang="zh-CN" sz="2000" dirty="0"/>
              <a:t>RRORSTR</a:t>
            </a:r>
            <a:r>
              <a:rPr lang="zh-CN" altLang="en-US" sz="2000" dirty="0"/>
              <a:t>状态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800" b="1" dirty="0"/>
              <a:t>非法字符识别</a:t>
            </a:r>
            <a:endParaRPr lang="en-US" altLang="zh-CN" sz="2800" b="1" dirty="0"/>
          </a:p>
          <a:p>
            <a:r>
              <a:rPr lang="zh-CN" altLang="en-US" sz="2000" dirty="0"/>
              <a:t>空格符直接忽略；</a:t>
            </a:r>
            <a:endParaRPr lang="en-US" altLang="zh-CN" sz="2000" dirty="0"/>
          </a:p>
          <a:p>
            <a:r>
              <a:rPr lang="zh-CN" altLang="en-US" sz="2000" dirty="0"/>
              <a:t>各种合法字符可全部列出</a:t>
            </a:r>
          </a:p>
        </p:txBody>
      </p:sp>
      <p:pic>
        <p:nvPicPr>
          <p:cNvPr id="28" name="图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756" y="2404712"/>
            <a:ext cx="957269" cy="209552"/>
          </a:xfrm>
          <a:prstGeom prst="rect">
            <a:avLst/>
          </a:prstGeom>
        </p:spPr>
      </p:pic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8044328" y="2399823"/>
            <a:ext cx="2747983" cy="214314"/>
          </a:xfrm>
          <a:prstGeom prst="rect">
            <a:avLst/>
          </a:prstGeom>
        </p:spPr>
      </p:pic>
      <p:pic>
        <p:nvPicPr>
          <p:cNvPr id="32" name="图片 31"/>
          <p:cNvPicPr/>
          <p:nvPr/>
        </p:nvPicPr>
        <p:blipFill>
          <a:blip r:embed="rId4"/>
          <a:stretch>
            <a:fillRect/>
          </a:stretch>
        </p:blipFill>
        <p:spPr>
          <a:xfrm>
            <a:off x="6122186" y="2802728"/>
            <a:ext cx="2157428" cy="719143"/>
          </a:xfrm>
          <a:prstGeom prst="rect">
            <a:avLst/>
          </a:prstGeom>
        </p:spPr>
      </p:pic>
      <p:pic>
        <p:nvPicPr>
          <p:cNvPr id="34" name="图片 33"/>
          <p:cNvPicPr/>
          <p:nvPr/>
        </p:nvPicPr>
        <p:blipFill>
          <a:blip r:embed="rId5"/>
          <a:stretch>
            <a:fillRect/>
          </a:stretch>
        </p:blipFill>
        <p:spPr>
          <a:xfrm>
            <a:off x="8381510" y="2790346"/>
            <a:ext cx="3567139" cy="728668"/>
          </a:xfrm>
          <a:prstGeom prst="rect">
            <a:avLst/>
          </a:prstGeom>
        </p:spPr>
      </p:pic>
      <p:pic>
        <p:nvPicPr>
          <p:cNvPr id="35" name="图片 34"/>
          <p:cNvPicPr/>
          <p:nvPr/>
        </p:nvPicPr>
        <p:blipFill>
          <a:blip r:embed="rId6"/>
          <a:stretch>
            <a:fillRect/>
          </a:stretch>
        </p:blipFill>
        <p:spPr>
          <a:xfrm>
            <a:off x="6089789" y="3724747"/>
            <a:ext cx="5300701" cy="1023945"/>
          </a:xfrm>
          <a:prstGeom prst="rect">
            <a:avLst/>
          </a:prstGeom>
        </p:spPr>
      </p:pic>
      <p:pic>
        <p:nvPicPr>
          <p:cNvPr id="36" name="图片 35"/>
          <p:cNvPicPr/>
          <p:nvPr/>
        </p:nvPicPr>
        <p:blipFill>
          <a:blip r:embed="rId7"/>
          <a:stretch>
            <a:fillRect/>
          </a:stretch>
        </p:blipFill>
        <p:spPr>
          <a:xfrm>
            <a:off x="6079320" y="5027768"/>
            <a:ext cx="2928959" cy="719143"/>
          </a:xfrm>
          <a:prstGeom prst="rect">
            <a:avLst/>
          </a:prstGeom>
        </p:spPr>
      </p:pic>
      <p:pic>
        <p:nvPicPr>
          <p:cNvPr id="39" name="图片 38"/>
          <p:cNvPicPr/>
          <p:nvPr/>
        </p:nvPicPr>
        <p:blipFill>
          <a:blip r:embed="rId8"/>
          <a:stretch>
            <a:fillRect/>
          </a:stretch>
        </p:blipFill>
        <p:spPr>
          <a:xfrm>
            <a:off x="9331158" y="5022530"/>
            <a:ext cx="2186003" cy="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0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10" y="584200"/>
            <a:ext cx="8134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词法分析设计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测试样例构建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1170" y="2408113"/>
            <a:ext cx="97227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对</a:t>
            </a:r>
            <a:r>
              <a:rPr lang="en-US" sz="2000" dirty="0"/>
              <a:t>4.1</a:t>
            </a:r>
            <a:r>
              <a:rPr lang="zh-CN" altLang="en-US" sz="2000" dirty="0"/>
              <a:t>和</a:t>
            </a:r>
            <a:r>
              <a:rPr lang="en-US" sz="2000" dirty="0"/>
              <a:t>4.4</a:t>
            </a:r>
            <a:r>
              <a:rPr lang="zh-CN" altLang="en-US" sz="2000" dirty="0"/>
              <a:t>要求的错误构造样例：</a:t>
            </a:r>
            <a:endParaRPr lang="en-US" altLang="zh-CN" sz="2000" dirty="0"/>
          </a:p>
          <a:p>
            <a:pPr hangingPunct="0"/>
            <a:endParaRPr lang="en-US" altLang="zh-CN" sz="2000" dirty="0"/>
          </a:p>
          <a:p>
            <a:pPr hangingPunct="0"/>
            <a:endParaRPr lang="en-US" altLang="zh-CN" sz="2000" dirty="0"/>
          </a:p>
          <a:p>
            <a:pPr hangingPunct="0"/>
            <a:endParaRPr lang="en-US" altLang="zh-CN" sz="2000" dirty="0"/>
          </a:p>
          <a:p>
            <a:pPr hangingPunct="0"/>
            <a:endParaRPr lang="en-US" altLang="zh-CN" sz="2000" dirty="0"/>
          </a:p>
          <a:p>
            <a:pPr hangingPunct="0"/>
            <a:endParaRPr lang="en-US" altLang="zh-CN" sz="2000" dirty="0"/>
          </a:p>
          <a:p>
            <a:pPr hangingPunct="0"/>
            <a:endParaRPr lang="en-US" altLang="zh-CN" sz="2000" dirty="0"/>
          </a:p>
          <a:p>
            <a:pPr hangingPunct="0"/>
            <a:r>
              <a:rPr lang="zh-CN" altLang="en-US" sz="2000" dirty="0"/>
              <a:t>包含对合法</a:t>
            </a:r>
            <a:r>
              <a:rPr lang="en-US" sz="2000" dirty="0"/>
              <a:t>/</a:t>
            </a:r>
            <a:r>
              <a:rPr lang="zh-CN" altLang="en-US" sz="2000" dirty="0"/>
              <a:t>非法字符；变量名；单独出现的</a:t>
            </a:r>
            <a:r>
              <a:rPr lang="en-US" sz="2000" dirty="0"/>
              <a:t>*)</a:t>
            </a:r>
            <a:r>
              <a:rPr lang="zh-CN" altLang="en-US" sz="2000" dirty="0"/>
              <a:t>；</a:t>
            </a:r>
            <a:r>
              <a:rPr lang="en-US" sz="2000" dirty="0" err="1"/>
              <a:t>unescaped</a:t>
            </a:r>
            <a:r>
              <a:rPr lang="en-US" sz="2000" dirty="0"/>
              <a:t>/escaped</a:t>
            </a:r>
            <a:r>
              <a:rPr lang="zh-CN" altLang="en-US" sz="2000" dirty="0"/>
              <a:t>换行和</a:t>
            </a:r>
            <a:r>
              <a:rPr lang="en-US" sz="2000" dirty="0"/>
              <a:t>EOF</a:t>
            </a:r>
            <a:r>
              <a:rPr lang="zh-CN" altLang="en-US" sz="2000" dirty="0"/>
              <a:t>的检查。</a:t>
            </a:r>
          </a:p>
          <a:p>
            <a:pPr hangingPunct="0"/>
            <a:endParaRPr lang="zh-CN" altLang="en-US" sz="2000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26" y="2895594"/>
            <a:ext cx="2981347" cy="15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0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939" y="585410"/>
            <a:ext cx="8134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语法分析设计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8176AB-1142-6181-7D7E-27CC18CE61BF}"/>
              </a:ext>
            </a:extLst>
          </p:cNvPr>
          <p:cNvSpPr/>
          <p:nvPr/>
        </p:nvSpPr>
        <p:spPr>
          <a:xfrm>
            <a:off x="1551877" y="53565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语法结构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F26B18-8C7C-867C-2A42-B669893EB68A}"/>
              </a:ext>
            </a:extLst>
          </p:cNvPr>
          <p:cNvSpPr/>
          <p:nvPr/>
        </p:nvSpPr>
        <p:spPr>
          <a:xfrm>
            <a:off x="5415440" y="527706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消除规约冲突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7DEAE7-6117-1FFB-8FED-1D4F7A2810DA}"/>
              </a:ext>
            </a:extLst>
          </p:cNvPr>
          <p:cNvSpPr/>
          <p:nvPr/>
        </p:nvSpPr>
        <p:spPr>
          <a:xfrm>
            <a:off x="9466230" y="5310442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CFG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F0502020204030204"/>
                <a:ea typeface="等线" panose="02010600030101010101" pitchFamily="2" charset="-122"/>
              </a:rPr>
              <a:t>和规则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DD61BB-D7C1-83CB-F0CF-B0A2D478D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40" b="46544"/>
          <a:stretch/>
        </p:blipFill>
        <p:spPr>
          <a:xfrm>
            <a:off x="724945" y="2011578"/>
            <a:ext cx="2936165" cy="24901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E3DF86-A260-7D51-D4E3-3380E1C7B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14" t="-1673" r="12583" b="52759"/>
          <a:stretch/>
        </p:blipFill>
        <p:spPr>
          <a:xfrm>
            <a:off x="4607391" y="2139377"/>
            <a:ext cx="3031870" cy="10156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76BC39-F164-B370-E050-B0F0A29C2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6569" b="36775"/>
          <a:stretch/>
        </p:blipFill>
        <p:spPr>
          <a:xfrm>
            <a:off x="4776700" y="3772830"/>
            <a:ext cx="2862561" cy="7074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63219E-07CE-B6F3-BDEB-54B37D82AF4E}"/>
              </a:ext>
            </a:extLst>
          </p:cNvPr>
          <p:cNvSpPr/>
          <p:nvPr/>
        </p:nvSpPr>
        <p:spPr>
          <a:xfrm>
            <a:off x="4776700" y="1687272"/>
            <a:ext cx="1471698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优先级定义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35E1AC-F610-D1DF-78F4-CA432F704C15}"/>
              </a:ext>
            </a:extLst>
          </p:cNvPr>
          <p:cNvSpPr/>
          <p:nvPr/>
        </p:nvSpPr>
        <p:spPr>
          <a:xfrm>
            <a:off x="4727037" y="3294274"/>
            <a:ext cx="1688274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修改识别顺序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311D2-F794-F6E6-B147-CF132C97B4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38" b="78340"/>
          <a:stretch/>
        </p:blipFill>
        <p:spPr>
          <a:xfrm>
            <a:off x="8654222" y="2236616"/>
            <a:ext cx="2348140" cy="5559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669F2C8-B1ED-6A19-6C29-F8B1A69AADB1}"/>
              </a:ext>
            </a:extLst>
          </p:cNvPr>
          <p:cNvSpPr/>
          <p:nvPr/>
        </p:nvSpPr>
        <p:spPr>
          <a:xfrm>
            <a:off x="8631912" y="1778837"/>
            <a:ext cx="1477283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定义非终结符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833884-4ECB-F609-188C-6AFEA2500B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232" b="687"/>
          <a:stretch/>
        </p:blipFill>
        <p:spPr>
          <a:xfrm>
            <a:off x="8631912" y="3300048"/>
            <a:ext cx="2877912" cy="137605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BC0F6CF-D0EA-9088-0CD2-F661E58D9B3F}"/>
              </a:ext>
            </a:extLst>
          </p:cNvPr>
          <p:cNvSpPr/>
          <p:nvPr/>
        </p:nvSpPr>
        <p:spPr>
          <a:xfrm>
            <a:off x="8631913" y="2834115"/>
            <a:ext cx="2933610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支持正则表达的规则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错误恢复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52EBD1-34A2-F25C-168B-6EF6996C8067}"/>
              </a:ext>
            </a:extLst>
          </p:cNvPr>
          <p:cNvSpPr/>
          <p:nvPr/>
        </p:nvSpPr>
        <p:spPr>
          <a:xfrm>
            <a:off x="664669" y="1714432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F3D8C2-1161-33B0-F3C5-6B774A43BD1C}"/>
              </a:ext>
            </a:extLst>
          </p:cNvPr>
          <p:cNvSpPr/>
          <p:nvPr/>
        </p:nvSpPr>
        <p:spPr>
          <a:xfrm>
            <a:off x="4667669" y="1711032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6C0B47-2E07-7640-0199-40EB721B3CBC}"/>
              </a:ext>
            </a:extLst>
          </p:cNvPr>
          <p:cNvSpPr/>
          <p:nvPr/>
        </p:nvSpPr>
        <p:spPr>
          <a:xfrm>
            <a:off x="8508803" y="1674780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46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10" y="584200"/>
            <a:ext cx="8134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语法分析设计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遇到的问题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1171" y="2408113"/>
            <a:ext cx="44666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空</a:t>
            </a:r>
            <a:r>
              <a:rPr lang="en-US" altLang="zh-CN" sz="2800" b="1" dirty="0"/>
              <a:t>feature</a:t>
            </a:r>
          </a:p>
          <a:p>
            <a:r>
              <a:rPr lang="zh-CN" altLang="en-US" sz="2000" dirty="0"/>
              <a:t>空</a:t>
            </a:r>
            <a:r>
              <a:rPr lang="en-US" altLang="zh-CN" sz="2000" dirty="0"/>
              <a:t>feature</a:t>
            </a:r>
            <a:r>
              <a:rPr lang="zh-CN" altLang="en-US" sz="2000" dirty="0"/>
              <a:t>引起移进</a:t>
            </a:r>
            <a:r>
              <a:rPr lang="en-US" altLang="zh-CN" sz="2000" dirty="0"/>
              <a:t>-</a:t>
            </a:r>
            <a:r>
              <a:rPr lang="zh-CN" altLang="en-US" sz="2000" dirty="0"/>
              <a:t>归约冲突</a:t>
            </a:r>
            <a:endParaRPr lang="en-US" altLang="zh-CN" sz="2000" dirty="0"/>
          </a:p>
          <a:p>
            <a:r>
              <a:rPr lang="zh-CN" altLang="en-US" sz="2000" dirty="0"/>
              <a:t>将空</a:t>
            </a:r>
            <a:r>
              <a:rPr lang="en-US" altLang="zh-CN" sz="2000" dirty="0"/>
              <a:t>feature</a:t>
            </a:r>
            <a:r>
              <a:rPr lang="zh-CN" altLang="en-US" sz="2000" dirty="0"/>
              <a:t>的情况单独列在之前解决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800" b="1" dirty="0"/>
              <a:t>Let</a:t>
            </a:r>
            <a:r>
              <a:rPr lang="zh-CN" altLang="en-US" sz="2800" b="1" dirty="0"/>
              <a:t>表达式相关冲突</a:t>
            </a:r>
            <a:endParaRPr lang="en-US" altLang="zh-CN" sz="2800" b="1" dirty="0"/>
          </a:p>
          <a:p>
            <a:r>
              <a:rPr lang="en-US" altLang="zh-CN" sz="2000" dirty="0"/>
              <a:t>Let</a:t>
            </a:r>
            <a:r>
              <a:rPr lang="zh-CN" altLang="en-US" sz="2000" dirty="0"/>
              <a:t>表达式最后的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可能又以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开始（如</a:t>
            </a:r>
            <a:r>
              <a:rPr lang="en-US" altLang="zh-CN" sz="2000" dirty="0" err="1"/>
              <a:t>exp+exp</a:t>
            </a:r>
            <a:r>
              <a:rPr lang="zh-CN" altLang="en-US" sz="2000" dirty="0"/>
              <a:t>），导致冲突</a:t>
            </a:r>
            <a:endParaRPr lang="en-US" altLang="zh-CN" sz="2000" dirty="0"/>
          </a:p>
          <a:p>
            <a:r>
              <a:rPr lang="zh-CN" altLang="en-US" sz="2000" dirty="0"/>
              <a:t>解决方法：为</a:t>
            </a:r>
            <a:r>
              <a:rPr lang="en-US" altLang="zh-CN" sz="2000" dirty="0"/>
              <a:t>IN</a:t>
            </a:r>
            <a:r>
              <a:rPr lang="zh-CN" altLang="en-US" sz="2000" dirty="0"/>
              <a:t>声明优先级</a:t>
            </a:r>
            <a:endParaRPr lang="en-US" altLang="zh-CN" sz="2000" dirty="0"/>
          </a:p>
        </p:txBody>
      </p:sp>
      <p:pic>
        <p:nvPicPr>
          <p:cNvPr id="2049" name="Picture 1" descr="C:\Users\lenovo\AppData\Roaming\Tencent\Users\2334451561\QQ\WinTemp\RichOle\V@U_VM]P]`@YQC%B`~ODL`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1680" y="1981200"/>
            <a:ext cx="6000750" cy="819150"/>
          </a:xfrm>
          <a:prstGeom prst="rect">
            <a:avLst/>
          </a:prstGeom>
          <a:noFill/>
        </p:spPr>
      </p:pic>
      <p:pic>
        <p:nvPicPr>
          <p:cNvPr id="2050" name="Picture 2" descr="C:\Users\lenovo\AppData\Roaming\Tencent\Users\2334451561\QQ\WinTemp\RichOle\KGD8@B`]A(1CY8GR)@RR5O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7860" y="3048000"/>
            <a:ext cx="6153150" cy="1276350"/>
          </a:xfrm>
          <a:prstGeom prst="rect">
            <a:avLst/>
          </a:prstGeom>
          <a:noFill/>
        </p:spPr>
      </p:pic>
      <p:pic>
        <p:nvPicPr>
          <p:cNvPr id="2051" name="Picture 3" descr="C:\Users\lenovo\AppData\Roaming\Tencent\Users\2334451561\QQ\WinTemp\RichOle\`~6V5D1XYVJQH_(N1_9[XO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1680" y="4564380"/>
            <a:ext cx="37719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70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10" y="584200"/>
            <a:ext cx="8134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语法分析设计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测试样例构建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1170" y="2408113"/>
            <a:ext cx="9722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Good.cl</a:t>
            </a:r>
          </a:p>
          <a:p>
            <a:r>
              <a:rPr lang="zh-CN" altLang="en-US" sz="2000" dirty="0"/>
              <a:t>直接使用了</a:t>
            </a:r>
            <a:r>
              <a:rPr lang="en-US" altLang="zh-CN" sz="2000" dirty="0"/>
              <a:t>example</a:t>
            </a:r>
            <a:r>
              <a:rPr lang="zh-CN" altLang="en-US" sz="2000" dirty="0"/>
              <a:t>文件夹里两个比较复杂的程序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800" b="1" dirty="0"/>
              <a:t>Bad.cl</a:t>
            </a:r>
          </a:p>
          <a:p>
            <a:r>
              <a:rPr lang="zh-CN" altLang="en-US" sz="2000" dirty="0"/>
              <a:t>由于语法分析在识别到错误后可能无法继续分析，我们构造了多个测试样例</a:t>
            </a:r>
            <a:endParaRPr lang="en-US" altLang="zh-CN" sz="2000" dirty="0"/>
          </a:p>
          <a:p>
            <a:r>
              <a:rPr lang="zh-CN" altLang="en-US" sz="2000" dirty="0"/>
              <a:t>包括</a:t>
            </a:r>
            <a:r>
              <a:rPr lang="en-US" altLang="zh-CN" sz="2000" dirty="0"/>
              <a:t>——</a:t>
            </a:r>
            <a:r>
              <a:rPr lang="zh-CN" altLang="en-US" sz="2000" b="1" dirty="0"/>
              <a:t>大小写错误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b="1" dirty="0"/>
              <a:t>空</a:t>
            </a:r>
            <a:r>
              <a:rPr lang="en-US" altLang="zh-CN" sz="2000" b="1" dirty="0"/>
              <a:t>block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b="1" dirty="0"/>
              <a:t>block</a:t>
            </a:r>
            <a:r>
              <a:rPr lang="zh-CN" altLang="en-US" sz="2000" b="1" dirty="0"/>
              <a:t>内表达式缺少分号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b="1" dirty="0"/>
              <a:t>非</a:t>
            </a:r>
            <a:r>
              <a:rPr lang="en-US" altLang="zh-CN" sz="2000" b="1" dirty="0"/>
              <a:t>block</a:t>
            </a:r>
            <a:r>
              <a:rPr lang="zh-CN" altLang="en-US" sz="2000" b="1" dirty="0"/>
              <a:t>表达式多余分号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b="1" dirty="0"/>
              <a:t>调用</a:t>
            </a:r>
            <a:r>
              <a:rPr lang="en-US" altLang="zh-CN" sz="2000" b="1" dirty="0"/>
              <a:t>attribute</a:t>
            </a:r>
            <a:r>
              <a:rPr lang="zh-CN" altLang="en-US" sz="2000" dirty="0"/>
              <a:t>等</a:t>
            </a:r>
            <a:endParaRPr lang="en-US" altLang="zh-CN" sz="2000" dirty="0"/>
          </a:p>
        </p:txBody>
      </p:sp>
      <p:pic>
        <p:nvPicPr>
          <p:cNvPr id="1025" name="Picture 1" descr="C:\Users\lenovo\AppData\Roaming\Tencent\Users\2334451561\QQ\WinTemp\RichOle\D1$L7B~$_4}S}RK`KWQVRJ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274820"/>
            <a:ext cx="752475" cy="190500"/>
          </a:xfrm>
          <a:prstGeom prst="rect">
            <a:avLst/>
          </a:prstGeom>
          <a:noFill/>
        </p:spPr>
      </p:pic>
      <p:pic>
        <p:nvPicPr>
          <p:cNvPr id="13" name="Picture 1" descr="C:\Users\lenovo\AppData\Roaming\Tencent\Users\2334451561\QQ\WinTemp\RichOle\KCW3R_9%U3J~RVQQB6[[~]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0520" y="4579620"/>
            <a:ext cx="2276475" cy="200025"/>
          </a:xfrm>
          <a:prstGeom prst="rect">
            <a:avLst/>
          </a:prstGeom>
          <a:noFill/>
        </p:spPr>
      </p:pic>
      <p:pic>
        <p:nvPicPr>
          <p:cNvPr id="1026" name="Picture 2" descr="C:\Users\lenovo\AppData\Roaming\Tencent\Users\2334451561\QQ\WinTemp\RichOle\WG%ND{ZPZUM1UCB8NWRSBF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2460" y="4983480"/>
            <a:ext cx="1047750" cy="285750"/>
          </a:xfrm>
          <a:prstGeom prst="rect">
            <a:avLst/>
          </a:prstGeom>
          <a:noFill/>
        </p:spPr>
      </p:pic>
      <p:pic>
        <p:nvPicPr>
          <p:cNvPr id="1027" name="Picture 3" descr="C:\Users\lenovo\AppData\Roaming\Tencent\Users\2334451561\QQ\WinTemp\RichOle\C~W@YPK[EG3YDE$_B}FT[1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500" y="4907280"/>
            <a:ext cx="4524375" cy="47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70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939" y="585410"/>
            <a:ext cx="8134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分析设计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继承检查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8176AB-1142-6181-7D7E-27CC18CE61BF}"/>
              </a:ext>
            </a:extLst>
          </p:cNvPr>
          <p:cNvSpPr/>
          <p:nvPr/>
        </p:nvSpPr>
        <p:spPr>
          <a:xfrm>
            <a:off x="1551877" y="53565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继承规则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F26B18-8C7C-867C-2A42-B669893EB68A}"/>
              </a:ext>
            </a:extLst>
          </p:cNvPr>
          <p:cNvSpPr/>
          <p:nvPr/>
        </p:nvSpPr>
        <p:spPr>
          <a:xfrm>
            <a:off x="5068460" y="5271926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数据结构和算法：类表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7DEAE7-6117-1FFB-8FED-1D4F7A2810DA}"/>
              </a:ext>
            </a:extLst>
          </p:cNvPr>
          <p:cNvSpPr/>
          <p:nvPr/>
        </p:nvSpPr>
        <p:spPr>
          <a:xfrm>
            <a:off x="9466230" y="5310442"/>
            <a:ext cx="1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继承检查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63219E-07CE-B6F3-BDEB-54B37D82AF4E}"/>
              </a:ext>
            </a:extLst>
          </p:cNvPr>
          <p:cNvSpPr/>
          <p:nvPr/>
        </p:nvSpPr>
        <p:spPr>
          <a:xfrm>
            <a:off x="4776699" y="1687272"/>
            <a:ext cx="2820033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结构：类表和继承图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35E1AC-F610-D1DF-78F4-CA432F704C15}"/>
              </a:ext>
            </a:extLst>
          </p:cNvPr>
          <p:cNvSpPr/>
          <p:nvPr/>
        </p:nvSpPr>
        <p:spPr>
          <a:xfrm>
            <a:off x="4776698" y="3131302"/>
            <a:ext cx="2820033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方法：检查和向下支持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69F2C8-B1ED-6A19-6C29-F8B1A69AADB1}"/>
              </a:ext>
            </a:extLst>
          </p:cNvPr>
          <p:cNvSpPr/>
          <p:nvPr/>
        </p:nvSpPr>
        <p:spPr>
          <a:xfrm>
            <a:off x="8653683" y="1713524"/>
            <a:ext cx="2778356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加入类表检查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C0F6CF-D0EA-9088-0CD2-F661E58D9B3F}"/>
              </a:ext>
            </a:extLst>
          </p:cNvPr>
          <p:cNvSpPr/>
          <p:nvPr/>
        </p:nvSpPr>
        <p:spPr>
          <a:xfrm>
            <a:off x="8653684" y="2834115"/>
            <a:ext cx="2933610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全局关系检查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52EBD1-34A2-F25C-168B-6EF6996C8067}"/>
              </a:ext>
            </a:extLst>
          </p:cNvPr>
          <p:cNvSpPr/>
          <p:nvPr/>
        </p:nvSpPr>
        <p:spPr>
          <a:xfrm>
            <a:off x="664669" y="1714432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F3D8C2-1161-33B0-F3C5-6B774A43BD1C}"/>
              </a:ext>
            </a:extLst>
          </p:cNvPr>
          <p:cNvSpPr/>
          <p:nvPr/>
        </p:nvSpPr>
        <p:spPr>
          <a:xfrm>
            <a:off x="4667669" y="1711032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6C0B47-2E07-7640-0199-40EB721B3CBC}"/>
              </a:ext>
            </a:extLst>
          </p:cNvPr>
          <p:cNvSpPr/>
          <p:nvPr/>
        </p:nvSpPr>
        <p:spPr>
          <a:xfrm>
            <a:off x="8508803" y="1674780"/>
            <a:ext cx="3056719" cy="30843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CF37E9-9BBA-BFEB-EF35-0C8313E7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17" y="2381152"/>
            <a:ext cx="2971822" cy="1671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CA912A5-EB4D-F4BC-DB42-680C64ECE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05"/>
          <a:stretch/>
        </p:blipFill>
        <p:spPr>
          <a:xfrm>
            <a:off x="4776700" y="2154213"/>
            <a:ext cx="2820033" cy="9395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503555D-0158-3B5E-BDC8-CDA066F1A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698" y="3579723"/>
            <a:ext cx="2820034" cy="10953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9DD4DD6-8E24-C52A-EBA3-34E13992CE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274"/>
          <a:stretch/>
        </p:blipFill>
        <p:spPr>
          <a:xfrm>
            <a:off x="8678625" y="2086117"/>
            <a:ext cx="2753414" cy="773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18FE329-29B6-5CA2-7D0B-5369F8FB90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952"/>
          <a:stretch/>
        </p:blipFill>
        <p:spPr>
          <a:xfrm>
            <a:off x="8653683" y="3264187"/>
            <a:ext cx="2778356" cy="14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495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 Light</vt:lpstr>
      <vt:lpstr>等线</vt:lpstr>
      <vt:lpstr>Arial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1021069690@qq.com</dc:creator>
  <cp:lastModifiedBy>晓畅 李</cp:lastModifiedBy>
  <cp:revision>22</cp:revision>
  <dcterms:created xsi:type="dcterms:W3CDTF">2016-05-19T04:05:53Z</dcterms:created>
  <dcterms:modified xsi:type="dcterms:W3CDTF">2023-06-05T04:42:50Z</dcterms:modified>
</cp:coreProperties>
</file>