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Poppins Light"/>
      <p:regular r:id="rId13"/>
    </p:embeddedFont>
    <p:embeddedFont>
      <p:font typeface="Poppins Light"/>
      <p:regular r:id="rId14"/>
    </p:embeddedFont>
    <p:embeddedFont>
      <p:font typeface="Poppins Light"/>
      <p:regular r:id="rId15"/>
    </p:embeddedFont>
    <p:embeddedFont>
      <p:font typeface="Poppins Light"/>
      <p:regular r:id="rId16"/>
    </p:embeddedFont>
    <p:embeddedFont>
      <p:font typeface="Roboto Light"/>
      <p:regular r:id="rId17"/>
    </p:embeddedFont>
    <p:embeddedFont>
      <p:font typeface="Roboto Light"/>
      <p:regular r:id="rId18"/>
    </p:embeddedFont>
    <p:embeddedFont>
      <p:font typeface="Roboto Light"/>
      <p:regular r:id="rId19"/>
    </p:embeddedFont>
    <p:embeddedFont>
      <p:font typeface="Roboto Ligh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607" y="3020258"/>
            <a:ext cx="4919186" cy="218908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98989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Contoso Financial Performance Report - April 2025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4456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Executive Summary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15088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report provides an overview of Contoso's financial performance for April 2025. The analysis highlights key metrics, identifies areas of strength and concern, and recommends strategies to optimize profitability.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884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4733" y="3157776"/>
            <a:ext cx="5176957" cy="647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Executive Overview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4733" y="4115395"/>
            <a:ext cx="13180933" cy="2989421"/>
          </a:xfrm>
          <a:prstGeom prst="roundRect">
            <a:avLst>
              <a:gd name="adj" fmla="val 29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32353" y="4123015"/>
            <a:ext cx="13165693" cy="5948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39403" y="4254818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Net Profit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526060" y="4254818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$1.373 billion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32353" y="4717852"/>
            <a:ext cx="13165693" cy="5948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39403" y="4849654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Cost of Goods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526060" y="4849654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$1.376 billion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732353" y="5312688"/>
            <a:ext cx="13165693" cy="5948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39403" y="5444490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Return Amount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7526060" y="5444490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$41.241 million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732353" y="5907524"/>
            <a:ext cx="13165693" cy="5948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39403" y="6039326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Discount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7526060" y="6039326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$53.476 million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732353" y="6502360"/>
            <a:ext cx="13165693" cy="5948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39403" y="6634162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Total Sales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7526060" y="6634162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$3.249 billion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724733" y="7337703"/>
            <a:ext cx="13180933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Data prepared using Power BI with DAX and ETL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1965" y="378619"/>
            <a:ext cx="3442811" cy="4304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7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Financial Insights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81965" y="1153239"/>
            <a:ext cx="1721406" cy="2151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Total Sales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481965" y="1506022"/>
            <a:ext cx="6665238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Contoso achieved strong total sales, reaching $3.249 billion.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7490817" y="1153239"/>
            <a:ext cx="1721406" cy="2151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Discounts &amp; Returns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7490817" y="1506022"/>
            <a:ext cx="6665238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High discount and return amounts are concerning, indicating potential issues with pricing or product quality.</a:t>
            </a:r>
            <a:endParaRPr lang="en-US" sz="10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2005251"/>
            <a:ext cx="13666470" cy="76532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1965" y="378619"/>
            <a:ext cx="4289941" cy="4304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7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Product Category Review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81965" y="1153239"/>
            <a:ext cx="1721406" cy="2151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Cost of Goods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481965" y="1506022"/>
            <a:ext cx="6665238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consistent cost of goods across categories suggests potential data inconsistency.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7490817" y="1153239"/>
            <a:ext cx="1732717" cy="2151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Further Investigation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7490817" y="1506022"/>
            <a:ext cx="6665238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detailed analysis is recommended to identify and rectify the discrepancy.</a:t>
            </a:r>
            <a:endParaRPr lang="en-US" sz="10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2005251"/>
            <a:ext cx="13666470" cy="7485102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2920841" y="9520833"/>
            <a:ext cx="137636" cy="137636"/>
          </a:xfrm>
          <a:prstGeom prst="roundRect">
            <a:avLst>
              <a:gd name="adj" fmla="val 13287"/>
            </a:avLst>
          </a:prstGeom>
          <a:solidFill>
            <a:srgbClr val="252528"/>
          </a:solidFill>
          <a:ln/>
        </p:spPr>
      </p:sp>
      <p:sp>
        <p:nvSpPr>
          <p:cNvPr id="9" name="Text 6"/>
          <p:cNvSpPr/>
          <p:nvPr/>
        </p:nvSpPr>
        <p:spPr>
          <a:xfrm>
            <a:off x="3119437" y="9520833"/>
            <a:ext cx="664845" cy="137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10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Category A</a:t>
            </a:r>
            <a:endParaRPr lang="en-US" sz="1050" dirty="0"/>
          </a:p>
        </p:txBody>
      </p:sp>
      <p:sp>
        <p:nvSpPr>
          <p:cNvPr id="10" name="Shape 7"/>
          <p:cNvSpPr/>
          <p:nvPr/>
        </p:nvSpPr>
        <p:spPr>
          <a:xfrm>
            <a:off x="5156835" y="9520833"/>
            <a:ext cx="137636" cy="137636"/>
          </a:xfrm>
          <a:prstGeom prst="roundRect">
            <a:avLst>
              <a:gd name="adj" fmla="val 13287"/>
            </a:avLst>
          </a:prstGeom>
          <a:solidFill>
            <a:srgbClr val="56565D"/>
          </a:solidFill>
          <a:ln/>
        </p:spPr>
      </p:sp>
      <p:sp>
        <p:nvSpPr>
          <p:cNvPr id="11" name="Text 8"/>
          <p:cNvSpPr/>
          <p:nvPr/>
        </p:nvSpPr>
        <p:spPr>
          <a:xfrm>
            <a:off x="5355431" y="9520833"/>
            <a:ext cx="663297" cy="137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10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Category B</a:t>
            </a:r>
            <a:endParaRPr lang="en-US" sz="1050" dirty="0"/>
          </a:p>
        </p:txBody>
      </p:sp>
      <p:sp>
        <p:nvSpPr>
          <p:cNvPr id="12" name="Shape 9"/>
          <p:cNvSpPr/>
          <p:nvPr/>
        </p:nvSpPr>
        <p:spPr>
          <a:xfrm>
            <a:off x="8609171" y="9520833"/>
            <a:ext cx="137636" cy="137636"/>
          </a:xfrm>
          <a:prstGeom prst="roundRect">
            <a:avLst>
              <a:gd name="adj" fmla="val 13287"/>
            </a:avLst>
          </a:prstGeom>
          <a:solidFill>
            <a:srgbClr val="888891"/>
          </a:solidFill>
          <a:ln/>
        </p:spPr>
      </p:sp>
      <p:sp>
        <p:nvSpPr>
          <p:cNvPr id="13" name="Text 10"/>
          <p:cNvSpPr/>
          <p:nvPr/>
        </p:nvSpPr>
        <p:spPr>
          <a:xfrm>
            <a:off x="8807768" y="9520833"/>
            <a:ext cx="668179" cy="137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10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Category C</a:t>
            </a:r>
            <a:endParaRPr lang="en-US" sz="1050" dirty="0"/>
          </a:p>
        </p:txBody>
      </p:sp>
      <p:sp>
        <p:nvSpPr>
          <p:cNvPr id="14" name="Shape 11"/>
          <p:cNvSpPr/>
          <p:nvPr/>
        </p:nvSpPr>
        <p:spPr>
          <a:xfrm>
            <a:off x="10846118" y="9520833"/>
            <a:ext cx="137636" cy="137636"/>
          </a:xfrm>
          <a:prstGeom prst="roundRect">
            <a:avLst>
              <a:gd name="adj" fmla="val 13287"/>
            </a:avLst>
          </a:prstGeom>
          <a:solidFill>
            <a:srgbClr val="BDBDC2"/>
          </a:solidFill>
          <a:ln/>
        </p:spPr>
      </p:sp>
      <p:sp>
        <p:nvSpPr>
          <p:cNvPr id="15" name="Text 12"/>
          <p:cNvSpPr/>
          <p:nvPr/>
        </p:nvSpPr>
        <p:spPr>
          <a:xfrm>
            <a:off x="11044714" y="9520833"/>
            <a:ext cx="669012" cy="137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10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Category D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Recommendations &amp;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64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370653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Review Policies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15444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Reassess discount and return policies to improve profitability and customer satisfaction.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65260" y="540472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Power BI Analysis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58526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Conduct a comprehensive analysis of Contoso's financial data using the Power BI data model to identify key drivers of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Call to Action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Discuss these recommendations and next steps at the upcoming executive meeting.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2025-04-25T16:58:51Z</dcterms:created>
  <dcterms:modified xsi:type="dcterms:W3CDTF">2025-04-25T16:58:51Z</dcterms:modified>
</cp:coreProperties>
</file>