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3"/>
  </p:notesMasterIdLst>
  <p:handoutMasterIdLst>
    <p:handoutMasterId r:id="rId14"/>
  </p:handoutMasterIdLst>
  <p:sldIdLst>
    <p:sldId id="362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7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2/24/2020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2/24/2020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2/24/2020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2/24/2020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403350" y="13586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flipH="1">
            <a:off x="1173163" y="1730076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28650" y="1961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1865313" y="1730076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1019175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1901825" y="2731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1671638" y="35350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23</a:t>
            </a: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2135188" y="35350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>
            <a:off x="2287588" y="2384126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1020763" y="23841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1979613" y="3152476"/>
            <a:ext cx="1524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>
            <a:off x="2287588" y="3152476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 flipH="1">
            <a:off x="2171700" y="3958926"/>
            <a:ext cx="192088" cy="461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2209800" y="19618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1863725" y="43431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2670175" y="27413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35</a:t>
            </a:r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2671763" y="2395238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 flipV="1">
            <a:off x="2786063" y="1857076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25"/>
          <p:cNvSpPr>
            <a:spLocks/>
          </p:cNvSpPr>
          <p:nvPr/>
        </p:nvSpPr>
        <p:spPr bwMode="auto">
          <a:xfrm>
            <a:off x="2389188" y="2473026"/>
            <a:ext cx="312737" cy="1292225"/>
          </a:xfrm>
          <a:custGeom>
            <a:avLst/>
            <a:gdLst>
              <a:gd name="T0" fmla="*/ 2147483647 w 197"/>
              <a:gd name="T1" fmla="*/ 0 h 814"/>
              <a:gd name="T2" fmla="*/ 2147483647 w 197"/>
              <a:gd name="T3" fmla="*/ 2147483647 h 814"/>
              <a:gd name="T4" fmla="*/ 2147483647 w 197"/>
              <a:gd name="T5" fmla="*/ 2147483647 h 814"/>
              <a:gd name="T6" fmla="*/ 2147483647 w 197"/>
              <a:gd name="T7" fmla="*/ 2147483647 h 8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" h="814">
                <a:moveTo>
                  <a:pt x="129" y="0"/>
                </a:moveTo>
                <a:cubicBezTo>
                  <a:pt x="64" y="72"/>
                  <a:pt x="0" y="145"/>
                  <a:pt x="8" y="266"/>
                </a:cubicBezTo>
                <a:cubicBezTo>
                  <a:pt x="16" y="387"/>
                  <a:pt x="157" y="636"/>
                  <a:pt x="177" y="725"/>
                </a:cubicBezTo>
                <a:cubicBezTo>
                  <a:pt x="197" y="814"/>
                  <a:pt x="163" y="806"/>
                  <a:pt x="129" y="798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5"/>
          <p:cNvSpPr>
            <a:spLocks noChangeShapeType="1"/>
          </p:cNvSpPr>
          <p:nvPr/>
        </p:nvSpPr>
        <p:spPr bwMode="auto">
          <a:xfrm flipV="1">
            <a:off x="2786063" y="3777951"/>
            <a:ext cx="42227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2132013" y="35366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4473575" y="13855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74" name="Line 68"/>
          <p:cNvSpPr>
            <a:spLocks noChangeShapeType="1"/>
          </p:cNvSpPr>
          <p:nvPr/>
        </p:nvSpPr>
        <p:spPr bwMode="auto">
          <a:xfrm flipH="1">
            <a:off x="4243388" y="17570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3698875" y="19888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4935538" y="17570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4090988" y="2755601"/>
            <a:ext cx="5778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972050" y="27587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4741863" y="35620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23</a:t>
            </a:r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5205413" y="3562051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 flipH="1">
            <a:off x="5357813" y="2411113"/>
            <a:ext cx="192087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>
            <a:off x="4090988" y="2411113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77"/>
          <p:cNvSpPr>
            <a:spLocks noChangeShapeType="1"/>
          </p:cNvSpPr>
          <p:nvPr/>
        </p:nvSpPr>
        <p:spPr bwMode="auto">
          <a:xfrm flipH="1">
            <a:off x="5049838" y="3190576"/>
            <a:ext cx="155575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5357813" y="31794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5280025" y="19888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5665788" y="27683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35</a:t>
            </a:r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>
            <a:off x="5741988" y="2422226"/>
            <a:ext cx="230187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89"/>
          <p:cNvSpPr>
            <a:spLocks/>
          </p:cNvSpPr>
          <p:nvPr/>
        </p:nvSpPr>
        <p:spPr bwMode="auto">
          <a:xfrm>
            <a:off x="4243388" y="1807863"/>
            <a:ext cx="460375" cy="998538"/>
          </a:xfrm>
          <a:custGeom>
            <a:avLst/>
            <a:gdLst>
              <a:gd name="T0" fmla="*/ 2147483647 w 290"/>
              <a:gd name="T1" fmla="*/ 0 h 629"/>
              <a:gd name="T2" fmla="*/ 2147483647 w 290"/>
              <a:gd name="T3" fmla="*/ 2147483647 h 629"/>
              <a:gd name="T4" fmla="*/ 2147483647 w 290"/>
              <a:gd name="T5" fmla="*/ 2147483647 h 6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0" h="629">
                <a:moveTo>
                  <a:pt x="290" y="0"/>
                </a:moveTo>
                <a:cubicBezTo>
                  <a:pt x="169" y="80"/>
                  <a:pt x="48" y="161"/>
                  <a:pt x="24" y="266"/>
                </a:cubicBezTo>
                <a:cubicBezTo>
                  <a:pt x="0" y="371"/>
                  <a:pt x="72" y="500"/>
                  <a:pt x="145" y="629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V="1">
            <a:off x="5049838" y="1231601"/>
            <a:ext cx="384175" cy="231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7161213" y="13601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 flipH="1">
            <a:off x="6931025" y="1731663"/>
            <a:ext cx="3460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94"/>
          <p:cNvSpPr>
            <a:spLocks noChangeArrowheads="1"/>
          </p:cNvSpPr>
          <p:nvPr/>
        </p:nvSpPr>
        <p:spPr bwMode="auto">
          <a:xfrm>
            <a:off x="6386513" y="1963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7623175" y="1731663"/>
            <a:ext cx="4984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97"/>
          <p:cNvSpPr>
            <a:spLocks noChangeArrowheads="1"/>
          </p:cNvSpPr>
          <p:nvPr/>
        </p:nvSpPr>
        <p:spPr bwMode="auto">
          <a:xfrm>
            <a:off x="7659688" y="27333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25</a:t>
            </a:r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7429500" y="35366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23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7893050" y="3536651"/>
            <a:ext cx="5762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sp>
        <p:nvSpPr>
          <p:cNvPr id="97" name="Line 100"/>
          <p:cNvSpPr>
            <a:spLocks noChangeShapeType="1"/>
          </p:cNvSpPr>
          <p:nvPr/>
        </p:nvSpPr>
        <p:spPr bwMode="auto">
          <a:xfrm flipH="1">
            <a:off x="8045450" y="2385713"/>
            <a:ext cx="192088" cy="384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102"/>
          <p:cNvSpPr>
            <a:spLocks noChangeShapeType="1"/>
          </p:cNvSpPr>
          <p:nvPr/>
        </p:nvSpPr>
        <p:spPr bwMode="auto">
          <a:xfrm flipH="1">
            <a:off x="7737475" y="3152476"/>
            <a:ext cx="155575" cy="423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>
            <a:off x="8045450" y="3154063"/>
            <a:ext cx="114300" cy="422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7967663" y="19634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8393113" y="27302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35</a:t>
            </a:r>
          </a:p>
        </p:txBody>
      </p:sp>
      <p:sp>
        <p:nvSpPr>
          <p:cNvPr id="102" name="Line 106"/>
          <p:cNvSpPr>
            <a:spLocks noChangeShapeType="1"/>
          </p:cNvSpPr>
          <p:nvPr/>
        </p:nvSpPr>
        <p:spPr bwMode="auto">
          <a:xfrm>
            <a:off x="8429625" y="2396826"/>
            <a:ext cx="230188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110"/>
          <p:cNvSpPr>
            <a:spLocks noChangeArrowheads="1"/>
          </p:cNvSpPr>
          <p:nvPr/>
        </p:nvSpPr>
        <p:spPr bwMode="auto">
          <a:xfrm>
            <a:off x="4092575" y="2755601"/>
            <a:ext cx="5365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04" name="Line 111"/>
          <p:cNvSpPr>
            <a:spLocks noChangeShapeType="1"/>
          </p:cNvSpPr>
          <p:nvPr/>
        </p:nvSpPr>
        <p:spPr bwMode="auto">
          <a:xfrm flipH="1">
            <a:off x="4244975" y="3215976"/>
            <a:ext cx="152400" cy="498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112"/>
          <p:cNvSpPr>
            <a:spLocks noChangeArrowheads="1"/>
          </p:cNvSpPr>
          <p:nvPr/>
        </p:nvSpPr>
        <p:spPr bwMode="auto">
          <a:xfrm>
            <a:off x="1863725" y="43542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26</a:t>
            </a:r>
          </a:p>
        </p:txBody>
      </p:sp>
      <p:sp>
        <p:nvSpPr>
          <p:cNvPr id="106" name="Rectangle 113"/>
          <p:cNvSpPr>
            <a:spLocks noChangeArrowheads="1"/>
          </p:cNvSpPr>
          <p:nvPr/>
        </p:nvSpPr>
        <p:spPr bwMode="auto">
          <a:xfrm>
            <a:off x="2132013" y="3547763"/>
            <a:ext cx="5762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27</a:t>
            </a:r>
          </a:p>
        </p:txBody>
      </p:sp>
      <p:sp>
        <p:nvSpPr>
          <p:cNvPr id="107" name="Freeform 117"/>
          <p:cNvSpPr>
            <a:spLocks/>
          </p:cNvSpPr>
          <p:nvPr/>
        </p:nvSpPr>
        <p:spPr bwMode="auto">
          <a:xfrm>
            <a:off x="1595438" y="4919363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8"/>
          <p:cNvSpPr txBox="1">
            <a:spLocks noChangeArrowheads="1"/>
          </p:cNvSpPr>
          <p:nvPr/>
        </p:nvSpPr>
        <p:spPr bwMode="auto">
          <a:xfrm>
            <a:off x="2554288" y="5575001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/>
              <a:t>delete </a:t>
            </a:r>
            <a:r>
              <a:rPr lang="en-US" sz="2400">
                <a:latin typeface="Arial Unicode MS" pitchFamily="34" charset="-128"/>
              </a:rPr>
              <a:t>30</a:t>
            </a:r>
          </a:p>
        </p:txBody>
      </p:sp>
      <p:sp>
        <p:nvSpPr>
          <p:cNvPr id="109" name="Freeform 119"/>
          <p:cNvSpPr>
            <a:spLocks/>
          </p:cNvSpPr>
          <p:nvPr/>
        </p:nvSpPr>
        <p:spPr bwMode="auto">
          <a:xfrm>
            <a:off x="4706938" y="4916188"/>
            <a:ext cx="3071812" cy="696913"/>
          </a:xfrm>
          <a:custGeom>
            <a:avLst/>
            <a:gdLst>
              <a:gd name="T0" fmla="*/ 0 w 1935"/>
              <a:gd name="T1" fmla="*/ 2147483647 h 439"/>
              <a:gd name="T2" fmla="*/ 2147483647 w 1935"/>
              <a:gd name="T3" fmla="*/ 2147483647 h 439"/>
              <a:gd name="T4" fmla="*/ 2147483647 w 1935"/>
              <a:gd name="T5" fmla="*/ 0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35" h="439">
                <a:moveTo>
                  <a:pt x="0" y="24"/>
                </a:moveTo>
                <a:cubicBezTo>
                  <a:pt x="371" y="231"/>
                  <a:pt x="742" y="439"/>
                  <a:pt x="1064" y="435"/>
                </a:cubicBezTo>
                <a:cubicBezTo>
                  <a:pt x="1386" y="431"/>
                  <a:pt x="1660" y="215"/>
                  <a:pt x="1935" y="0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Text Box 120"/>
          <p:cNvSpPr txBox="1">
            <a:spLocks noChangeArrowheads="1"/>
          </p:cNvSpPr>
          <p:nvPr/>
        </p:nvSpPr>
        <p:spPr bwMode="auto">
          <a:xfrm>
            <a:off x="5665788" y="5571826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/>
              <a:t>delete </a:t>
            </a:r>
            <a:r>
              <a:rPr lang="en-US" sz="2400">
                <a:latin typeface="Arial Unicode MS" pitchFamily="34" charset="-128"/>
              </a:rPr>
              <a:t>20</a:t>
            </a:r>
          </a:p>
        </p:txBody>
      </p:sp>
      <p:sp>
        <p:nvSpPr>
          <p:cNvPr id="111" name="Rectangle 121"/>
          <p:cNvSpPr>
            <a:spLocks noChangeArrowheads="1"/>
          </p:cNvSpPr>
          <p:nvPr/>
        </p:nvSpPr>
        <p:spPr bwMode="auto">
          <a:xfrm>
            <a:off x="4466925" y="1383315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 dirty="0">
                <a:latin typeface="Arial Unicode MS" pitchFamily="34" charset="-128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260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C 0.02135 -0.02014 0.04271 -0.04005 0.05451 -0.07269 C 0.06632 -0.1051 0.0776 -0.16945 0.07135 -0.19561 C 0.0651 -0.22176 0.04097 -0.2257 0.01684 -0.2294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5539 0.167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60" y="8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07 L 0.02708 -0.116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C 0.01753 -0.03102 0.03507 -0.06181 0.04201 -0.09537 C 0.04896 -0.1287 0.04549 -0.16505 0.04201 -0.20139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4" grpId="0" animBg="1"/>
      <p:bldP spid="64" grpId="1" animBg="1"/>
      <p:bldP spid="65" grpId="0"/>
      <p:bldP spid="66" grpId="0"/>
      <p:bldP spid="66" grpId="1"/>
      <p:bldP spid="69" grpId="0" animBg="1"/>
      <p:bldP spid="70" grpId="0" animBg="1"/>
      <p:bldP spid="70" grpId="1" animBg="1"/>
      <p:bldP spid="71" grpId="0" animBg="1"/>
      <p:bldP spid="71" grpId="1" animBg="1"/>
      <p:bldP spid="72" grpId="0"/>
      <p:bldP spid="72" grpId="1"/>
      <p:bldP spid="73" grpId="0"/>
      <p:bldP spid="73" grpId="1"/>
      <p:bldP spid="74" grpId="0" animBg="1"/>
      <p:bldP spid="75" grpId="0"/>
      <p:bldP spid="76" grpId="0" animBg="1"/>
      <p:bldP spid="77" grpId="0"/>
      <p:bldP spid="77" grpId="1"/>
      <p:bldP spid="77" grpId="2"/>
      <p:bldP spid="78" grpId="0"/>
      <p:bldP spid="79" grpId="0"/>
      <p:bldP spid="80" grpId="0"/>
      <p:bldP spid="81" grpId="0" animBg="1"/>
      <p:bldP spid="82" grpId="0" animBg="1"/>
      <p:bldP spid="82" grpId="1" animBg="1"/>
      <p:bldP spid="82" grpId="2" animBg="1"/>
      <p:bldP spid="83" grpId="0" animBg="1"/>
      <p:bldP spid="84" grpId="0" animBg="1"/>
      <p:bldP spid="85" grpId="0"/>
      <p:bldP spid="86" grpId="0"/>
      <p:bldP spid="87" grpId="0" animBg="1"/>
      <p:bldP spid="88" grpId="0" animBg="1"/>
      <p:bldP spid="88" grpId="1" animBg="1"/>
      <p:bldP spid="89" grpId="0" animBg="1"/>
      <p:bldP spid="89" grpId="1" animBg="1"/>
      <p:bldP spid="90" grpId="0"/>
      <p:bldP spid="91" grpId="0" animBg="1"/>
      <p:bldP spid="92" grpId="0"/>
      <p:bldP spid="93" grpId="0" animBg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/>
      <p:bldP spid="101" grpId="0"/>
      <p:bldP spid="102" grpId="0" animBg="1"/>
      <p:bldP spid="103" grpId="0"/>
      <p:bldP spid="103" grpId="1"/>
      <p:bldP spid="103" grpId="2"/>
      <p:bldP spid="104" grpId="0" animBg="1"/>
      <p:bldP spid="104" grpId="1" animBg="1"/>
      <p:bldP spid="107" grpId="0" animBg="1"/>
      <p:bldP spid="108" grpId="0"/>
      <p:bldP spid="109" grpId="0" animBg="1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leaf is easy: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135196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5679374" y="47250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961154" y="417797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0209" y="47663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783947" y="47663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813979" y="4223395"/>
            <a:ext cx="230188" cy="5429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6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node with a single child is easy, too: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6673359" y="28454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7136909" y="377095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7598871" y="472980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6481271" y="326771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7057534" y="322961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7479809" y="418846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679709" y="47333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 flipH="1">
            <a:off x="6986096" y="419516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6216159" y="38011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Oval 17"/>
          <p:cNvSpPr>
            <a:spLocks noChangeArrowheads="1"/>
          </p:cNvSpPr>
          <p:nvPr/>
        </p:nvSpPr>
        <p:spPr bwMode="auto">
          <a:xfrm>
            <a:off x="1506004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54446" y="47647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1050182" y="47599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1331962" y="421289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03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delete nodes?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Deleting a node with two children is less obvious: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Deleting a node from BST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44167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507717" y="380588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2969679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852079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428342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2850617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241170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542642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847236" y="3402242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530398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691736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572674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728786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030257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373151" y="288036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298663" y="4764732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181063" y="330264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757326" y="326454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179601" y="422339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570154" y="47590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6871626" y="4263081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5859382" y="38212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Oval 24"/>
          <p:cNvSpPr>
            <a:spLocks noChangeArrowheads="1"/>
          </p:cNvSpPr>
          <p:nvPr/>
        </p:nvSpPr>
        <p:spPr bwMode="auto">
          <a:xfrm>
            <a:off x="7020720" y="572834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901658" y="51870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057770" y="57122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359241" y="5187007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51" y="3523414"/>
            <a:ext cx="1017373" cy="10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684491"/>
            <a:ext cx="8227027" cy="2643380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Property of BST: 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all </a:t>
            </a:r>
            <a:r>
              <a:rPr kumimoji="1" lang="en-ZA" sz="2000" dirty="0" smtClean="0">
                <a:ea typeface="新細明體" charset="-120"/>
              </a:rPr>
              <a:t>sub-nodes </a:t>
            </a:r>
            <a:r>
              <a:rPr kumimoji="1" lang="en-ZA" sz="2000" dirty="0" smtClean="0">
                <a:ea typeface="新細明體" charset="-120"/>
              </a:rPr>
              <a:t>to the left of n will be &lt; n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all </a:t>
            </a:r>
            <a:r>
              <a:rPr kumimoji="1" lang="en-ZA" sz="2000" dirty="0" smtClean="0">
                <a:ea typeface="新細明體" charset="-120"/>
              </a:rPr>
              <a:t>sub-nodes </a:t>
            </a:r>
            <a:r>
              <a:rPr kumimoji="1" lang="en-ZA" sz="2000" dirty="0" smtClean="0">
                <a:ea typeface="新細明體" charset="-120"/>
              </a:rPr>
              <a:t>to the right of n will be &gt; n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If we take the largest node on the left of n, it will be: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&gt; than all other nodes </a:t>
            </a:r>
            <a:r>
              <a:rPr kumimoji="1" lang="en-ZA" dirty="0" smtClean="0">
                <a:ea typeface="新細明體" charset="-120"/>
              </a:rPr>
              <a:t>in </a:t>
            </a: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 smtClean="0">
                <a:ea typeface="新細明體" charset="-120"/>
              </a:rPr>
              <a:t>left sub-tree </a:t>
            </a:r>
            <a:r>
              <a:rPr kumimoji="1" lang="en-ZA" dirty="0" smtClean="0">
                <a:ea typeface="新細明體" charset="-120"/>
              </a:rPr>
              <a:t>of n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&lt; than all the nodes </a:t>
            </a:r>
            <a:r>
              <a:rPr kumimoji="1" lang="en-ZA" dirty="0" smtClean="0">
                <a:ea typeface="新細明體" charset="-120"/>
              </a:rPr>
              <a:t>in </a:t>
            </a: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 smtClean="0">
                <a:ea typeface="新細明體" charset="-120"/>
              </a:rPr>
              <a:t>right sub-tree </a:t>
            </a:r>
            <a:r>
              <a:rPr kumimoji="1" lang="en-ZA" dirty="0" smtClean="0">
                <a:ea typeface="新細明體" charset="-120"/>
              </a:rPr>
              <a:t>of n</a:t>
            </a:r>
          </a:p>
          <a:p>
            <a:pPr lvl="1"/>
            <a:r>
              <a:rPr kumimoji="1" lang="en-ZA" dirty="0" smtClean="0">
                <a:ea typeface="新細明體" charset="-120"/>
              </a:rPr>
              <a:t>It will always be 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 smtClean="0">
                <a:ea typeface="新細明體" charset="-120"/>
              </a:rPr>
              <a:t> node of n’s left branch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161292" y="332787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4624842" y="42533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5086804" y="5212234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3969204" y="375014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4545467" y="371204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4967742" y="467089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58295" y="520659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659767" y="4710583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3647523" y="426874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4808861" y="61758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4689799" y="563450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3845911" y="61597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4147382" y="5634509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815546"/>
            <a:ext cx="8227027" cy="5815913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Start from the root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Find the node to be </a:t>
            </a:r>
            <a:r>
              <a:rPr kumimoji="1" lang="en-ZA" dirty="0" smtClean="0">
                <a:ea typeface="新細明體" charset="-120"/>
              </a:rPr>
              <a:t>deleted using a search, </a:t>
            </a:r>
            <a:r>
              <a:rPr kumimoji="1" lang="en-ZA" dirty="0" smtClean="0">
                <a:ea typeface="新細明體" charset="-120"/>
              </a:rPr>
              <a:t>call it n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Find </a:t>
            </a: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rightmost node </a:t>
            </a:r>
            <a:r>
              <a:rPr kumimoji="1" lang="en-ZA" dirty="0" smtClean="0">
                <a:ea typeface="新細明體" charset="-120"/>
              </a:rPr>
              <a:t>in the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subtree of n</a:t>
            </a:r>
            <a:r>
              <a:rPr kumimoji="1" lang="en-ZA" dirty="0" smtClean="0">
                <a:ea typeface="新細明體" charset="-120"/>
              </a:rPr>
              <a:t>, call it m (traverse left from n, then right until you find a NULL)</a:t>
            </a:r>
            <a:endParaRPr kumimoji="1" lang="en-ZA" dirty="0" smtClean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The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right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subtree of n </a:t>
            </a:r>
            <a:r>
              <a:rPr kumimoji="1" lang="en-ZA" dirty="0" smtClean="0">
                <a:ea typeface="新細明體" charset="-120"/>
              </a:rPr>
              <a:t>becomes </a:t>
            </a:r>
            <a:r>
              <a:rPr kumimoji="1" lang="en-ZA" dirty="0" smtClean="0">
                <a:ea typeface="新細明體" charset="-120"/>
              </a:rPr>
              <a:t>the right subtree of </a:t>
            </a:r>
            <a:r>
              <a:rPr kumimoji="1" lang="en-ZA" dirty="0" smtClean="0">
                <a:ea typeface="新細明體" charset="-120"/>
              </a:rPr>
              <a:t>m</a:t>
            </a:r>
            <a:endParaRPr kumimoji="1" lang="en-ZA" dirty="0" smtClean="0"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The left child of n takes n’s place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</a:t>
            </a:r>
            <a:endParaRPr lang="en-US" dirty="0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011216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2474766" y="425179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2936728" y="521064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H="1">
            <a:off x="1819128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395391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2817666" y="466930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2208219" y="520500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Line 38"/>
          <p:cNvSpPr>
            <a:spLocks noChangeShapeType="1"/>
          </p:cNvSpPr>
          <p:nvPr/>
        </p:nvSpPr>
        <p:spPr bwMode="auto">
          <a:xfrm flipH="1">
            <a:off x="2509691" y="4708995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814285" y="3848156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Oval 39"/>
          <p:cNvSpPr>
            <a:spLocks noChangeArrowheads="1"/>
          </p:cNvSpPr>
          <p:nvPr/>
        </p:nvSpPr>
        <p:spPr bwMode="auto">
          <a:xfrm>
            <a:off x="1497447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2658785" y="6174259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539723" y="563292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695835" y="615821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 flipH="1">
            <a:off x="1997306" y="5632921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6340200" y="33262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7" name="Oval 24"/>
          <p:cNvSpPr>
            <a:spLocks noChangeArrowheads="1"/>
          </p:cNvSpPr>
          <p:nvPr/>
        </p:nvSpPr>
        <p:spPr bwMode="auto">
          <a:xfrm>
            <a:off x="7756512" y="615821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6148112" y="3748558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6724375" y="371045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7637450" y="56168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846035" y="42387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2" name="Oval 39"/>
          <p:cNvSpPr>
            <a:spLocks noChangeArrowheads="1"/>
          </p:cNvSpPr>
          <p:nvPr/>
        </p:nvSpPr>
        <p:spPr bwMode="auto">
          <a:xfrm>
            <a:off x="5826431" y="426715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6333651" y="51919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Line 38"/>
          <p:cNvSpPr>
            <a:spLocks noChangeShapeType="1"/>
          </p:cNvSpPr>
          <p:nvPr/>
        </p:nvSpPr>
        <p:spPr bwMode="auto">
          <a:xfrm flipH="1">
            <a:off x="6635122" y="4666660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24"/>
          <p:cNvSpPr>
            <a:spLocks noChangeArrowheads="1"/>
          </p:cNvSpPr>
          <p:nvPr/>
        </p:nvSpPr>
        <p:spPr bwMode="auto">
          <a:xfrm>
            <a:off x="7329475" y="5187714"/>
            <a:ext cx="457200" cy="457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210413" y="46463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6055031" y="3730192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Isosceles Triangle 29"/>
          <p:cNvSpPr/>
          <p:nvPr/>
        </p:nvSpPr>
        <p:spPr>
          <a:xfrm>
            <a:off x="1395629" y="4702645"/>
            <a:ext cx="2036659" cy="2022433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Isosceles Triangle 30"/>
          <p:cNvSpPr/>
          <p:nvPr/>
        </p:nvSpPr>
        <p:spPr>
          <a:xfrm>
            <a:off x="2726963" y="4695943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Isosceles Triangle 31"/>
          <p:cNvSpPr/>
          <p:nvPr/>
        </p:nvSpPr>
        <p:spPr>
          <a:xfrm>
            <a:off x="7538752" y="5636875"/>
            <a:ext cx="927646" cy="1033146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2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49" y="9338"/>
            <a:ext cx="7886700" cy="623413"/>
          </a:xfrm>
        </p:spPr>
        <p:txBody>
          <a:bodyPr/>
          <a:lstStyle/>
          <a:p>
            <a:r>
              <a:rPr lang="en-US" dirty="0" smtClean="0"/>
              <a:t>Delete by merging: Tree Height</a:t>
            </a:r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3" y="1070918"/>
            <a:ext cx="8632902" cy="534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744529" y="2707716"/>
            <a:ext cx="2186588" cy="5878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Disadvantage?</a:t>
            </a:r>
            <a:endParaRPr lang="en-ZA" sz="1400" dirty="0"/>
          </a:p>
        </p:txBody>
      </p:sp>
      <p:sp>
        <p:nvSpPr>
          <p:cNvPr id="5" name="Oval 4"/>
          <p:cNvSpPr/>
          <p:nvPr/>
        </p:nvSpPr>
        <p:spPr>
          <a:xfrm>
            <a:off x="6216771" y="5706833"/>
            <a:ext cx="2186588" cy="5878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400" dirty="0"/>
              <a:t>A</a:t>
            </a:r>
            <a:r>
              <a:rPr lang="en-ZA" sz="1400" dirty="0" smtClean="0"/>
              <a:t>dvantage?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83625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27027" cy="551935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Delete by merging may change the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height</a:t>
            </a:r>
            <a:r>
              <a:rPr kumimoji="1" lang="en-ZA" sz="2300" dirty="0" smtClean="0">
                <a:ea typeface="新細明體" charset="-120"/>
              </a:rPr>
              <a:t> of the tree and make it inefficient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Is there a better way?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If we take the largest node on the </a:t>
            </a:r>
            <a:r>
              <a:rPr kumimoji="1" lang="en-ZA" sz="2300" dirty="0" smtClean="0">
                <a:ea typeface="新細明體" charset="-120"/>
              </a:rPr>
              <a:t>left of n, </a:t>
            </a:r>
            <a:r>
              <a:rPr kumimoji="1" lang="en-ZA" sz="2300" dirty="0">
                <a:ea typeface="新細明體" charset="-120"/>
              </a:rPr>
              <a:t>it will be:</a:t>
            </a:r>
          </a:p>
          <a:p>
            <a:pPr lvl="1"/>
            <a:r>
              <a:rPr kumimoji="1" lang="en-ZA" dirty="0">
                <a:ea typeface="新細明體" charset="-120"/>
              </a:rPr>
              <a:t>&gt; than all other nodes </a:t>
            </a:r>
            <a:r>
              <a:rPr kumimoji="1" lang="en-ZA" dirty="0" smtClean="0">
                <a:ea typeface="新細明體" charset="-120"/>
              </a:rPr>
              <a:t>in </a:t>
            </a:r>
            <a:r>
              <a:rPr kumimoji="1" lang="en-ZA" dirty="0">
                <a:ea typeface="新細明體" charset="-120"/>
              </a:rPr>
              <a:t>the </a:t>
            </a:r>
            <a:r>
              <a:rPr kumimoji="1" lang="en-ZA" dirty="0" smtClean="0">
                <a:ea typeface="新細明體" charset="-120"/>
              </a:rPr>
              <a:t>left sub-tree </a:t>
            </a:r>
            <a:r>
              <a:rPr kumimoji="1" lang="en-ZA" dirty="0" smtClean="0">
                <a:ea typeface="新細明體" charset="-120"/>
              </a:rPr>
              <a:t>of n</a:t>
            </a:r>
            <a:endParaRPr kumimoji="1" lang="en-ZA" dirty="0">
              <a:ea typeface="新細明體" charset="-120"/>
            </a:endParaRPr>
          </a:p>
          <a:p>
            <a:pPr lvl="1"/>
            <a:r>
              <a:rPr kumimoji="1" lang="en-ZA" dirty="0">
                <a:ea typeface="新細明體" charset="-120"/>
              </a:rPr>
              <a:t>&lt; than all the </a:t>
            </a:r>
            <a:r>
              <a:rPr kumimoji="1" lang="en-ZA" dirty="0" smtClean="0">
                <a:ea typeface="新細明體" charset="-120"/>
              </a:rPr>
              <a:t>nodes </a:t>
            </a:r>
            <a:r>
              <a:rPr kumimoji="1" lang="en-ZA" dirty="0" smtClean="0">
                <a:ea typeface="新細明體" charset="-120"/>
              </a:rPr>
              <a:t>in </a:t>
            </a:r>
            <a:r>
              <a:rPr kumimoji="1" lang="en-ZA" dirty="0" smtClean="0">
                <a:ea typeface="新細明體" charset="-120"/>
              </a:rPr>
              <a:t>the right </a:t>
            </a:r>
            <a:r>
              <a:rPr kumimoji="1" lang="en-ZA" dirty="0" smtClean="0">
                <a:ea typeface="新細明體" charset="-120"/>
              </a:rPr>
              <a:t>sub-tree of </a:t>
            </a:r>
            <a:r>
              <a:rPr kumimoji="1" lang="en-ZA" dirty="0" smtClean="0">
                <a:ea typeface="新細明體" charset="-120"/>
              </a:rPr>
              <a:t>n</a:t>
            </a:r>
            <a:endParaRPr kumimoji="1" lang="en-ZA" dirty="0">
              <a:ea typeface="新細明體" charset="-120"/>
            </a:endParaRPr>
          </a:p>
          <a:p>
            <a:pPr lvl="1"/>
            <a:r>
              <a:rPr kumimoji="1" lang="en-ZA" dirty="0">
                <a:ea typeface="新細明體" charset="-120"/>
              </a:rPr>
              <a:t>It will always be the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rightmost</a:t>
            </a:r>
            <a:r>
              <a:rPr kumimoji="1" lang="en-ZA" dirty="0">
                <a:ea typeface="新細明體" charset="-120"/>
              </a:rPr>
              <a:t> node of </a:t>
            </a:r>
            <a:r>
              <a:rPr kumimoji="1" lang="en-ZA" dirty="0" smtClean="0">
                <a:ea typeface="新細明體" charset="-120"/>
              </a:rPr>
              <a:t>n’s </a:t>
            </a:r>
            <a:r>
              <a:rPr kumimoji="1" lang="en-ZA" dirty="0">
                <a:ea typeface="新細明體" charset="-120"/>
              </a:rPr>
              <a:t>left </a:t>
            </a:r>
            <a:r>
              <a:rPr kumimoji="1" lang="en-ZA" dirty="0" smtClean="0">
                <a:ea typeface="新細明體" charset="-120"/>
              </a:rPr>
              <a:t>branch</a:t>
            </a:r>
          </a:p>
          <a:p>
            <a:pPr lvl="1"/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Thus, it is a perfect candidate to replace the deleted node!</a:t>
            </a:r>
          </a:p>
          <a:p>
            <a:r>
              <a:rPr kumimoji="1" lang="en-ZA" sz="2400" dirty="0" smtClean="0">
                <a:ea typeface="新細明體" charset="-120"/>
              </a:rPr>
              <a:t>Instead of moving around </a:t>
            </a:r>
            <a:r>
              <a:rPr kumimoji="1" lang="en-ZA" sz="2400" dirty="0" err="1" smtClean="0">
                <a:ea typeface="新細明體" charset="-120"/>
              </a:rPr>
              <a:t>subtrees</a:t>
            </a:r>
            <a:r>
              <a:rPr kumimoji="1" lang="en-ZA" sz="2400" dirty="0" smtClean="0">
                <a:ea typeface="新細明體" charset="-120"/>
              </a:rPr>
              <a:t>, we could just take the rightmost node of the left </a:t>
            </a:r>
            <a:r>
              <a:rPr kumimoji="1" lang="en-ZA" sz="2400" dirty="0" err="1" smtClean="0">
                <a:ea typeface="新細明體" charset="-120"/>
              </a:rPr>
              <a:t>subtree</a:t>
            </a:r>
            <a:r>
              <a:rPr kumimoji="1" lang="en-ZA" sz="2400" dirty="0" smtClean="0">
                <a:ea typeface="新細明體" charset="-120"/>
              </a:rPr>
              <a:t>, and replace n with it</a:t>
            </a:r>
          </a:p>
          <a:p>
            <a:endParaRPr kumimoji="1" lang="en-ZA" dirty="0">
              <a:ea typeface="新細明體" charset="-120"/>
            </a:endParaRPr>
          </a:p>
          <a:p>
            <a:pPr lvl="0"/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4926522"/>
            <a:ext cx="8227027" cy="1580827"/>
          </a:xfrm>
        </p:spPr>
        <p:txBody>
          <a:bodyPr>
            <a:normAutofit/>
          </a:bodyPr>
          <a:lstStyle/>
          <a:p>
            <a:r>
              <a:rPr kumimoji="1" lang="en-ZA" sz="2400" dirty="0">
                <a:solidFill>
                  <a:srgbClr val="FF0000"/>
                </a:solidFill>
                <a:ea typeface="新細明體" charset="-120"/>
              </a:rPr>
              <a:t>But what if the rightmost node has children?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It’s rightmost, so there is no right child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If there is a left child, it simply becomes the right child of the rightmost node’s original parent.</a:t>
            </a:r>
            <a:endParaRPr kumimoji="1" lang="en-ZA" sz="2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Delete by Copying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208923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672473" y="203761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134435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2016835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>
            <a:off x="2593098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015373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405926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707398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011992" y="1633977"/>
            <a:ext cx="1434341" cy="6851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1695154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2856492" y="396008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737430" y="341874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893542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H="1">
            <a:off x="2195013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6537907" y="111210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Oval 24"/>
          <p:cNvSpPr>
            <a:spLocks noChangeArrowheads="1"/>
          </p:cNvSpPr>
          <p:nvPr/>
        </p:nvSpPr>
        <p:spPr bwMode="auto">
          <a:xfrm>
            <a:off x="7463419" y="299646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6345819" y="153437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>
            <a:off x="6922082" y="149627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344357" y="2455129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734910" y="29908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7036382" y="2494816"/>
            <a:ext cx="149094" cy="496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39"/>
          <p:cNvSpPr>
            <a:spLocks noChangeArrowheads="1"/>
          </p:cNvSpPr>
          <p:nvPr/>
        </p:nvSpPr>
        <p:spPr bwMode="auto">
          <a:xfrm>
            <a:off x="6024138" y="205297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222526" y="394403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Line 38"/>
          <p:cNvSpPr>
            <a:spLocks noChangeShapeType="1"/>
          </p:cNvSpPr>
          <p:nvPr/>
        </p:nvSpPr>
        <p:spPr bwMode="auto">
          <a:xfrm flipH="1">
            <a:off x="6523997" y="3418742"/>
            <a:ext cx="271107" cy="526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7019926" y="2025474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707398" y="3800513"/>
            <a:ext cx="752493" cy="72493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Curved Connector 4"/>
          <p:cNvCxnSpPr>
            <a:stCxn id="2" idx="6"/>
            <a:endCxn id="29" idx="6"/>
          </p:cNvCxnSpPr>
          <p:nvPr/>
        </p:nvCxnSpPr>
        <p:spPr>
          <a:xfrm flipH="1" flipV="1">
            <a:off x="3129673" y="2266217"/>
            <a:ext cx="330218" cy="1896761"/>
          </a:xfrm>
          <a:prstGeom prst="curvedConnector3">
            <a:avLst>
              <a:gd name="adj1" fmla="val -12909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</p:bld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483</Words>
  <Application>Microsoft Office PowerPoint</Application>
  <PresentationFormat>On-screen Show (4:3)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Century Gothic</vt:lpstr>
      <vt:lpstr>新細明體</vt:lpstr>
      <vt:lpstr>Times New Roman</vt:lpstr>
      <vt:lpstr>Wingdings</vt:lpstr>
      <vt:lpstr>Presentation level design</vt:lpstr>
      <vt:lpstr>COS 212 Binary Trees: Deletion</vt:lpstr>
      <vt:lpstr>Deleting a node from BST</vt:lpstr>
      <vt:lpstr>Deleting a node from BST</vt:lpstr>
      <vt:lpstr>Deleting a node from BST</vt:lpstr>
      <vt:lpstr>Delete by merging</vt:lpstr>
      <vt:lpstr>Delete by merging</vt:lpstr>
      <vt:lpstr>Delete by merging: Tree Height</vt:lpstr>
      <vt:lpstr>Delete by Copying</vt:lpstr>
      <vt:lpstr>Delete by Copying</vt:lpstr>
      <vt:lpstr>Delete by Copying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2020-02-24T14:13:10Z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