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1" r:id="rId2"/>
    <p:sldId id="256" r:id="rId3"/>
    <p:sldId id="261" r:id="rId4"/>
    <p:sldId id="258" r:id="rId5"/>
    <p:sldId id="259" r:id="rId6"/>
    <p:sldId id="273" r:id="rId7"/>
    <p:sldId id="263" r:id="rId8"/>
    <p:sldId id="260" r:id="rId9"/>
    <p:sldId id="262" r:id="rId10"/>
    <p:sldId id="264" r:id="rId11"/>
    <p:sldId id="265" r:id="rId12"/>
    <p:sldId id="274" r:id="rId13"/>
    <p:sldId id="275" r:id="rId14"/>
    <p:sldId id="276" r:id="rId15"/>
    <p:sldId id="277" r:id="rId16"/>
    <p:sldId id="266" r:id="rId17"/>
    <p:sldId id="279" r:id="rId18"/>
    <p:sldId id="267" r:id="rId19"/>
    <p:sldId id="280" r:id="rId20"/>
    <p:sldId id="269" r:id="rId21"/>
    <p:sldId id="270" r:id="rId22"/>
    <p:sldId id="27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4"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330A54-76F7-4CEA-A632-69E109D6E39E}" type="datetimeFigureOut">
              <a:rPr lang="en-US" smtClean="0"/>
              <a:t>1/14/2018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CF9F6B-40BC-44E5-81BB-74FAAA9F51C6}" type="slidenum">
              <a:rPr lang="en-US" smtClean="0"/>
              <a:t>‹#›</a:t>
            </a:fld>
            <a:endParaRPr lang="en-US"/>
          </a:p>
        </p:txBody>
      </p:sp>
    </p:spTree>
    <p:extLst>
      <p:ext uri="{BB962C8B-B14F-4D97-AF65-F5344CB8AC3E}">
        <p14:creationId xmlns:p14="http://schemas.microsoft.com/office/powerpoint/2010/main" val="334164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Spring, 2018</a:t>
            </a:r>
          </a:p>
        </p:txBody>
      </p:sp>
      <p:sp>
        <p:nvSpPr>
          <p:cNvPr id="6" name="Footer Placeholder 5"/>
          <p:cNvSpPr>
            <a:spLocks noGrp="1"/>
          </p:cNvSpPr>
          <p:nvPr>
            <p:ph type="ftr" sz="quarter" idx="11"/>
          </p:nvPr>
        </p:nvSpPr>
        <p:spPr/>
        <p:txBody>
          <a:bodyPr/>
          <a:lstStyle/>
          <a:p>
            <a:r>
              <a:rPr lang="en-US"/>
              <a:t>Defect Analysis Report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Spring, 2018</a:t>
            </a:r>
          </a:p>
        </p:txBody>
      </p:sp>
      <p:sp>
        <p:nvSpPr>
          <p:cNvPr id="8" name="Footer Placeholder 7"/>
          <p:cNvSpPr>
            <a:spLocks noGrp="1"/>
          </p:cNvSpPr>
          <p:nvPr>
            <p:ph type="ftr" sz="quarter" idx="11"/>
          </p:nvPr>
        </p:nvSpPr>
        <p:spPr/>
        <p:txBody>
          <a:bodyPr/>
          <a:lstStyle/>
          <a:p>
            <a:r>
              <a:rPr lang="en-US"/>
              <a:t>Defect Analysis Report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Spring, 2018</a:t>
            </a:r>
          </a:p>
        </p:txBody>
      </p:sp>
      <p:sp>
        <p:nvSpPr>
          <p:cNvPr id="4" name="Footer Placeholder 3"/>
          <p:cNvSpPr>
            <a:spLocks noGrp="1"/>
          </p:cNvSpPr>
          <p:nvPr>
            <p:ph type="ftr" sz="quarter" idx="11"/>
          </p:nvPr>
        </p:nvSpPr>
        <p:spPr/>
        <p:txBody>
          <a:bodyPr/>
          <a:lstStyle/>
          <a:p>
            <a:r>
              <a:rPr lang="en-US"/>
              <a:t>Defect Analysis Report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Spring, 2018</a:t>
            </a:r>
          </a:p>
        </p:txBody>
      </p:sp>
      <p:sp>
        <p:nvSpPr>
          <p:cNvPr id="3" name="Footer Placeholder 2"/>
          <p:cNvSpPr>
            <a:spLocks noGrp="1"/>
          </p:cNvSpPr>
          <p:nvPr>
            <p:ph type="ftr" sz="quarter" idx="11"/>
          </p:nvPr>
        </p:nvSpPr>
        <p:spPr/>
        <p:txBody>
          <a:bodyPr/>
          <a:lstStyle/>
          <a:p>
            <a:r>
              <a:rPr lang="en-US"/>
              <a:t>Defect Analysis Report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Spring, 2018</a:t>
            </a:r>
          </a:p>
        </p:txBody>
      </p:sp>
      <p:sp>
        <p:nvSpPr>
          <p:cNvPr id="6" name="Footer Placeholder 5"/>
          <p:cNvSpPr>
            <a:spLocks noGrp="1"/>
          </p:cNvSpPr>
          <p:nvPr>
            <p:ph type="ftr" sz="quarter" idx="11"/>
          </p:nvPr>
        </p:nvSpPr>
        <p:spPr/>
        <p:txBody>
          <a:bodyPr/>
          <a:lstStyle/>
          <a:p>
            <a:r>
              <a:rPr lang="en-US"/>
              <a:t>Defect Analysis Report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Spring, 2018</a:t>
            </a:r>
          </a:p>
        </p:txBody>
      </p:sp>
      <p:sp>
        <p:nvSpPr>
          <p:cNvPr id="6" name="Footer Placeholder 5"/>
          <p:cNvSpPr>
            <a:spLocks noGrp="1"/>
          </p:cNvSpPr>
          <p:nvPr>
            <p:ph type="ftr" sz="quarter" idx="11"/>
          </p:nvPr>
        </p:nvSpPr>
        <p:spPr/>
        <p:txBody>
          <a:bodyPr/>
          <a:lstStyle/>
          <a:p>
            <a:r>
              <a:rPr lang="en-US"/>
              <a:t>Defect Analysis Report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Spring, 2018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Defect Analysis Report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Defect Analysis Report</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8" name="Rounded Rectangular Callout 7"/>
          <p:cNvSpPr/>
          <p:nvPr/>
        </p:nvSpPr>
        <p:spPr>
          <a:xfrm>
            <a:off x="2895600" y="4267200"/>
            <a:ext cx="3352800" cy="1447800"/>
          </a:xfrm>
          <a:prstGeom prst="wedgeRoundRectCallout">
            <a:avLst>
              <a:gd name="adj1" fmla="val -68637"/>
              <a:gd name="adj2" fmla="val -687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Comments in blue like this one are comments to the student.</a:t>
            </a:r>
          </a:p>
        </p:txBody>
      </p:sp>
      <p:sp>
        <p:nvSpPr>
          <p:cNvPr id="9" name="Rounded Rectangular Callout 8"/>
          <p:cNvSpPr/>
          <p:nvPr/>
        </p:nvSpPr>
        <p:spPr>
          <a:xfrm>
            <a:off x="2895600" y="1981200"/>
            <a:ext cx="3352800" cy="1447800"/>
          </a:xfrm>
          <a:prstGeom prst="wedgeRoundRectCallout">
            <a:avLst>
              <a:gd name="adj1" fmla="val -68637"/>
              <a:gd name="adj2" fmla="val -68783"/>
              <a:gd name="adj3" fmla="val 16667"/>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Comments in green like this one are part of the report.</a:t>
            </a:r>
          </a:p>
        </p:txBody>
      </p:sp>
    </p:spTree>
    <p:extLst>
      <p:ext uri="{BB962C8B-B14F-4D97-AF65-F5344CB8AC3E}">
        <p14:creationId xmlns:p14="http://schemas.microsoft.com/office/powerpoint/2010/main" val="141972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4900" dirty="0"/>
              <a:t>Sample Graph (Organizational Total)</a:t>
            </a:r>
            <a:r>
              <a:rPr lang="en-US" sz="4900" baseline="30000" dirty="0"/>
              <a:t>§</a:t>
            </a:r>
            <a:endParaRPr lang="en-US" sz="2800" baseline="30000" dirty="0"/>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065980" cy="417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7200" y="5943601"/>
            <a:ext cx="8229600" cy="533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rPr>
              <a:t>§ Graphs for individual projects are the same, but tend to show higher fluctuations.</a:t>
            </a:r>
          </a:p>
        </p:txBody>
      </p:sp>
    </p:spTree>
    <p:extLst>
      <p:ext uri="{BB962C8B-B14F-4D97-AF65-F5344CB8AC3E}">
        <p14:creationId xmlns:p14="http://schemas.microsoft.com/office/powerpoint/2010/main" val="216241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4900" dirty="0"/>
              <a:t>Analysis: General Description</a:t>
            </a:r>
            <a:endParaRPr lang="en-US" sz="2800" dirty="0"/>
          </a:p>
        </p:txBody>
      </p:sp>
      <p:sp>
        <p:nvSpPr>
          <p:cNvPr id="3" name="Content Placeholder 2"/>
          <p:cNvSpPr>
            <a:spLocks noGrp="1"/>
          </p:cNvSpPr>
          <p:nvPr>
            <p:ph idx="1"/>
          </p:nvPr>
        </p:nvSpPr>
        <p:spPr>
          <a:xfrm>
            <a:off x="457200" y="1905000"/>
            <a:ext cx="5105400" cy="4221163"/>
          </a:xfrm>
        </p:spPr>
        <p:txBody>
          <a:bodyPr>
            <a:normAutofit/>
          </a:bodyPr>
          <a:lstStyle/>
          <a:p>
            <a:r>
              <a:rPr lang="en-US" sz="2800" b="1" dirty="0"/>
              <a:t>Purpose:</a:t>
            </a:r>
          </a:p>
          <a:p>
            <a:pPr lvl="1"/>
            <a:r>
              <a:rPr lang="en-US" sz="2400" dirty="0">
                <a:solidFill>
                  <a:srgbClr val="0000FF"/>
                </a:solidFill>
              </a:rPr>
              <a:t>Unplanned turnover helps understand the stability of the staff on a project. </a:t>
            </a:r>
          </a:p>
          <a:p>
            <a:pPr lvl="1"/>
            <a:r>
              <a:rPr lang="en-US" sz="2400" dirty="0">
                <a:solidFill>
                  <a:srgbClr val="0000FF"/>
                </a:solidFill>
              </a:rPr>
              <a:t>This is important because unexpected departures can affect the project cost and schedule </a:t>
            </a:r>
          </a:p>
          <a:p>
            <a:pPr lvl="1"/>
            <a:r>
              <a:rPr lang="en-US" sz="2400" dirty="0">
                <a:solidFill>
                  <a:srgbClr val="0000FF"/>
                </a:solidFill>
              </a:rPr>
              <a:t>A “too high” turnover rate means increased training costs and lower levels of staff experience..</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Rounded Rectangular Callout 6"/>
          <p:cNvSpPr/>
          <p:nvPr/>
        </p:nvSpPr>
        <p:spPr>
          <a:xfrm>
            <a:off x="5715000" y="1752600"/>
            <a:ext cx="3200400" cy="4495800"/>
          </a:xfrm>
          <a:prstGeom prst="wedgeRoundRectCallout">
            <a:avLst>
              <a:gd name="adj1" fmla="val -49725"/>
              <a:gd name="adj2" fmla="val -273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On this slide (and you may expand to multiple slides) you should discuss the measure and graph in a general way, not specific to the data shown in the sample graph.  In other words, what does this type of graph show, what do the different lines or bars represent, etc.  If there are multiple graphs, you should explain what each of them shows that the others do not.</a:t>
            </a:r>
          </a:p>
        </p:txBody>
      </p:sp>
    </p:spTree>
    <p:extLst>
      <p:ext uri="{BB962C8B-B14F-4D97-AF65-F5344CB8AC3E}">
        <p14:creationId xmlns:p14="http://schemas.microsoft.com/office/powerpoint/2010/main" val="169088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4900" dirty="0"/>
              <a:t>Analysis: General Description </a:t>
            </a:r>
            <a:r>
              <a:rPr lang="en-US" sz="3100" dirty="0"/>
              <a:t>(continued)</a:t>
            </a:r>
            <a:endParaRPr lang="en-US" sz="2800" dirty="0"/>
          </a:p>
        </p:txBody>
      </p:sp>
      <p:sp>
        <p:nvSpPr>
          <p:cNvPr id="3" name="Content Placeholder 2"/>
          <p:cNvSpPr>
            <a:spLocks noGrp="1"/>
          </p:cNvSpPr>
          <p:nvPr>
            <p:ph idx="1"/>
          </p:nvPr>
        </p:nvSpPr>
        <p:spPr>
          <a:xfrm>
            <a:off x="381000" y="1752600"/>
            <a:ext cx="8305800" cy="4221163"/>
          </a:xfrm>
        </p:spPr>
        <p:txBody>
          <a:bodyPr>
            <a:normAutofit/>
          </a:bodyPr>
          <a:lstStyle/>
          <a:p>
            <a:r>
              <a:rPr lang="en-US" sz="2800" b="1" dirty="0"/>
              <a:t>Graph:</a:t>
            </a:r>
          </a:p>
          <a:p>
            <a:pPr lvl="1"/>
            <a:r>
              <a:rPr lang="en-US" sz="2400" dirty="0">
                <a:solidFill>
                  <a:srgbClr val="0000FF"/>
                </a:solidFill>
              </a:rPr>
              <a:t>The unplanned turnover graph is plotted by month, using a line chart. </a:t>
            </a:r>
          </a:p>
          <a:p>
            <a:pPr lvl="1"/>
            <a:r>
              <a:rPr lang="en-US" sz="2400" dirty="0">
                <a:solidFill>
                  <a:srgbClr val="0000FF"/>
                </a:solidFill>
              </a:rPr>
              <a:t>It shows the rate at which people have left the project, by month, compared with the plan.  </a:t>
            </a:r>
          </a:p>
          <a:p>
            <a:pPr lvl="1"/>
            <a:r>
              <a:rPr lang="en-US" sz="2400" dirty="0">
                <a:solidFill>
                  <a:srgbClr val="0000FF"/>
                </a:solidFill>
              </a:rPr>
              <a:t>Two lines are shown: the plan (black line) and the actual turnover (red line).  </a:t>
            </a:r>
          </a:p>
          <a:p>
            <a:pPr lvl="1"/>
            <a:r>
              <a:rPr lang="en-US" sz="2400" dirty="0">
                <a:solidFill>
                  <a:srgbClr val="0000FF"/>
                </a:solidFill>
              </a:rPr>
              <a:t>When the red line is higher than the black line, it means more people are leaving than planned. </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8" name="Rounded Rectangular Callout 7"/>
          <p:cNvSpPr/>
          <p:nvPr/>
        </p:nvSpPr>
        <p:spPr>
          <a:xfrm>
            <a:off x="3352800" y="5486400"/>
            <a:ext cx="5334000" cy="942654"/>
          </a:xfrm>
          <a:prstGeom prst="wedgeRoundRectCallout">
            <a:avLst>
              <a:gd name="adj1" fmla="val 7182"/>
              <a:gd name="adj2" fmla="val -761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Note how these general description slides provides general information about this metric and graph.</a:t>
            </a:r>
          </a:p>
        </p:txBody>
      </p:sp>
    </p:spTree>
    <p:extLst>
      <p:ext uri="{BB962C8B-B14F-4D97-AF65-F5344CB8AC3E}">
        <p14:creationId xmlns:p14="http://schemas.microsoft.com/office/powerpoint/2010/main" val="2346852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4900" dirty="0"/>
              <a:t>Analysis: General Description </a:t>
            </a:r>
            <a:r>
              <a:rPr lang="en-US" sz="3100" dirty="0"/>
              <a:t>(continued)</a:t>
            </a:r>
            <a:endParaRPr lang="en-US" sz="2800" dirty="0"/>
          </a:p>
        </p:txBody>
      </p:sp>
      <p:sp>
        <p:nvSpPr>
          <p:cNvPr id="3" name="Content Placeholder 2"/>
          <p:cNvSpPr>
            <a:spLocks noGrp="1"/>
          </p:cNvSpPr>
          <p:nvPr>
            <p:ph idx="1"/>
          </p:nvPr>
        </p:nvSpPr>
        <p:spPr>
          <a:xfrm>
            <a:off x="381000" y="1752600"/>
            <a:ext cx="8305800" cy="4572000"/>
          </a:xfrm>
        </p:spPr>
        <p:txBody>
          <a:bodyPr>
            <a:normAutofit fontScale="92500" lnSpcReduction="20000"/>
          </a:bodyPr>
          <a:lstStyle/>
          <a:p>
            <a:r>
              <a:rPr lang="en-US" sz="2800" b="1" dirty="0"/>
              <a:t>How to Analyze and Respond to the Graph</a:t>
            </a:r>
            <a:r>
              <a:rPr lang="en-US" sz="2800" dirty="0">
                <a:solidFill>
                  <a:srgbClr val="0000FF"/>
                </a:solidFill>
              </a:rPr>
              <a:t>:</a:t>
            </a:r>
          </a:p>
          <a:p>
            <a:pPr lvl="1"/>
            <a:r>
              <a:rPr lang="en-US" sz="2600" dirty="0">
                <a:solidFill>
                  <a:srgbClr val="0000FF"/>
                </a:solidFill>
              </a:rPr>
              <a:t>If the "actual" number exceeds the plan in any month, it indicates a level of turnover that is higher than expected.  </a:t>
            </a:r>
          </a:p>
          <a:p>
            <a:pPr lvl="2"/>
            <a:r>
              <a:rPr lang="en-US" sz="2200" dirty="0">
                <a:solidFill>
                  <a:srgbClr val="0000FF"/>
                </a:solidFill>
              </a:rPr>
              <a:t>It is normal to have occasional months when the turnover is higher than planned.  </a:t>
            </a:r>
          </a:p>
          <a:p>
            <a:pPr lvl="2"/>
            <a:r>
              <a:rPr lang="en-US" sz="2200" dirty="0">
                <a:solidFill>
                  <a:srgbClr val="0000FF"/>
                </a:solidFill>
              </a:rPr>
              <a:t>You need to look for two situations: large amounts of unplanned turnover over a short period of time (red line significantly higher than black line), or higher-than-planned turnover occurring consistently over a long period of time (red line consistently higher than black line).  </a:t>
            </a:r>
          </a:p>
          <a:p>
            <a:pPr lvl="1"/>
            <a:r>
              <a:rPr lang="en-US" sz="2600" dirty="0">
                <a:solidFill>
                  <a:srgbClr val="0000FF"/>
                </a:solidFill>
              </a:rPr>
              <a:t>A sudden burst of turnover might be due to a single, non-repeatable event such as a group of individuals deciding to leave. </a:t>
            </a:r>
            <a:r>
              <a:rPr lang="en-US" dirty="0">
                <a:solidFill>
                  <a:srgbClr val="0000FF"/>
                </a:solidFill>
              </a:rPr>
              <a:t> </a:t>
            </a:r>
          </a:p>
          <a:p>
            <a:pPr lvl="2"/>
            <a:r>
              <a:rPr lang="en-US" sz="2200" dirty="0">
                <a:solidFill>
                  <a:srgbClr val="0000FF"/>
                </a:solidFill>
              </a:rPr>
              <a:t>This indicates a need to hire replacements and to determine why these individuals are leaving. </a:t>
            </a:r>
          </a:p>
          <a:p>
            <a:pPr lvl="1"/>
            <a:endParaRPr lang="en-US" sz="2400" dirty="0">
              <a:solidFill>
                <a:srgbClr val="0000FF"/>
              </a:solidFill>
            </a:endParaRPr>
          </a:p>
          <a:p>
            <a:pPr lvl="1"/>
            <a:endParaRPr lang="en-US" sz="2400" dirty="0">
              <a:solidFill>
                <a:srgbClr val="0000FF"/>
              </a:solidFill>
            </a:endParaRP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253834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4900" dirty="0"/>
              <a:t>Analysis: General Description </a:t>
            </a:r>
            <a:r>
              <a:rPr lang="en-US" sz="3100" dirty="0"/>
              <a:t>(continued)</a:t>
            </a:r>
            <a:endParaRPr lang="en-US" sz="2800" dirty="0"/>
          </a:p>
        </p:txBody>
      </p:sp>
      <p:sp>
        <p:nvSpPr>
          <p:cNvPr id="3" name="Content Placeholder 2"/>
          <p:cNvSpPr>
            <a:spLocks noGrp="1"/>
          </p:cNvSpPr>
          <p:nvPr>
            <p:ph idx="1"/>
          </p:nvPr>
        </p:nvSpPr>
        <p:spPr>
          <a:xfrm>
            <a:off x="381000" y="1752600"/>
            <a:ext cx="8305800" cy="4572000"/>
          </a:xfrm>
        </p:spPr>
        <p:txBody>
          <a:bodyPr>
            <a:normAutofit/>
          </a:bodyPr>
          <a:lstStyle/>
          <a:p>
            <a:r>
              <a:rPr lang="en-US" sz="2800" b="1" dirty="0"/>
              <a:t>How to Analyze and Respond to the Graph (continued):</a:t>
            </a:r>
          </a:p>
          <a:p>
            <a:pPr lvl="1"/>
            <a:r>
              <a:rPr lang="en-US" sz="2400" dirty="0">
                <a:solidFill>
                  <a:srgbClr val="0000FF"/>
                </a:solidFill>
              </a:rPr>
              <a:t>A consistently high turnover rate, even if only a small amount above the plan, suggests a too-optimistic plan.</a:t>
            </a:r>
          </a:p>
          <a:p>
            <a:pPr lvl="2"/>
            <a:r>
              <a:rPr lang="en-US" sz="2000" dirty="0">
                <a:solidFill>
                  <a:srgbClr val="0000FF"/>
                </a:solidFill>
              </a:rPr>
              <a:t> This could be caused by poor estimating or by a systemic problem that will have impact on costs and schedules of future projects as well as this one.  </a:t>
            </a:r>
          </a:p>
          <a:p>
            <a:pPr lvl="2"/>
            <a:r>
              <a:rPr lang="en-US" sz="2000" dirty="0">
                <a:solidFill>
                  <a:srgbClr val="0000FF"/>
                </a:solidFill>
              </a:rPr>
              <a:t>The underlying cause must be assessed.  For example, poor working conditions or excessive overtime might be hurting employee morale.  </a:t>
            </a:r>
          </a:p>
          <a:p>
            <a:pPr lvl="2"/>
            <a:r>
              <a:rPr lang="en-US" sz="2000" dirty="0">
                <a:solidFill>
                  <a:srgbClr val="0000FF"/>
                </a:solidFill>
              </a:rPr>
              <a:t>A problem like this must either be corrected or else the impact on costs and schedules must be included in plans.  </a:t>
            </a:r>
          </a:p>
          <a:p>
            <a:pPr lvl="1"/>
            <a:endParaRPr lang="en-US" sz="2400" dirty="0">
              <a:solidFill>
                <a:srgbClr val="0000FF"/>
              </a:solidFill>
            </a:endParaRPr>
          </a:p>
          <a:p>
            <a:pPr lvl="1"/>
            <a:endParaRPr lang="en-US" sz="2400" dirty="0">
              <a:solidFill>
                <a:srgbClr val="0000FF"/>
              </a:solidFill>
            </a:endParaRP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361414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4900" dirty="0"/>
              <a:t>Analysis: General Description </a:t>
            </a:r>
            <a:r>
              <a:rPr lang="en-US" sz="3100" dirty="0"/>
              <a:t>(continued)</a:t>
            </a:r>
            <a:endParaRPr lang="en-US" sz="2800" dirty="0"/>
          </a:p>
        </p:txBody>
      </p:sp>
      <p:sp>
        <p:nvSpPr>
          <p:cNvPr id="3" name="Content Placeholder 2"/>
          <p:cNvSpPr>
            <a:spLocks noGrp="1"/>
          </p:cNvSpPr>
          <p:nvPr>
            <p:ph idx="1"/>
          </p:nvPr>
        </p:nvSpPr>
        <p:spPr>
          <a:xfrm>
            <a:off x="381000" y="1752600"/>
            <a:ext cx="8305800" cy="4572000"/>
          </a:xfrm>
        </p:spPr>
        <p:txBody>
          <a:bodyPr>
            <a:normAutofit/>
          </a:bodyPr>
          <a:lstStyle/>
          <a:p>
            <a:r>
              <a:rPr lang="en-US" sz="2800" b="1" dirty="0"/>
              <a:t>How to Analyze and Respond to the Graph (continued):</a:t>
            </a:r>
          </a:p>
          <a:p>
            <a:pPr lvl="1"/>
            <a:r>
              <a:rPr lang="en-US" sz="2400" dirty="0">
                <a:solidFill>
                  <a:srgbClr val="0000FF"/>
                </a:solidFill>
              </a:rPr>
              <a:t>Causes of unplanned turnover need to be evaluated and either accounted for or corrected. </a:t>
            </a:r>
          </a:p>
          <a:p>
            <a:pPr lvl="2"/>
            <a:r>
              <a:rPr lang="en-US" sz="2000" dirty="0">
                <a:solidFill>
                  <a:srgbClr val="0000FF"/>
                </a:solidFill>
              </a:rPr>
              <a:t>If the higher rate cannot be changed, the plan must be adjusted to reflect higher rates.  </a:t>
            </a:r>
          </a:p>
          <a:p>
            <a:pPr lvl="2"/>
            <a:r>
              <a:rPr lang="en-US" sz="2000" dirty="0">
                <a:solidFill>
                  <a:srgbClr val="0000FF"/>
                </a:solidFill>
              </a:rPr>
              <a:t>A good plan accommodates expected turnover situations.  For example, in the above graph, the increase in the plan in September might reflect several summer interns leaving to return to college. </a:t>
            </a:r>
          </a:p>
          <a:p>
            <a:pPr lvl="1"/>
            <a:endParaRPr lang="en-US" sz="2400" dirty="0">
              <a:solidFill>
                <a:srgbClr val="0000FF"/>
              </a:solidFill>
            </a:endParaRPr>
          </a:p>
          <a:p>
            <a:pPr lvl="1"/>
            <a:endParaRPr lang="en-US" sz="2400" dirty="0">
              <a:solidFill>
                <a:srgbClr val="0000FF"/>
              </a:solidFill>
            </a:endParaRP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964514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4900" dirty="0"/>
              <a:t>Analysis: Specific Description</a:t>
            </a:r>
            <a:endParaRPr lang="en-US" sz="2800" dirty="0"/>
          </a:p>
        </p:txBody>
      </p:sp>
      <p:sp>
        <p:nvSpPr>
          <p:cNvPr id="3" name="Content Placeholder 2"/>
          <p:cNvSpPr>
            <a:spLocks noGrp="1"/>
          </p:cNvSpPr>
          <p:nvPr>
            <p:ph idx="1"/>
          </p:nvPr>
        </p:nvSpPr>
        <p:spPr>
          <a:xfrm>
            <a:off x="457200" y="1752600"/>
            <a:ext cx="5867400" cy="4495800"/>
          </a:xfrm>
        </p:spPr>
        <p:txBody>
          <a:bodyPr>
            <a:normAutofit fontScale="92500"/>
          </a:bodyPr>
          <a:lstStyle/>
          <a:p>
            <a:r>
              <a:rPr lang="en-US" sz="2400" b="1" dirty="0"/>
              <a:t>What the Graph Shows:</a:t>
            </a:r>
          </a:p>
          <a:p>
            <a:pPr lvl="1"/>
            <a:r>
              <a:rPr lang="en-US" sz="2200" dirty="0">
                <a:solidFill>
                  <a:srgbClr val="0000FF"/>
                </a:solidFill>
              </a:rPr>
              <a:t>This specific graph shows that although turnover followed the plan during the first few months of the project, it started to exceed expectations consistently in June and has remained above expectations for three months. </a:t>
            </a:r>
          </a:p>
          <a:p>
            <a:pPr lvl="1"/>
            <a:r>
              <a:rPr lang="en-US" sz="2200" dirty="0">
                <a:solidFill>
                  <a:srgbClr val="0000FF"/>
                </a:solidFill>
              </a:rPr>
              <a:t>The software manager has evaluated the cause of this high turnover rate and believes that the most probable cause is the failure of the air conditioning system and the resulting employee discontent.  </a:t>
            </a:r>
          </a:p>
          <a:p>
            <a:pPr lvl="1"/>
            <a:r>
              <a:rPr lang="en-US" sz="2200" dirty="0">
                <a:solidFill>
                  <a:srgbClr val="0000FF"/>
                </a:solidFill>
              </a:rPr>
              <a:t>The repair was not completed until late August. </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Rounded Rectangular Callout 6"/>
          <p:cNvSpPr/>
          <p:nvPr/>
        </p:nvSpPr>
        <p:spPr>
          <a:xfrm>
            <a:off x="6477000" y="1752600"/>
            <a:ext cx="2438400" cy="4953000"/>
          </a:xfrm>
          <a:prstGeom prst="wedgeRoundRectCallout">
            <a:avLst>
              <a:gd name="adj1" fmla="val -49725"/>
              <a:gd name="adj2" fmla="val -273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On this slide (and you may expand to multiple slides) you should discuss your interpretation of the </a:t>
            </a:r>
            <a:r>
              <a:rPr lang="en-US" sz="2000" b="1" u="sng" dirty="0">
                <a:solidFill>
                  <a:schemeClr val="bg1"/>
                </a:solidFill>
              </a:rPr>
              <a:t>specific</a:t>
            </a:r>
            <a:r>
              <a:rPr lang="en-US" sz="2000" dirty="0">
                <a:solidFill>
                  <a:schemeClr val="bg1"/>
                </a:solidFill>
              </a:rPr>
              <a:t> graphs shown previously. What conclusions or observations can you make about your organization’s software by looking at the graph(s)? </a:t>
            </a:r>
          </a:p>
        </p:txBody>
      </p:sp>
    </p:spTree>
    <p:extLst>
      <p:ext uri="{BB962C8B-B14F-4D97-AF65-F5344CB8AC3E}">
        <p14:creationId xmlns:p14="http://schemas.microsoft.com/office/powerpoint/2010/main" val="1186030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4900" dirty="0"/>
              <a:t>Analysis: Specific Description </a:t>
            </a:r>
            <a:r>
              <a:rPr lang="en-US" sz="4800" dirty="0"/>
              <a:t> </a:t>
            </a:r>
            <a:r>
              <a:rPr lang="en-US" sz="2800" dirty="0"/>
              <a:t>(continued)</a:t>
            </a:r>
          </a:p>
        </p:txBody>
      </p:sp>
      <p:sp>
        <p:nvSpPr>
          <p:cNvPr id="3" name="Content Placeholder 2"/>
          <p:cNvSpPr>
            <a:spLocks noGrp="1"/>
          </p:cNvSpPr>
          <p:nvPr>
            <p:ph idx="1"/>
          </p:nvPr>
        </p:nvSpPr>
        <p:spPr>
          <a:xfrm>
            <a:off x="457200" y="1752600"/>
            <a:ext cx="8229600" cy="4648200"/>
          </a:xfrm>
        </p:spPr>
        <p:txBody>
          <a:bodyPr>
            <a:normAutofit/>
          </a:bodyPr>
          <a:lstStyle/>
          <a:p>
            <a:r>
              <a:rPr lang="en-US" sz="2400" b="1" dirty="0"/>
              <a:t>Recommendations / Comments:</a:t>
            </a:r>
          </a:p>
          <a:p>
            <a:pPr lvl="1"/>
            <a:r>
              <a:rPr lang="en-US" sz="2000" dirty="0">
                <a:solidFill>
                  <a:srgbClr val="0000FF"/>
                </a:solidFill>
              </a:rPr>
              <a:t>We should respond more quickly to employee comfort issues like this in the future</a:t>
            </a:r>
          </a:p>
          <a:p>
            <a:pPr lvl="1"/>
            <a:r>
              <a:rPr lang="en-US" sz="2000" dirty="0">
                <a:solidFill>
                  <a:srgbClr val="0000FF"/>
                </a:solidFill>
              </a:rPr>
              <a:t>One approach would be to provide an emergency equipment repair budget for future years instead of relying on approval from the capital equipment committee</a:t>
            </a:r>
          </a:p>
          <a:p>
            <a:pPr lvl="1">
              <a:buFont typeface="Wingdings" panose="05000000000000000000" pitchFamily="2" charset="2"/>
              <a:buChar char="Ø"/>
            </a:pPr>
            <a:r>
              <a:rPr lang="en-US" sz="2000" dirty="0">
                <a:solidFill>
                  <a:srgbClr val="0000FF"/>
                </a:solidFill>
              </a:rPr>
              <a:t>Most members of the capital equipment committee were on vacation at the time of the A/C failure, resulting in a significant delay in getting things repaired.</a:t>
            </a:r>
          </a:p>
          <a:p>
            <a:pPr lvl="1"/>
            <a:endParaRPr lang="en-US" sz="2000" dirty="0">
              <a:solidFill>
                <a:srgbClr val="0000FF"/>
              </a:solidFill>
            </a:endParaRP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8" name="Rounded Rectangular Callout 7"/>
          <p:cNvSpPr/>
          <p:nvPr/>
        </p:nvSpPr>
        <p:spPr>
          <a:xfrm>
            <a:off x="1066800" y="5029200"/>
            <a:ext cx="6934200" cy="1371600"/>
          </a:xfrm>
          <a:prstGeom prst="wedgeRoundRectCallout">
            <a:avLst>
              <a:gd name="adj1" fmla="val -20846"/>
              <a:gd name="adj2" fmla="val -606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Recommendations are appropriate if you believe there is a way to make a significant improvement in the future.</a:t>
            </a:r>
          </a:p>
          <a:p>
            <a:pPr algn="ctr"/>
            <a:r>
              <a:rPr lang="en-US" sz="2000" dirty="0"/>
              <a:t>When making recommendations, focus on changes to business processes, not on blaming specific people.</a:t>
            </a:r>
          </a:p>
        </p:txBody>
      </p:sp>
    </p:spTree>
    <p:extLst>
      <p:ext uri="{BB962C8B-B14F-4D97-AF65-F5344CB8AC3E}">
        <p14:creationId xmlns:p14="http://schemas.microsoft.com/office/powerpoint/2010/main" val="4209466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3600" dirty="0"/>
              <a:t>Procedure</a:t>
            </a:r>
            <a:br>
              <a:rPr lang="en-US" sz="3600" dirty="0"/>
            </a:br>
            <a:r>
              <a:rPr lang="en-US" sz="2700" dirty="0"/>
              <a:t>for Analyzing the Data and Producing the Graph(s)</a:t>
            </a:r>
            <a:endParaRPr lang="en-US" sz="2000" dirty="0"/>
          </a:p>
        </p:txBody>
      </p:sp>
      <p:sp>
        <p:nvSpPr>
          <p:cNvPr id="3" name="Content Placeholder 2"/>
          <p:cNvSpPr>
            <a:spLocks noGrp="1"/>
          </p:cNvSpPr>
          <p:nvPr>
            <p:ph idx="1"/>
          </p:nvPr>
        </p:nvSpPr>
        <p:spPr>
          <a:xfrm>
            <a:off x="228600" y="2209800"/>
            <a:ext cx="8686800" cy="4191000"/>
          </a:xfrm>
        </p:spPr>
        <p:txBody>
          <a:bodyPr>
            <a:normAutofit/>
          </a:bodyPr>
          <a:lstStyle/>
          <a:p>
            <a:pPr marL="0" indent="0">
              <a:buNone/>
            </a:pPr>
            <a:r>
              <a:rPr lang="en-US" sz="2400" b="1" dirty="0"/>
              <a:t>Base Measures</a:t>
            </a:r>
            <a:r>
              <a:rPr lang="en-US" sz="2400" dirty="0"/>
              <a:t> (raw data required to compute this metric):</a:t>
            </a:r>
          </a:p>
          <a:p>
            <a:pPr marL="400050" lvl="1" indent="0">
              <a:spcBef>
                <a:spcPts val="1200"/>
              </a:spcBef>
              <a:buNone/>
            </a:pPr>
            <a:r>
              <a:rPr lang="en-US" sz="2000" b="1" dirty="0" err="1">
                <a:solidFill>
                  <a:srgbClr val="0000FF"/>
                </a:solidFill>
              </a:rPr>
              <a:t>E</a:t>
            </a:r>
            <a:r>
              <a:rPr lang="en-US" sz="2000" b="1" baseline="-25000" dirty="0" err="1">
                <a:solidFill>
                  <a:srgbClr val="0000FF"/>
                </a:solidFill>
              </a:rPr>
              <a:t>m</a:t>
            </a:r>
            <a:r>
              <a:rPr lang="en-US" sz="2000" dirty="0">
                <a:solidFill>
                  <a:srgbClr val="0000FF"/>
                </a:solidFill>
              </a:rPr>
              <a:t> = the total number of employees on the project at the end of month </a:t>
            </a:r>
            <a:r>
              <a:rPr lang="en-US" sz="2000" b="1" dirty="0">
                <a:solidFill>
                  <a:srgbClr val="0000FF"/>
                </a:solidFill>
              </a:rPr>
              <a:t>m</a:t>
            </a:r>
          </a:p>
          <a:p>
            <a:pPr marL="400050" lvl="1" indent="0">
              <a:buNone/>
            </a:pPr>
            <a:r>
              <a:rPr lang="en-US" sz="2000" b="1" dirty="0">
                <a:solidFill>
                  <a:srgbClr val="0000FF"/>
                </a:solidFill>
              </a:rPr>
              <a:t>L</a:t>
            </a:r>
            <a:r>
              <a:rPr lang="en-US" sz="2000" b="1" baseline="-25000" dirty="0">
                <a:solidFill>
                  <a:srgbClr val="0000FF"/>
                </a:solidFill>
              </a:rPr>
              <a:t>m</a:t>
            </a:r>
            <a:r>
              <a:rPr lang="en-US" sz="2000" dirty="0">
                <a:solidFill>
                  <a:srgbClr val="0000FF"/>
                </a:solidFill>
              </a:rPr>
              <a:t> = the total number of employees who left the project during month</a:t>
            </a:r>
            <a:r>
              <a:rPr lang="en-US" sz="2000" b="1" dirty="0">
                <a:solidFill>
                  <a:srgbClr val="0000FF"/>
                </a:solidFill>
              </a:rPr>
              <a:t> m</a:t>
            </a:r>
          </a:p>
          <a:p>
            <a:pPr marL="400050" lvl="1" indent="0">
              <a:buNone/>
            </a:pPr>
            <a:r>
              <a:rPr lang="en-US" sz="2000" b="1" dirty="0">
                <a:solidFill>
                  <a:srgbClr val="0000FF"/>
                </a:solidFill>
              </a:rPr>
              <a:t>R</a:t>
            </a:r>
            <a:r>
              <a:rPr lang="en-US" sz="2000" b="1" baseline="-25000" dirty="0">
                <a:solidFill>
                  <a:srgbClr val="0000FF"/>
                </a:solidFill>
              </a:rPr>
              <a:t>m</a:t>
            </a:r>
            <a:r>
              <a:rPr lang="en-US" sz="2000" dirty="0">
                <a:solidFill>
                  <a:srgbClr val="0000FF"/>
                </a:solidFill>
              </a:rPr>
              <a:t> = the turnover rate expected (planned) for month </a:t>
            </a:r>
            <a:r>
              <a:rPr lang="en-US" sz="2000" b="1" dirty="0">
                <a:solidFill>
                  <a:srgbClr val="0000FF"/>
                </a:solidFill>
              </a:rPr>
              <a:t>m</a:t>
            </a:r>
            <a:endParaRPr lang="en-US" sz="2000" dirty="0">
              <a:solidFill>
                <a:srgbClr val="0000FF"/>
              </a:solidFill>
            </a:endParaRPr>
          </a:p>
          <a:p>
            <a:pPr marL="400050" lvl="1" indent="0">
              <a:spcBef>
                <a:spcPts val="1200"/>
              </a:spcBef>
              <a:buNone/>
            </a:pPr>
            <a:r>
              <a:rPr lang="en-US" sz="2000" dirty="0">
                <a:solidFill>
                  <a:srgbClr val="0000FF"/>
                </a:solidFill>
              </a:rPr>
              <a:t>The values of </a:t>
            </a:r>
            <a:r>
              <a:rPr lang="en-US" sz="2000" b="1" dirty="0" err="1">
                <a:solidFill>
                  <a:srgbClr val="0000FF"/>
                </a:solidFill>
              </a:rPr>
              <a:t>E</a:t>
            </a:r>
            <a:r>
              <a:rPr lang="en-US" sz="2000" b="1" baseline="-25000" dirty="0" err="1">
                <a:solidFill>
                  <a:srgbClr val="0000FF"/>
                </a:solidFill>
              </a:rPr>
              <a:t>m</a:t>
            </a:r>
            <a:r>
              <a:rPr lang="en-US" sz="2000" dirty="0">
                <a:solidFill>
                  <a:srgbClr val="0000FF"/>
                </a:solidFill>
              </a:rPr>
              <a:t> and </a:t>
            </a:r>
            <a:r>
              <a:rPr lang="en-US" sz="2000" b="1" dirty="0">
                <a:solidFill>
                  <a:srgbClr val="0000FF"/>
                </a:solidFill>
              </a:rPr>
              <a:t>L</a:t>
            </a:r>
            <a:r>
              <a:rPr lang="en-US" sz="2000" b="1" baseline="-25000" dirty="0">
                <a:solidFill>
                  <a:srgbClr val="0000FF"/>
                </a:solidFill>
              </a:rPr>
              <a:t>m</a:t>
            </a:r>
            <a:r>
              <a:rPr lang="en-US" sz="2000" dirty="0">
                <a:solidFill>
                  <a:srgbClr val="0000FF"/>
                </a:solidFill>
              </a:rPr>
              <a:t> are collected monthly and recorded in separate rows in a spreadsheet. All employees are counted and the numbers are recorded on the last day of each month.</a:t>
            </a:r>
          </a:p>
          <a:p>
            <a:pPr marL="400050" lvl="1" indent="0">
              <a:spcBef>
                <a:spcPts val="1200"/>
              </a:spcBef>
              <a:buNone/>
            </a:pPr>
            <a:r>
              <a:rPr lang="en-US" sz="2000" dirty="0">
                <a:solidFill>
                  <a:srgbClr val="0000FF"/>
                </a:solidFill>
              </a:rPr>
              <a:t>The </a:t>
            </a:r>
            <a:r>
              <a:rPr lang="en-US" sz="2000" u="sng" dirty="0">
                <a:solidFill>
                  <a:srgbClr val="0000FF"/>
                </a:solidFill>
              </a:rPr>
              <a:t>Planned</a:t>
            </a:r>
            <a:r>
              <a:rPr lang="en-US" sz="2000" dirty="0">
                <a:solidFill>
                  <a:srgbClr val="0000FF"/>
                </a:solidFill>
              </a:rPr>
              <a:t> turnover rate (</a:t>
            </a:r>
            <a:r>
              <a:rPr lang="en-US" sz="2000" b="1" dirty="0">
                <a:solidFill>
                  <a:srgbClr val="0000FF"/>
                </a:solidFill>
              </a:rPr>
              <a:t>R</a:t>
            </a:r>
            <a:r>
              <a:rPr lang="en-US" sz="2000" b="1" baseline="-25000" dirty="0">
                <a:solidFill>
                  <a:srgbClr val="0000FF"/>
                </a:solidFill>
              </a:rPr>
              <a:t>m</a:t>
            </a:r>
            <a:r>
              <a:rPr lang="en-US" sz="2000" dirty="0">
                <a:solidFill>
                  <a:srgbClr val="0000FF"/>
                </a:solidFill>
              </a:rPr>
              <a:t>) is derived from historical turnover rates with revisions up or down to reflect actual experience (such as higher than average turnover that might be expected at certain times of the year or due to specific circumstances of this project).</a:t>
            </a:r>
          </a:p>
          <a:p>
            <a:pPr marL="0" indent="0">
              <a:buNone/>
            </a:pPr>
            <a:endParaRPr lang="en-US" sz="2400" dirty="0">
              <a:solidFill>
                <a:srgbClr val="0000FF"/>
              </a:solidFill>
            </a:endParaRP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dirty="0"/>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872084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3600" dirty="0"/>
              <a:t>Procedure</a:t>
            </a:r>
            <a:r>
              <a:rPr lang="en-US" sz="2200" dirty="0"/>
              <a:t> (continued)</a:t>
            </a:r>
            <a:endParaRPr lang="en-US" sz="2000" dirty="0"/>
          </a:p>
        </p:txBody>
      </p:sp>
      <p:sp>
        <p:nvSpPr>
          <p:cNvPr id="3" name="Content Placeholder 2"/>
          <p:cNvSpPr>
            <a:spLocks noGrp="1"/>
          </p:cNvSpPr>
          <p:nvPr>
            <p:ph idx="1"/>
          </p:nvPr>
        </p:nvSpPr>
        <p:spPr>
          <a:xfrm>
            <a:off x="228600" y="1981200"/>
            <a:ext cx="8686800" cy="4419599"/>
          </a:xfrm>
        </p:spPr>
        <p:txBody>
          <a:bodyPr>
            <a:normAutofit/>
          </a:bodyPr>
          <a:lstStyle/>
          <a:p>
            <a:pPr marL="0" indent="0">
              <a:buNone/>
            </a:pPr>
            <a:r>
              <a:rPr lang="en-US" sz="2400" b="1" dirty="0"/>
              <a:t>Data Refinement:</a:t>
            </a:r>
            <a:endParaRPr lang="en-US" sz="2400" dirty="0"/>
          </a:p>
          <a:p>
            <a:pPr marL="400050" lvl="1" indent="0">
              <a:spcBef>
                <a:spcPts val="1200"/>
              </a:spcBef>
              <a:buNone/>
            </a:pPr>
            <a:r>
              <a:rPr lang="en-US" sz="2000" dirty="0">
                <a:solidFill>
                  <a:srgbClr val="0000FF"/>
                </a:solidFill>
              </a:rPr>
              <a:t>All values are checked for errors.</a:t>
            </a:r>
          </a:p>
          <a:p>
            <a:pPr marL="400050" lvl="1" indent="0">
              <a:spcBef>
                <a:spcPts val="1200"/>
              </a:spcBef>
              <a:buNone/>
            </a:pPr>
            <a:r>
              <a:rPr lang="en-US" sz="2000" dirty="0">
                <a:solidFill>
                  <a:srgbClr val="0000FF"/>
                </a:solidFill>
              </a:rPr>
              <a:t>Monthly totals are computed by subtracting losses from gains</a:t>
            </a:r>
          </a:p>
          <a:p>
            <a:pPr marL="400050" lvl="1" indent="0">
              <a:spcBef>
                <a:spcPts val="1200"/>
              </a:spcBef>
              <a:buNone/>
            </a:pPr>
            <a:endParaRPr lang="en-US" sz="2000" dirty="0">
              <a:solidFill>
                <a:srgbClr val="0000FF"/>
              </a:solidFill>
            </a:endParaRPr>
          </a:p>
          <a:p>
            <a:pPr marL="0" indent="0">
              <a:buNone/>
            </a:pPr>
            <a:endParaRPr lang="en-US" sz="2400" dirty="0">
              <a:solidFill>
                <a:srgbClr val="0000FF"/>
              </a:solidFill>
            </a:endParaRP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Rounded Rectangular Callout 6"/>
          <p:cNvSpPr/>
          <p:nvPr/>
        </p:nvSpPr>
        <p:spPr>
          <a:xfrm>
            <a:off x="1066800" y="3733800"/>
            <a:ext cx="6934200" cy="1828800"/>
          </a:xfrm>
          <a:prstGeom prst="wedgeRoundRectCallout">
            <a:avLst>
              <a:gd name="adj1" fmla="val -20846"/>
              <a:gd name="adj2" fmla="val -606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Note that for some metrics, additional refinement may be necessary such as computing sums or averages, sorting data, selecting only part of the data, etc.</a:t>
            </a:r>
          </a:p>
        </p:txBody>
      </p:sp>
    </p:spTree>
    <p:extLst>
      <p:ext uri="{BB962C8B-B14F-4D97-AF65-F5344CB8AC3E}">
        <p14:creationId xmlns:p14="http://schemas.microsoft.com/office/powerpoint/2010/main" val="164007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1470025"/>
          </a:xfrm>
        </p:spPr>
        <p:txBody>
          <a:bodyPr>
            <a:normAutofit fontScale="90000"/>
          </a:bodyPr>
          <a:lstStyle/>
          <a:p>
            <a:r>
              <a:rPr lang="en-US" sz="5300" dirty="0"/>
              <a:t>Sample Defect Analysis Report</a:t>
            </a:r>
            <a:br>
              <a:rPr lang="en-US" dirty="0"/>
            </a:br>
            <a:r>
              <a:rPr lang="en-US" sz="2700" dirty="0"/>
              <a:t>CSE6329 – Software Measurement and Quality Engineering</a:t>
            </a:r>
            <a:endParaRPr lang="en-US" dirty="0"/>
          </a:p>
        </p:txBody>
      </p:sp>
      <p:sp>
        <p:nvSpPr>
          <p:cNvPr id="3" name="Subtitle 2"/>
          <p:cNvSpPr>
            <a:spLocks noGrp="1"/>
          </p:cNvSpPr>
          <p:nvPr>
            <p:ph type="subTitle" idx="1"/>
          </p:nvPr>
        </p:nvSpPr>
        <p:spPr/>
        <p:txBody>
          <a:bodyPr/>
          <a:lstStyle/>
          <a:p>
            <a:r>
              <a:rPr lang="en-US" dirty="0">
                <a:solidFill>
                  <a:srgbClr val="0000FF"/>
                </a:solidFill>
              </a:rPr>
              <a:t>Hopeful Pupil and Sample Student</a:t>
            </a:r>
          </a:p>
        </p:txBody>
      </p:sp>
      <p:sp>
        <p:nvSpPr>
          <p:cNvPr id="4" name="TextBox 3"/>
          <p:cNvSpPr txBox="1"/>
          <p:nvPr/>
        </p:nvSpPr>
        <p:spPr>
          <a:xfrm>
            <a:off x="5486400" y="5943600"/>
            <a:ext cx="2895600" cy="381000"/>
          </a:xfrm>
          <a:prstGeom prst="rect">
            <a:avLst/>
          </a:prstGeom>
          <a:noFill/>
        </p:spPr>
        <p:txBody>
          <a:bodyPr wrap="square" rtlCol="0">
            <a:spAutoFit/>
          </a:bodyPr>
          <a:lstStyle/>
          <a:p>
            <a:r>
              <a:rPr lang="en-US" dirty="0">
                <a:solidFill>
                  <a:schemeClr val="bg1"/>
                </a:solidFill>
              </a:rPr>
              <a:t>2016 Fall</a:t>
            </a:r>
          </a:p>
        </p:txBody>
      </p:sp>
      <p:sp>
        <p:nvSpPr>
          <p:cNvPr id="5" name="Date Placeholder 4"/>
          <p:cNvSpPr>
            <a:spLocks noGrp="1"/>
          </p:cNvSpPr>
          <p:nvPr>
            <p:ph type="dt" sz="half" idx="10"/>
          </p:nvPr>
        </p:nvSpPr>
        <p:spPr/>
        <p:txBody>
          <a:bodyPr/>
          <a:lstStyle/>
          <a:p>
            <a:r>
              <a:rPr lang="en-US" dirty="0"/>
              <a:t>Spring, 2018</a:t>
            </a:r>
          </a:p>
        </p:txBody>
      </p:sp>
      <p:sp>
        <p:nvSpPr>
          <p:cNvPr id="6" name="Footer Placeholder 5"/>
          <p:cNvSpPr>
            <a:spLocks noGrp="1"/>
          </p:cNvSpPr>
          <p:nvPr>
            <p:ph type="ftr" sz="quarter" idx="11"/>
          </p:nvPr>
        </p:nvSpPr>
        <p:spPr/>
        <p:txBody>
          <a:bodyPr/>
          <a:lstStyle/>
          <a:p>
            <a:r>
              <a:rPr lang="en-US"/>
              <a:t>Defect Analysis Report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11" name="Rounded Rectangular Callout 10"/>
          <p:cNvSpPr/>
          <p:nvPr/>
        </p:nvSpPr>
        <p:spPr>
          <a:xfrm>
            <a:off x="4953000" y="4800600"/>
            <a:ext cx="3352800" cy="1447800"/>
          </a:xfrm>
          <a:prstGeom prst="wedgeRoundRectCallout">
            <a:avLst>
              <a:gd name="adj1" fmla="val -68637"/>
              <a:gd name="adj2" fmla="val -687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Names of both teammates, in alphabetical order by last name.</a:t>
            </a:r>
          </a:p>
        </p:txBody>
      </p:sp>
    </p:spTree>
    <p:extLst>
      <p:ext uri="{BB962C8B-B14F-4D97-AF65-F5344CB8AC3E}">
        <p14:creationId xmlns:p14="http://schemas.microsoft.com/office/powerpoint/2010/main" val="1616983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706562"/>
          </a:xfrm>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3600" dirty="0"/>
              <a:t>Procedure</a:t>
            </a:r>
            <a:r>
              <a:rPr lang="en-US" sz="4900" dirty="0"/>
              <a:t> </a:t>
            </a:r>
            <a:r>
              <a:rPr lang="en-US" sz="2200" dirty="0"/>
              <a:t>(continued)</a:t>
            </a:r>
            <a:endParaRPr lang="en-US" sz="2000" dirty="0"/>
          </a:p>
        </p:txBody>
      </p:sp>
      <p:sp>
        <p:nvSpPr>
          <p:cNvPr id="3" name="Content Placeholder 2"/>
          <p:cNvSpPr>
            <a:spLocks noGrp="1"/>
          </p:cNvSpPr>
          <p:nvPr>
            <p:ph idx="1"/>
          </p:nvPr>
        </p:nvSpPr>
        <p:spPr>
          <a:xfrm>
            <a:off x="381000" y="1828800"/>
            <a:ext cx="8229600" cy="4800600"/>
          </a:xfrm>
        </p:spPr>
        <p:txBody>
          <a:bodyPr>
            <a:normAutofit/>
          </a:bodyPr>
          <a:lstStyle/>
          <a:p>
            <a:r>
              <a:rPr lang="en-US" sz="2800" b="1" dirty="0"/>
              <a:t>Compound Metrics</a:t>
            </a:r>
            <a:r>
              <a:rPr lang="en-US" sz="2800" dirty="0"/>
              <a:t> (calculated values):</a:t>
            </a:r>
          </a:p>
          <a:p>
            <a:pPr lvl="1"/>
            <a:r>
              <a:rPr lang="en-US" sz="2400" dirty="0">
                <a:solidFill>
                  <a:srgbClr val="0000FF"/>
                </a:solidFill>
              </a:rPr>
              <a:t>The Turnover rate </a:t>
            </a:r>
            <a:r>
              <a:rPr lang="en-US" sz="2400" b="1" dirty="0">
                <a:solidFill>
                  <a:srgbClr val="0000FF"/>
                </a:solidFill>
              </a:rPr>
              <a:t>T</a:t>
            </a:r>
            <a:r>
              <a:rPr lang="en-US" sz="2400" b="1" baseline="-25000" dirty="0">
                <a:solidFill>
                  <a:srgbClr val="0000FF"/>
                </a:solidFill>
              </a:rPr>
              <a:t>m</a:t>
            </a:r>
            <a:r>
              <a:rPr lang="en-US" sz="2400" dirty="0">
                <a:solidFill>
                  <a:srgbClr val="0000FF"/>
                </a:solidFill>
              </a:rPr>
              <a:t> is defined for month </a:t>
            </a:r>
            <a:r>
              <a:rPr lang="en-US" sz="2400" b="1" dirty="0">
                <a:solidFill>
                  <a:srgbClr val="0000FF"/>
                </a:solidFill>
              </a:rPr>
              <a:t>m </a:t>
            </a:r>
            <a:r>
              <a:rPr lang="en-US" sz="2400" dirty="0">
                <a:solidFill>
                  <a:srgbClr val="0000FF"/>
                </a:solidFill>
              </a:rPr>
              <a:t>as follows:</a:t>
            </a:r>
          </a:p>
          <a:p>
            <a:pPr lvl="1"/>
            <a:r>
              <a:rPr lang="en-US" sz="2400" b="1" dirty="0">
                <a:solidFill>
                  <a:srgbClr val="0000FF"/>
                </a:solidFill>
              </a:rPr>
              <a:t>T</a:t>
            </a:r>
            <a:r>
              <a:rPr lang="en-US" sz="2400" b="1" baseline="-25000" dirty="0">
                <a:solidFill>
                  <a:srgbClr val="0000FF"/>
                </a:solidFill>
              </a:rPr>
              <a:t>m</a:t>
            </a:r>
            <a:r>
              <a:rPr lang="en-US" sz="2400" b="1" dirty="0">
                <a:solidFill>
                  <a:srgbClr val="0000FF"/>
                </a:solidFill>
              </a:rPr>
              <a:t> = L</a:t>
            </a:r>
            <a:r>
              <a:rPr lang="en-US" sz="2400" b="1" baseline="-25000" dirty="0">
                <a:solidFill>
                  <a:srgbClr val="0000FF"/>
                </a:solidFill>
              </a:rPr>
              <a:t>m</a:t>
            </a:r>
            <a:r>
              <a:rPr lang="en-US" sz="2400" b="1" dirty="0">
                <a:solidFill>
                  <a:srgbClr val="0000FF"/>
                </a:solidFill>
              </a:rPr>
              <a:t> / E</a:t>
            </a:r>
            <a:r>
              <a:rPr lang="en-US" sz="2400" b="1" baseline="-25000" dirty="0">
                <a:solidFill>
                  <a:srgbClr val="0000FF"/>
                </a:solidFill>
              </a:rPr>
              <a:t>m-1</a:t>
            </a:r>
            <a:endParaRPr lang="en-US" sz="2400" baseline="-25000" dirty="0">
              <a:solidFill>
                <a:srgbClr val="0000FF"/>
              </a:solidFill>
            </a:endParaRPr>
          </a:p>
          <a:p>
            <a:pPr lvl="1"/>
            <a:r>
              <a:rPr lang="en-US" sz="2400" dirty="0">
                <a:solidFill>
                  <a:srgbClr val="0000FF"/>
                </a:solidFill>
              </a:rPr>
              <a:t>Unplanned turnover occurs any time </a:t>
            </a:r>
            <a:r>
              <a:rPr lang="en-US" sz="2400" b="1" dirty="0">
                <a:solidFill>
                  <a:srgbClr val="0000FF"/>
                </a:solidFill>
              </a:rPr>
              <a:t>Tm &gt; Rm</a:t>
            </a:r>
            <a:r>
              <a:rPr lang="en-US" sz="2400" dirty="0">
                <a:solidFill>
                  <a:srgbClr val="0000FF"/>
                </a:solidFill>
              </a:rPr>
              <a:t>.</a:t>
            </a:r>
          </a:p>
          <a:p>
            <a:pPr marL="1828800" lvl="4" indent="0">
              <a:buNone/>
            </a:pPr>
            <a:endParaRPr lang="en-US" sz="2400" b="1" dirty="0">
              <a:solidFill>
                <a:srgbClr val="0000FF"/>
              </a:solidFill>
            </a:endParaRPr>
          </a:p>
          <a:p>
            <a:pPr lvl="4"/>
            <a:endParaRPr lang="en-US" sz="1000" dirty="0">
              <a:solidFill>
                <a:srgbClr val="0000FF"/>
              </a:solidFill>
            </a:endParaRPr>
          </a:p>
          <a:p>
            <a:pPr lvl="1"/>
            <a:endParaRPr lang="en-US" sz="1800" baseline="-25000" dirty="0">
              <a:solidFill>
                <a:srgbClr val="0000FF"/>
              </a:solidFill>
            </a:endParaRP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638741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706562"/>
          </a:xfrm>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3600" dirty="0"/>
              <a:t>Procedure</a:t>
            </a:r>
            <a:r>
              <a:rPr lang="en-US" sz="4900" dirty="0"/>
              <a:t> </a:t>
            </a:r>
            <a:r>
              <a:rPr lang="en-US" sz="2700" dirty="0"/>
              <a:t>(continued)</a:t>
            </a:r>
            <a:endParaRPr lang="en-US" sz="1600" dirty="0"/>
          </a:p>
        </p:txBody>
      </p:sp>
      <p:sp>
        <p:nvSpPr>
          <p:cNvPr id="3" name="Content Placeholder 2"/>
          <p:cNvSpPr>
            <a:spLocks noGrp="1"/>
          </p:cNvSpPr>
          <p:nvPr>
            <p:ph idx="1"/>
          </p:nvPr>
        </p:nvSpPr>
        <p:spPr>
          <a:xfrm>
            <a:off x="381000" y="1828800"/>
            <a:ext cx="8229600" cy="4572000"/>
          </a:xfrm>
        </p:spPr>
        <p:txBody>
          <a:bodyPr>
            <a:normAutofit/>
          </a:bodyPr>
          <a:lstStyle/>
          <a:p>
            <a:r>
              <a:rPr lang="en-US" sz="3000" b="1" dirty="0"/>
              <a:t>Generating the Graph:</a:t>
            </a:r>
          </a:p>
          <a:p>
            <a:pPr lvl="1"/>
            <a:r>
              <a:rPr lang="en-US" sz="2400" dirty="0">
                <a:solidFill>
                  <a:srgbClr val="0000FF"/>
                </a:solidFill>
              </a:rPr>
              <a:t>The </a:t>
            </a:r>
            <a:r>
              <a:rPr lang="en-US" sz="2400" u="sng" dirty="0">
                <a:solidFill>
                  <a:srgbClr val="0000FF"/>
                </a:solidFill>
              </a:rPr>
              <a:t>planned</a:t>
            </a:r>
            <a:r>
              <a:rPr lang="en-US" sz="2400" dirty="0">
                <a:solidFill>
                  <a:srgbClr val="0000FF"/>
                </a:solidFill>
              </a:rPr>
              <a:t> turnover </a:t>
            </a:r>
            <a:r>
              <a:rPr lang="en-US" sz="2400" b="1" dirty="0">
                <a:solidFill>
                  <a:srgbClr val="0000FF"/>
                </a:solidFill>
              </a:rPr>
              <a:t>R</a:t>
            </a:r>
            <a:r>
              <a:rPr lang="en-US" sz="2400" b="1" baseline="-25000" dirty="0">
                <a:solidFill>
                  <a:srgbClr val="0000FF"/>
                </a:solidFill>
              </a:rPr>
              <a:t>m</a:t>
            </a:r>
            <a:r>
              <a:rPr lang="en-US" sz="2400" dirty="0">
                <a:solidFill>
                  <a:srgbClr val="0000FF"/>
                </a:solidFill>
              </a:rPr>
              <a:t> is stored in a “Plan" row in the spreadsheet and can be revised as plans change.  </a:t>
            </a:r>
          </a:p>
          <a:p>
            <a:pPr lvl="2"/>
            <a:r>
              <a:rPr lang="en-US" sz="2000" dirty="0">
                <a:solidFill>
                  <a:srgbClr val="0000FF"/>
                </a:solidFill>
              </a:rPr>
              <a:t>This generates the “Plan” line in the graph. </a:t>
            </a:r>
          </a:p>
          <a:p>
            <a:pPr lvl="1"/>
            <a:r>
              <a:rPr lang="en-US" sz="2400" dirty="0">
                <a:solidFill>
                  <a:srgbClr val="0000FF"/>
                </a:solidFill>
              </a:rPr>
              <a:t>The </a:t>
            </a:r>
            <a:r>
              <a:rPr lang="en-US" sz="2400" u="sng" dirty="0">
                <a:solidFill>
                  <a:srgbClr val="0000FF"/>
                </a:solidFill>
              </a:rPr>
              <a:t>actual</a:t>
            </a:r>
            <a:r>
              <a:rPr lang="en-US" sz="2400" dirty="0">
                <a:solidFill>
                  <a:srgbClr val="0000FF"/>
                </a:solidFill>
              </a:rPr>
              <a:t> turnover rate </a:t>
            </a:r>
            <a:r>
              <a:rPr lang="en-US" sz="2400" b="1" dirty="0">
                <a:solidFill>
                  <a:srgbClr val="0000FF"/>
                </a:solidFill>
              </a:rPr>
              <a:t>T</a:t>
            </a:r>
            <a:r>
              <a:rPr lang="en-US" sz="2400" b="1" baseline="-25000" dirty="0">
                <a:solidFill>
                  <a:srgbClr val="0000FF"/>
                </a:solidFill>
              </a:rPr>
              <a:t>m</a:t>
            </a:r>
            <a:r>
              <a:rPr lang="en-US" sz="2400" dirty="0">
                <a:solidFill>
                  <a:srgbClr val="0000FF"/>
                </a:solidFill>
              </a:rPr>
              <a:t> is computed from </a:t>
            </a:r>
            <a:r>
              <a:rPr lang="en-US" sz="2400" b="1" dirty="0" err="1">
                <a:solidFill>
                  <a:srgbClr val="0000FF"/>
                </a:solidFill>
              </a:rPr>
              <a:t>E</a:t>
            </a:r>
            <a:r>
              <a:rPr lang="en-US" sz="2400" b="1" baseline="-25000" dirty="0" err="1">
                <a:solidFill>
                  <a:srgbClr val="0000FF"/>
                </a:solidFill>
              </a:rPr>
              <a:t>m</a:t>
            </a:r>
            <a:r>
              <a:rPr lang="en-US" sz="2400" dirty="0">
                <a:solidFill>
                  <a:srgbClr val="0000FF"/>
                </a:solidFill>
              </a:rPr>
              <a:t> and </a:t>
            </a:r>
            <a:r>
              <a:rPr lang="en-US" sz="2400" b="1" dirty="0">
                <a:solidFill>
                  <a:srgbClr val="0000FF"/>
                </a:solidFill>
              </a:rPr>
              <a:t>L</a:t>
            </a:r>
            <a:r>
              <a:rPr lang="en-US" sz="2400" b="1" baseline="-25000" dirty="0">
                <a:solidFill>
                  <a:srgbClr val="0000FF"/>
                </a:solidFill>
              </a:rPr>
              <a:t>m</a:t>
            </a:r>
            <a:r>
              <a:rPr lang="en-US" sz="2400" dirty="0">
                <a:solidFill>
                  <a:srgbClr val="0000FF"/>
                </a:solidFill>
              </a:rPr>
              <a:t> and recorded in the “Turnover” row of the spreadsheet. </a:t>
            </a:r>
          </a:p>
          <a:p>
            <a:pPr lvl="2"/>
            <a:r>
              <a:rPr lang="en-US" sz="2000" dirty="0">
                <a:solidFill>
                  <a:srgbClr val="0000FF"/>
                </a:solidFill>
              </a:rPr>
              <a:t>This generates the “Actual” line in the graph.  </a:t>
            </a:r>
          </a:p>
          <a:p>
            <a:pPr lvl="1"/>
            <a:r>
              <a:rPr lang="en-US" sz="2400" dirty="0">
                <a:solidFill>
                  <a:srgbClr val="0000FF"/>
                </a:solidFill>
              </a:rPr>
              <a:t>The horizontal axis of the graph shows the month and the vertical axis shows the turnover rate.</a:t>
            </a:r>
          </a:p>
          <a:p>
            <a:pPr marL="1828800" lvl="4" indent="0">
              <a:buNone/>
            </a:pPr>
            <a:endParaRPr lang="en-US" sz="2400" b="1" dirty="0">
              <a:solidFill>
                <a:srgbClr val="0000FF"/>
              </a:solidFill>
            </a:endParaRPr>
          </a:p>
          <a:p>
            <a:pPr lvl="4"/>
            <a:endParaRPr lang="en-US" sz="1000" dirty="0">
              <a:solidFill>
                <a:srgbClr val="0000FF"/>
              </a:solidFill>
            </a:endParaRPr>
          </a:p>
          <a:p>
            <a:pPr lvl="1"/>
            <a:endParaRPr lang="en-US" sz="1800" baseline="-25000" dirty="0">
              <a:solidFill>
                <a:srgbClr val="0000FF"/>
              </a:solidFill>
            </a:endParaRP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28517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706562"/>
          </a:xfrm>
        </p:spPr>
        <p:txBody>
          <a:bodyPr>
            <a:normAutofit fontScale="90000"/>
          </a:bodyPr>
          <a:lstStyle/>
          <a:p>
            <a:r>
              <a:rPr lang="en-US" sz="2800" dirty="0"/>
              <a:t>2. Measures, Graphs and Analysis</a:t>
            </a:r>
            <a:br>
              <a:rPr lang="en-US" sz="2800" dirty="0"/>
            </a:br>
            <a:r>
              <a:rPr lang="en-US" sz="4900" dirty="0"/>
              <a:t>2.2 Unplanned Turnover History</a:t>
            </a:r>
            <a:br>
              <a:rPr lang="en-US" sz="4900" dirty="0"/>
            </a:br>
            <a:r>
              <a:rPr lang="en-US" sz="4900" dirty="0"/>
              <a:t>Overview</a:t>
            </a:r>
            <a:br>
              <a:rPr lang="en-US" sz="4900" dirty="0"/>
            </a:br>
            <a:endParaRPr lang="en-US" sz="2000" dirty="0"/>
          </a:p>
        </p:txBody>
      </p:sp>
      <p:sp>
        <p:nvSpPr>
          <p:cNvPr id="3" name="Content Placeholder 2"/>
          <p:cNvSpPr>
            <a:spLocks noGrp="1"/>
          </p:cNvSpPr>
          <p:nvPr>
            <p:ph idx="1"/>
          </p:nvPr>
        </p:nvSpPr>
        <p:spPr>
          <a:xfrm>
            <a:off x="381000" y="1828800"/>
            <a:ext cx="8229600" cy="4572000"/>
          </a:xfrm>
        </p:spPr>
        <p:txBody>
          <a:bodyPr>
            <a:normAutofit/>
          </a:bodyPr>
          <a:lstStyle/>
          <a:p>
            <a:pPr marL="514350" lvl="1" indent="0">
              <a:buNone/>
            </a:pPr>
            <a:r>
              <a:rPr lang="en-US" sz="3200" b="1" dirty="0">
                <a:solidFill>
                  <a:srgbClr val="0000FF"/>
                </a:solidFill>
              </a:rPr>
              <a:t>&lt;repeat what you did for the previous measure. Do this for each of the measures&gt;</a:t>
            </a:r>
          </a:p>
          <a:p>
            <a:pPr lvl="4"/>
            <a:endParaRPr lang="en-US" sz="1000" dirty="0">
              <a:solidFill>
                <a:srgbClr val="0000FF"/>
              </a:solidFill>
            </a:endParaRPr>
          </a:p>
          <a:p>
            <a:pPr lvl="1"/>
            <a:endParaRPr lang="en-US" sz="1800" baseline="-25000" dirty="0">
              <a:solidFill>
                <a:srgbClr val="0000FF"/>
              </a:solidFill>
            </a:endParaRP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899984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Presentation</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pic>
        <p:nvPicPr>
          <p:cNvPr id="1027" name="Picture 3" descr="C:\Users\DJF.DJFCO-2010\AppData\Local\Microsoft\Windows\INetCache\IE\XP9O7IC5\End_(Script_MT_Bold).sv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492250"/>
            <a:ext cx="8128000" cy="387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86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Table of Contents</a:t>
            </a:r>
          </a:p>
        </p:txBody>
      </p:sp>
      <p:sp>
        <p:nvSpPr>
          <p:cNvPr id="3" name="Content Placeholder 2"/>
          <p:cNvSpPr>
            <a:spLocks noGrp="1"/>
          </p:cNvSpPr>
          <p:nvPr>
            <p:ph idx="1"/>
          </p:nvPr>
        </p:nvSpPr>
        <p:spPr>
          <a:xfrm>
            <a:off x="457200" y="1166019"/>
            <a:ext cx="8229600" cy="4441032"/>
          </a:xfrm>
        </p:spPr>
        <p:txBody>
          <a:bodyPr>
            <a:normAutofit lnSpcReduction="10000"/>
          </a:bodyPr>
          <a:lstStyle/>
          <a:p>
            <a:pPr marL="514350" indent="-514350">
              <a:buFont typeface="+mj-lt"/>
              <a:buAutoNum type="arabicPeriod"/>
            </a:pPr>
            <a:r>
              <a:rPr lang="en-US" dirty="0"/>
              <a:t>Introduction / Description of Analysis Tool</a:t>
            </a:r>
          </a:p>
          <a:p>
            <a:pPr marL="514350" indent="-514350">
              <a:buFont typeface="+mj-lt"/>
              <a:buAutoNum type="arabicPeriod"/>
            </a:pPr>
            <a:r>
              <a:rPr lang="en-US" dirty="0"/>
              <a:t>Measures, Graphs and Analysis</a:t>
            </a:r>
          </a:p>
          <a:p>
            <a:pPr marL="971550" lvl="1" indent="-571500">
              <a:buFont typeface="+mj-lt"/>
              <a:buAutoNum type="romanLcPeriod"/>
            </a:pPr>
            <a:r>
              <a:rPr lang="en-US" dirty="0"/>
              <a:t>An overview of each of the measures</a:t>
            </a:r>
          </a:p>
          <a:p>
            <a:pPr marL="971550" lvl="1" indent="-571500">
              <a:buFont typeface="+mj-lt"/>
              <a:buAutoNum type="romanLcPeriod"/>
            </a:pPr>
            <a:r>
              <a:rPr lang="en-US" dirty="0"/>
              <a:t>Sample graph(s)</a:t>
            </a:r>
          </a:p>
          <a:p>
            <a:pPr marL="971550" lvl="1" indent="-571500">
              <a:buFont typeface="+mj-lt"/>
              <a:buAutoNum type="romanLcPeriod"/>
            </a:pPr>
            <a:r>
              <a:rPr lang="en-US" dirty="0"/>
              <a:t>Analysis:</a:t>
            </a:r>
          </a:p>
          <a:p>
            <a:pPr marL="1314450" lvl="2" indent="-514350">
              <a:buFont typeface="+mj-lt"/>
              <a:buAutoNum type="alphaLcParenR"/>
            </a:pPr>
            <a:r>
              <a:rPr lang="en-US" dirty="0"/>
              <a:t>General description – what this type of graph tells you and how to interpret it</a:t>
            </a:r>
          </a:p>
          <a:p>
            <a:pPr marL="1314450" lvl="2" indent="-514350">
              <a:buFont typeface="+mj-lt"/>
              <a:buAutoNum type="alphaLcParenR"/>
            </a:pPr>
            <a:r>
              <a:rPr lang="en-US" dirty="0"/>
              <a:t>Specific analysis – analysis of the specific graph(s) and what it tells us about our software</a:t>
            </a:r>
          </a:p>
          <a:p>
            <a:pPr marL="971550" lvl="1" indent="-571500">
              <a:buFont typeface="+mj-lt"/>
              <a:buAutoNum type="romanLcPeriod"/>
            </a:pPr>
            <a:r>
              <a:rPr lang="en-US" dirty="0"/>
              <a:t>Description of how to generate the graph</a:t>
            </a:r>
          </a:p>
          <a:p>
            <a:pPr marL="914400" lvl="1" indent="-514350">
              <a:buFont typeface="+mj-lt"/>
              <a:buAutoNum type="romanLcPeriod"/>
            </a:pPr>
            <a:endParaRPr lang="en-US" dirty="0"/>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Rounded Rectangular Callout 10">
            <a:extLst>
              <a:ext uri="{FF2B5EF4-FFF2-40B4-BE49-F238E27FC236}">
                <a16:creationId xmlns:a16="http://schemas.microsoft.com/office/drawing/2014/main" id="{D201E1D7-0147-48FA-81D1-D7F8B4D613BD}"/>
              </a:ext>
            </a:extLst>
          </p:cNvPr>
          <p:cNvSpPr/>
          <p:nvPr/>
        </p:nvSpPr>
        <p:spPr>
          <a:xfrm>
            <a:off x="609600" y="5638800"/>
            <a:ext cx="8001000" cy="533400"/>
          </a:xfrm>
          <a:prstGeom prst="wedgeRoundRectCallout">
            <a:avLst>
              <a:gd name="adj1" fmla="val -10146"/>
              <a:gd name="adj2" fmla="val -273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Note that this is slightly different from your template</a:t>
            </a:r>
          </a:p>
        </p:txBody>
      </p:sp>
    </p:spTree>
    <p:extLst>
      <p:ext uri="{BB962C8B-B14F-4D97-AF65-F5344CB8AC3E}">
        <p14:creationId xmlns:p14="http://schemas.microsoft.com/office/powerpoint/2010/main" val="290860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1. Introduction</a:t>
            </a:r>
            <a:br>
              <a:rPr lang="en-US" dirty="0"/>
            </a:br>
            <a:r>
              <a:rPr lang="en-US" dirty="0"/>
              <a:t>Purpose of This Report </a:t>
            </a: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sz="2400" dirty="0">
                <a:solidFill>
                  <a:srgbClr val="0000FF"/>
                </a:solidFill>
              </a:rPr>
              <a:t>This report is intended to help us </a:t>
            </a:r>
            <a:r>
              <a:rPr lang="en-US" sz="2400" b="1" dirty="0">
                <a:solidFill>
                  <a:srgbClr val="0000FF"/>
                </a:solidFill>
              </a:rPr>
              <a:t>understand our employee turnover problem.</a:t>
            </a:r>
          </a:p>
          <a:p>
            <a:r>
              <a:rPr lang="en-US" sz="2400" dirty="0">
                <a:solidFill>
                  <a:srgbClr val="0000FF"/>
                </a:solidFill>
              </a:rPr>
              <a:t>We have chosen a series of </a:t>
            </a:r>
            <a:r>
              <a:rPr lang="en-US" sz="2400" b="1" dirty="0">
                <a:solidFill>
                  <a:srgbClr val="0000FF"/>
                </a:solidFill>
              </a:rPr>
              <a:t>six measures</a:t>
            </a:r>
            <a:r>
              <a:rPr lang="en-US" sz="2400" dirty="0">
                <a:solidFill>
                  <a:srgbClr val="0000FF"/>
                </a:solidFill>
              </a:rPr>
              <a:t> pertaining to employee turnover.  These six are listed in later slides</a:t>
            </a:r>
          </a:p>
          <a:p>
            <a:r>
              <a:rPr lang="en-US" sz="2400" dirty="0">
                <a:solidFill>
                  <a:srgbClr val="0000FF"/>
                </a:solidFill>
              </a:rPr>
              <a:t>We have also developed an </a:t>
            </a:r>
            <a:r>
              <a:rPr lang="en-US" sz="2400" b="1" dirty="0">
                <a:solidFill>
                  <a:srgbClr val="0000FF"/>
                </a:solidFill>
              </a:rPr>
              <a:t>analysis and data collection tool </a:t>
            </a:r>
            <a:r>
              <a:rPr lang="en-US" sz="2400" dirty="0">
                <a:solidFill>
                  <a:srgbClr val="0000FF"/>
                </a:solidFill>
              </a:rPr>
              <a:t>consisting of a Microsoft Excel® workbook that contains seven worksheets.</a:t>
            </a:r>
          </a:p>
          <a:p>
            <a:r>
              <a:rPr lang="en-US" sz="2400" b="1" dirty="0">
                <a:solidFill>
                  <a:srgbClr val="0000FF"/>
                </a:solidFill>
              </a:rPr>
              <a:t>Data are collected monthly</a:t>
            </a:r>
            <a:r>
              <a:rPr lang="en-US" sz="2400" dirty="0">
                <a:solidFill>
                  <a:srgbClr val="0000FF"/>
                </a:solidFill>
              </a:rPr>
              <a:t> and entered into this tool. We have collected three years’ worth of data.</a:t>
            </a:r>
          </a:p>
          <a:p>
            <a:r>
              <a:rPr lang="en-US" sz="2400" dirty="0">
                <a:solidFill>
                  <a:srgbClr val="0000FF"/>
                </a:solidFill>
              </a:rPr>
              <a:t>The tool is used to analyze the data and generate graphs.</a:t>
            </a:r>
          </a:p>
          <a:p>
            <a:r>
              <a:rPr lang="en-US" sz="2400" dirty="0">
                <a:solidFill>
                  <a:srgbClr val="0000FF"/>
                </a:solidFill>
              </a:rPr>
              <a:t>This report explains the tool, each of the six measures and corresponding graphs</a:t>
            </a:r>
          </a:p>
          <a:p>
            <a:r>
              <a:rPr lang="en-US" sz="2400" dirty="0">
                <a:solidFill>
                  <a:srgbClr val="0000FF"/>
                </a:solidFill>
              </a:rPr>
              <a:t>It also discusses the </a:t>
            </a:r>
            <a:r>
              <a:rPr lang="en-US" sz="2400" b="1" dirty="0">
                <a:solidFill>
                  <a:srgbClr val="0000FF"/>
                </a:solidFill>
              </a:rPr>
              <a:t>results of our analysis</a:t>
            </a:r>
            <a:r>
              <a:rPr lang="en-US" sz="2400" dirty="0">
                <a:solidFill>
                  <a:srgbClr val="0000FF"/>
                </a:solidFill>
              </a:rPr>
              <a:t>.</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401574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1. Introduction</a:t>
            </a:r>
            <a:br>
              <a:rPr lang="en-US" dirty="0"/>
            </a:br>
            <a:r>
              <a:rPr lang="en-US" dirty="0"/>
              <a:t>Structure of Analysis Tool</a:t>
            </a:r>
          </a:p>
        </p:txBody>
      </p:sp>
      <p:sp>
        <p:nvSpPr>
          <p:cNvPr id="3" name="Content Placeholder 2"/>
          <p:cNvSpPr>
            <a:spLocks noGrp="1"/>
          </p:cNvSpPr>
          <p:nvPr>
            <p:ph idx="1"/>
          </p:nvPr>
        </p:nvSpPr>
        <p:spPr/>
        <p:txBody>
          <a:bodyPr>
            <a:normAutofit fontScale="92500" lnSpcReduction="20000"/>
          </a:bodyPr>
          <a:lstStyle/>
          <a:p>
            <a:r>
              <a:rPr lang="en-US" dirty="0">
                <a:solidFill>
                  <a:srgbClr val="0000FF"/>
                </a:solidFill>
              </a:rPr>
              <a:t>The analysis tool is an Excel® workbook consisting of seven worksheets:</a:t>
            </a:r>
          </a:p>
          <a:p>
            <a:pPr lvl="1"/>
            <a:r>
              <a:rPr lang="en-US" dirty="0">
                <a:solidFill>
                  <a:srgbClr val="0000FF"/>
                </a:solidFill>
              </a:rPr>
              <a:t>The first sheet is the data collection sheet</a:t>
            </a:r>
          </a:p>
          <a:p>
            <a:pPr lvl="1"/>
            <a:r>
              <a:rPr lang="en-US" dirty="0">
                <a:solidFill>
                  <a:srgbClr val="0000FF"/>
                </a:solidFill>
              </a:rPr>
              <a:t>The other six correspond to the six measures and are where the data for each measure are calculated and graphed</a:t>
            </a:r>
          </a:p>
          <a:p>
            <a:r>
              <a:rPr lang="en-US" dirty="0">
                <a:solidFill>
                  <a:srgbClr val="0000FF"/>
                </a:solidFill>
              </a:rPr>
              <a:t>On the data collection sheet, there are six rows for each of our software teams and a column for each month.  Each month, a new column is added and data collected for that month are recorded there.</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dirty="0"/>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92936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1. Introduction </a:t>
            </a:r>
            <a:br>
              <a:rPr lang="en-US" sz="3100" dirty="0"/>
            </a:br>
            <a:r>
              <a:rPr lang="en-US" sz="3100" dirty="0"/>
              <a:t>Structure of Analysis Tool</a:t>
            </a:r>
            <a:br>
              <a:rPr lang="en-US" dirty="0"/>
            </a:br>
            <a:r>
              <a:rPr lang="en-US" sz="3100" dirty="0"/>
              <a:t>Picture of Typical Data Collection Sheet</a:t>
            </a:r>
            <a:endParaRPr lang="en-US" dirty="0"/>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34319"/>
            <a:ext cx="873125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ular Callout 8"/>
          <p:cNvSpPr/>
          <p:nvPr/>
        </p:nvSpPr>
        <p:spPr>
          <a:xfrm>
            <a:off x="838200" y="5334000"/>
            <a:ext cx="7696200" cy="1143000"/>
          </a:xfrm>
          <a:prstGeom prst="wedgeRoundRectCallout">
            <a:avLst>
              <a:gd name="adj1" fmla="val -20967"/>
              <a:gd name="adj2" fmla="val -67146"/>
              <a:gd name="adj3" fmla="val 16667"/>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Only two projects are shown here.  The organization has 32 projects.  Organizational totals are computed from these individual project records.</a:t>
            </a:r>
          </a:p>
        </p:txBody>
      </p:sp>
    </p:spTree>
    <p:extLst>
      <p:ext uri="{BB962C8B-B14F-4D97-AF65-F5344CB8AC3E}">
        <p14:creationId xmlns:p14="http://schemas.microsoft.com/office/powerpoint/2010/main" val="227622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1. Introduction</a:t>
            </a:r>
            <a:br>
              <a:rPr lang="en-US" sz="2800" dirty="0"/>
            </a:br>
            <a:r>
              <a:rPr lang="en-US" dirty="0"/>
              <a:t>Data Collection Overview</a:t>
            </a:r>
            <a:endParaRPr lang="en-US" sz="2800" dirty="0"/>
          </a:p>
        </p:txBody>
      </p:sp>
      <p:sp>
        <p:nvSpPr>
          <p:cNvPr id="3" name="Content Placeholder 2"/>
          <p:cNvSpPr>
            <a:spLocks noGrp="1"/>
          </p:cNvSpPr>
          <p:nvPr>
            <p:ph idx="1"/>
          </p:nvPr>
        </p:nvSpPr>
        <p:spPr>
          <a:xfrm>
            <a:off x="533400" y="1752600"/>
            <a:ext cx="8229600" cy="4800600"/>
          </a:xfrm>
        </p:spPr>
        <p:txBody>
          <a:bodyPr>
            <a:normAutofit fontScale="70000" lnSpcReduction="20000"/>
          </a:bodyPr>
          <a:lstStyle/>
          <a:p>
            <a:r>
              <a:rPr lang="en-US" sz="3600" dirty="0">
                <a:solidFill>
                  <a:srgbClr val="0000FF"/>
                </a:solidFill>
              </a:rPr>
              <a:t>Data are collected monthly by the quality engineering organization and recorded in the spreadsheet.</a:t>
            </a:r>
          </a:p>
          <a:p>
            <a:r>
              <a:rPr lang="en-US" sz="3600" dirty="0">
                <a:solidFill>
                  <a:srgbClr val="0000FF"/>
                </a:solidFill>
              </a:rPr>
              <a:t>Most of the data are collected from the human resources organization, which keeps track of employee turnover </a:t>
            </a:r>
          </a:p>
          <a:p>
            <a:r>
              <a:rPr lang="en-US" sz="3600" dirty="0">
                <a:solidFill>
                  <a:srgbClr val="0000FF"/>
                </a:solidFill>
              </a:rPr>
              <a:t>Specific data collected are:</a:t>
            </a:r>
          </a:p>
          <a:p>
            <a:pPr lvl="1"/>
            <a:r>
              <a:rPr lang="en-US" sz="3100" dirty="0">
                <a:solidFill>
                  <a:srgbClr val="0000FF"/>
                </a:solidFill>
              </a:rPr>
              <a:t>Total staff size at start of collection period (first month only)</a:t>
            </a:r>
          </a:p>
          <a:p>
            <a:pPr lvl="1"/>
            <a:r>
              <a:rPr lang="en-US" sz="3100" dirty="0">
                <a:solidFill>
                  <a:srgbClr val="0000FF"/>
                </a:solidFill>
              </a:rPr>
              <a:t>Planned turnover rate for the month</a:t>
            </a:r>
          </a:p>
          <a:p>
            <a:pPr lvl="1"/>
            <a:r>
              <a:rPr lang="en-US" sz="3100" dirty="0">
                <a:solidFill>
                  <a:srgbClr val="0000FF"/>
                </a:solidFill>
              </a:rPr>
              <a:t>Total people leaving (loss) each month</a:t>
            </a:r>
          </a:p>
          <a:p>
            <a:pPr lvl="1"/>
            <a:r>
              <a:rPr lang="en-US" sz="3100" dirty="0">
                <a:solidFill>
                  <a:srgbClr val="0000FF"/>
                </a:solidFill>
              </a:rPr>
              <a:t>Total people hired (gain) each month</a:t>
            </a:r>
          </a:p>
          <a:p>
            <a:pPr lvl="1"/>
            <a:r>
              <a:rPr lang="en-US" sz="3100" dirty="0">
                <a:solidFill>
                  <a:srgbClr val="0000FF"/>
                </a:solidFill>
              </a:rPr>
              <a:t>Other values are calculated</a:t>
            </a:r>
          </a:p>
          <a:p>
            <a:r>
              <a:rPr lang="en-US" sz="3600" dirty="0">
                <a:solidFill>
                  <a:srgbClr val="0000FF"/>
                </a:solidFill>
              </a:rPr>
              <a:t>For certain graphs, additional information is collected (see descriptions of individual graphs for more information)</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467390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1. Introduction</a:t>
            </a:r>
            <a:br>
              <a:rPr lang="en-US" dirty="0"/>
            </a:br>
            <a:r>
              <a:rPr lang="en-US" dirty="0"/>
              <a:t>Summary of the Analyses and Graphs</a:t>
            </a:r>
          </a:p>
        </p:txBody>
      </p:sp>
      <p:sp>
        <p:nvSpPr>
          <p:cNvPr id="3" name="Content Placeholder 2"/>
          <p:cNvSpPr>
            <a:spLocks noGrp="1"/>
          </p:cNvSpPr>
          <p:nvPr>
            <p:ph idx="1"/>
          </p:nvPr>
        </p:nvSpPr>
        <p:spPr/>
        <p:txBody>
          <a:bodyPr>
            <a:normAutofit/>
          </a:bodyPr>
          <a:lstStyle/>
          <a:p>
            <a:pPr marL="0" indent="0">
              <a:buNone/>
            </a:pPr>
            <a:r>
              <a:rPr lang="en-US" dirty="0"/>
              <a:t>We have analyzed the data in six different ways:</a:t>
            </a:r>
          </a:p>
          <a:p>
            <a:pPr marL="914400" lvl="1" indent="-514350">
              <a:buFont typeface="+mj-lt"/>
              <a:buAutoNum type="alphaLcParenR"/>
            </a:pPr>
            <a:r>
              <a:rPr lang="en-US" b="1" dirty="0">
                <a:solidFill>
                  <a:srgbClr val="0000FF"/>
                </a:solidFill>
              </a:rPr>
              <a:t>Unplanned turnover</a:t>
            </a:r>
            <a:r>
              <a:rPr lang="en-US" dirty="0">
                <a:solidFill>
                  <a:srgbClr val="0000FF"/>
                </a:solidFill>
              </a:rPr>
              <a:t> (shown two ways, for each software team and for entire organization)</a:t>
            </a:r>
          </a:p>
          <a:p>
            <a:pPr marL="914400" lvl="1" indent="-514350">
              <a:buFont typeface="+mj-lt"/>
              <a:buAutoNum type="alphaLcParenR"/>
            </a:pPr>
            <a:r>
              <a:rPr lang="en-US" b="1" dirty="0">
                <a:solidFill>
                  <a:srgbClr val="0000FF"/>
                </a:solidFill>
              </a:rPr>
              <a:t>Unplanned turnover history</a:t>
            </a:r>
          </a:p>
          <a:p>
            <a:pPr marL="914400" lvl="1" indent="-514350">
              <a:buFont typeface="+mj-lt"/>
              <a:buAutoNum type="alphaLcParenR"/>
            </a:pPr>
            <a:r>
              <a:rPr lang="en-US" b="1" dirty="0">
                <a:solidFill>
                  <a:srgbClr val="0000FF"/>
                </a:solidFill>
              </a:rPr>
              <a:t>&lt;</a:t>
            </a:r>
            <a:r>
              <a:rPr lang="en-US" b="1" dirty="0" err="1">
                <a:solidFill>
                  <a:srgbClr val="0000FF"/>
                </a:solidFill>
              </a:rPr>
              <a:t>etc</a:t>
            </a:r>
            <a:r>
              <a:rPr lang="en-US" b="1" dirty="0">
                <a:solidFill>
                  <a:srgbClr val="0000FF"/>
                </a:solidFill>
              </a:rPr>
              <a:t>&gt;</a:t>
            </a:r>
          </a:p>
          <a:p>
            <a:pPr marL="914400" lvl="1" indent="-514350">
              <a:buFont typeface="+mj-lt"/>
              <a:buAutoNum type="alphaLcParenR"/>
            </a:pPr>
            <a:r>
              <a:rPr lang="en-US" b="1" dirty="0">
                <a:solidFill>
                  <a:srgbClr val="0000FF"/>
                </a:solidFill>
              </a:rPr>
              <a:t>&lt;</a:t>
            </a:r>
            <a:r>
              <a:rPr lang="en-US" b="1" dirty="0" err="1">
                <a:solidFill>
                  <a:srgbClr val="0000FF"/>
                </a:solidFill>
              </a:rPr>
              <a:t>etc</a:t>
            </a:r>
            <a:r>
              <a:rPr lang="en-US" b="1" dirty="0">
                <a:solidFill>
                  <a:srgbClr val="0000FF"/>
                </a:solidFill>
              </a:rPr>
              <a:t>&gt;</a:t>
            </a:r>
          </a:p>
          <a:p>
            <a:pPr marL="914400" lvl="1" indent="-514350">
              <a:buFont typeface="+mj-lt"/>
              <a:buAutoNum type="alphaLcParenR"/>
            </a:pPr>
            <a:r>
              <a:rPr lang="en-US" b="1" dirty="0">
                <a:solidFill>
                  <a:srgbClr val="0000FF"/>
                </a:solidFill>
              </a:rPr>
              <a:t>&lt;</a:t>
            </a:r>
            <a:r>
              <a:rPr lang="en-US" b="1" dirty="0" err="1">
                <a:solidFill>
                  <a:srgbClr val="0000FF"/>
                </a:solidFill>
              </a:rPr>
              <a:t>etc</a:t>
            </a:r>
            <a:r>
              <a:rPr lang="en-US" b="1" dirty="0">
                <a:solidFill>
                  <a:srgbClr val="0000FF"/>
                </a:solidFill>
              </a:rPr>
              <a:t>&gt;</a:t>
            </a:r>
          </a:p>
          <a:p>
            <a:pPr marL="914400" lvl="1" indent="-514350">
              <a:buFont typeface="+mj-lt"/>
              <a:buAutoNum type="alphaLcParenR"/>
            </a:pPr>
            <a:r>
              <a:rPr lang="en-US" b="1" dirty="0">
                <a:solidFill>
                  <a:srgbClr val="0000FF"/>
                </a:solidFill>
              </a:rPr>
              <a:t>…</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22286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2. Measures, Graphs and Analysis</a:t>
            </a:r>
            <a:br>
              <a:rPr lang="en-US" sz="2800" dirty="0"/>
            </a:br>
            <a:r>
              <a:rPr lang="en-US" sz="4900" dirty="0"/>
              <a:t>2.1 Unplanned Turnover</a:t>
            </a:r>
            <a:br>
              <a:rPr lang="en-US" sz="4900" dirty="0"/>
            </a:br>
            <a:r>
              <a:rPr lang="en-US" sz="4900" dirty="0"/>
              <a:t>Overview</a:t>
            </a:r>
            <a:endParaRPr lang="en-US" sz="2800" dirty="0"/>
          </a:p>
        </p:txBody>
      </p:sp>
      <p:sp>
        <p:nvSpPr>
          <p:cNvPr id="3" name="Content Placeholder 2"/>
          <p:cNvSpPr>
            <a:spLocks noGrp="1"/>
          </p:cNvSpPr>
          <p:nvPr>
            <p:ph idx="1"/>
          </p:nvPr>
        </p:nvSpPr>
        <p:spPr>
          <a:xfrm>
            <a:off x="457200" y="1905000"/>
            <a:ext cx="8229600" cy="4221163"/>
          </a:xfrm>
        </p:spPr>
        <p:txBody>
          <a:bodyPr>
            <a:normAutofit fontScale="92500" lnSpcReduction="20000"/>
          </a:bodyPr>
          <a:lstStyle/>
          <a:p>
            <a:pPr>
              <a:spcBef>
                <a:spcPts val="1800"/>
              </a:spcBef>
            </a:pPr>
            <a:r>
              <a:rPr lang="en-US" sz="2400" b="1" dirty="0"/>
              <a:t>Purpose</a:t>
            </a:r>
            <a:r>
              <a:rPr lang="en-US" sz="2400" dirty="0"/>
              <a:t>:</a:t>
            </a:r>
            <a:r>
              <a:rPr lang="en-US" sz="2400" dirty="0">
                <a:solidFill>
                  <a:srgbClr val="0000FF"/>
                </a:solidFill>
              </a:rPr>
              <a:t> This measure is used to determine whether employee turnover is at a level that is likely to result in cost or schedule problems. </a:t>
            </a:r>
          </a:p>
          <a:p>
            <a:pPr>
              <a:spcBef>
                <a:spcPts val="3000"/>
              </a:spcBef>
            </a:pPr>
            <a:r>
              <a:rPr lang="en-US" sz="2400" b="1" dirty="0"/>
              <a:t>Question:</a:t>
            </a:r>
            <a:r>
              <a:rPr lang="en-US" sz="2400" dirty="0">
                <a:solidFill>
                  <a:srgbClr val="0000FF"/>
                </a:solidFill>
              </a:rPr>
              <a:t> The questions being answered are the following: What is our turnover rate? And Is turnover significantly higher than planned, resulting in risk to the project?</a:t>
            </a:r>
          </a:p>
          <a:p>
            <a:pPr>
              <a:spcBef>
                <a:spcPts val="3000"/>
              </a:spcBef>
            </a:pPr>
            <a:r>
              <a:rPr lang="en-US" sz="2400" b="1" dirty="0"/>
              <a:t>Definition: </a:t>
            </a:r>
            <a:r>
              <a:rPr lang="en-US" sz="2400" dirty="0">
                <a:solidFill>
                  <a:srgbClr val="0000FF"/>
                </a:solidFill>
              </a:rPr>
              <a:t>Unplanned turnover is defined as any turnover that exceeds planned turnover.  </a:t>
            </a:r>
          </a:p>
          <a:p>
            <a:pPr>
              <a:spcBef>
                <a:spcPts val="3000"/>
              </a:spcBef>
            </a:pPr>
            <a:r>
              <a:rPr lang="en-US" sz="2400" dirty="0">
                <a:solidFill>
                  <a:srgbClr val="0000FF"/>
                </a:solidFill>
              </a:rPr>
              <a:t> </a:t>
            </a:r>
            <a:r>
              <a:rPr lang="en-US" sz="2400" b="1" dirty="0"/>
              <a:t>Collection Frequency:</a:t>
            </a:r>
            <a:r>
              <a:rPr lang="en-US" sz="2400" dirty="0">
                <a:solidFill>
                  <a:srgbClr val="0000FF"/>
                </a:solidFill>
              </a:rPr>
              <a:t> Turnover data are collected monthly starting at the beginning of the project.</a:t>
            </a:r>
          </a:p>
        </p:txBody>
      </p:sp>
      <p:sp>
        <p:nvSpPr>
          <p:cNvPr id="4" name="Date Placeholder 3"/>
          <p:cNvSpPr>
            <a:spLocks noGrp="1"/>
          </p:cNvSpPr>
          <p:nvPr>
            <p:ph type="dt" sz="half" idx="10"/>
          </p:nvPr>
        </p:nvSpPr>
        <p:spPr/>
        <p:txBody>
          <a:bodyPr/>
          <a:lstStyle/>
          <a:p>
            <a:r>
              <a:rPr lang="en-US" dirty="0"/>
              <a:t>Spring, 2018</a:t>
            </a:r>
          </a:p>
        </p:txBody>
      </p:sp>
      <p:sp>
        <p:nvSpPr>
          <p:cNvPr id="5" name="Footer Placeholder 4"/>
          <p:cNvSpPr>
            <a:spLocks noGrp="1"/>
          </p:cNvSpPr>
          <p:nvPr>
            <p:ph type="ftr" sz="quarter" idx="11"/>
          </p:nvPr>
        </p:nvSpPr>
        <p:spPr/>
        <p:txBody>
          <a:bodyPr/>
          <a:lstStyle/>
          <a:p>
            <a:r>
              <a:rPr lang="en-US"/>
              <a:t>Defect Analysis Report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Rounded Rectangular Callout 6"/>
          <p:cNvSpPr/>
          <p:nvPr/>
        </p:nvSpPr>
        <p:spPr>
          <a:xfrm>
            <a:off x="5791200" y="990600"/>
            <a:ext cx="3200400" cy="914400"/>
          </a:xfrm>
          <a:prstGeom prst="wedgeRoundRectCallout">
            <a:avLst>
              <a:gd name="adj1" fmla="val -62031"/>
              <a:gd name="adj2" fmla="val 422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first bullet states the </a:t>
            </a:r>
            <a:r>
              <a:rPr lang="en-US" b="1" u="sng" dirty="0"/>
              <a:t>purpose</a:t>
            </a:r>
            <a:r>
              <a:rPr lang="en-US" dirty="0"/>
              <a:t> of the measure – i.e., the </a:t>
            </a:r>
            <a:r>
              <a:rPr lang="en-US" b="1" u="sng" dirty="0"/>
              <a:t>information need</a:t>
            </a:r>
            <a:r>
              <a:rPr lang="en-US" dirty="0"/>
              <a:t>.</a:t>
            </a:r>
          </a:p>
        </p:txBody>
      </p:sp>
      <p:sp>
        <p:nvSpPr>
          <p:cNvPr id="8" name="Rounded Rectangular Callout 7"/>
          <p:cNvSpPr/>
          <p:nvPr/>
        </p:nvSpPr>
        <p:spPr>
          <a:xfrm>
            <a:off x="4114800" y="4572000"/>
            <a:ext cx="4953000" cy="637854"/>
          </a:xfrm>
          <a:prstGeom prst="wedgeRoundRectCallout">
            <a:avLst>
              <a:gd name="adj1" fmla="val -57461"/>
              <a:gd name="adj2" fmla="val 3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next bullet </a:t>
            </a:r>
            <a:r>
              <a:rPr lang="en-US" b="1" u="sng" dirty="0"/>
              <a:t>defines the measure</a:t>
            </a:r>
            <a:r>
              <a:rPr lang="en-US" dirty="0"/>
              <a:t> in words.  The actual formula is provided in a later slide.</a:t>
            </a:r>
          </a:p>
        </p:txBody>
      </p:sp>
      <p:sp>
        <p:nvSpPr>
          <p:cNvPr id="9" name="Rounded Rectangular Callout 8"/>
          <p:cNvSpPr/>
          <p:nvPr/>
        </p:nvSpPr>
        <p:spPr>
          <a:xfrm>
            <a:off x="4190999" y="5715000"/>
            <a:ext cx="4785189" cy="942654"/>
          </a:xfrm>
          <a:prstGeom prst="wedgeRoundRectCallout">
            <a:avLst>
              <a:gd name="adj1" fmla="val -59463"/>
              <a:gd name="adj2" fmla="val -434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next bullet describes the</a:t>
            </a:r>
            <a:r>
              <a:rPr lang="en-US" b="1" u="sng" dirty="0"/>
              <a:t> frequency of data collection</a:t>
            </a:r>
            <a:r>
              <a:rPr lang="en-US" dirty="0"/>
              <a:t>.  Additional bullets and </a:t>
            </a:r>
            <a:r>
              <a:rPr lang="en-US" dirty="0" err="1"/>
              <a:t>slidesmay</a:t>
            </a:r>
            <a:r>
              <a:rPr lang="en-US" dirty="0"/>
              <a:t> be used to provide more information</a:t>
            </a:r>
          </a:p>
        </p:txBody>
      </p:sp>
      <p:sp>
        <p:nvSpPr>
          <p:cNvPr id="10" name="Rounded Rectangular Callout 9"/>
          <p:cNvSpPr/>
          <p:nvPr/>
        </p:nvSpPr>
        <p:spPr>
          <a:xfrm>
            <a:off x="2438400" y="2590800"/>
            <a:ext cx="6537788" cy="381000"/>
          </a:xfrm>
          <a:prstGeom prst="wedgeRoundRectCallout">
            <a:avLst>
              <a:gd name="adj1" fmla="val -55778"/>
              <a:gd name="adj2" fmla="val 1022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next bullet states the </a:t>
            </a:r>
            <a:r>
              <a:rPr lang="en-US" b="1" u="sng" dirty="0"/>
              <a:t>question(s)</a:t>
            </a:r>
            <a:r>
              <a:rPr lang="en-US" dirty="0"/>
              <a:t> answered by the measure</a:t>
            </a:r>
          </a:p>
        </p:txBody>
      </p:sp>
    </p:spTree>
    <p:extLst>
      <p:ext uri="{BB962C8B-B14F-4D97-AF65-F5344CB8AC3E}">
        <p14:creationId xmlns:p14="http://schemas.microsoft.com/office/powerpoint/2010/main" val="352902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2023</Words>
  <Application>Microsoft Office PowerPoint</Application>
  <PresentationFormat>On-screen Show (4:3)</PresentationFormat>
  <Paragraphs>203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Sample Defect Analysis Report</vt:lpstr>
      <vt:lpstr>Sample Defect Analysis Report CSE6329 – Software Measurement and Quality Engineering</vt:lpstr>
      <vt:lpstr>Table of Contents</vt:lpstr>
      <vt:lpstr>1. Introduction Purpose of This Report </vt:lpstr>
      <vt:lpstr>1. Introduction Structure of Analysis Tool</vt:lpstr>
      <vt:lpstr>1. Introduction  Structure of Analysis Tool Picture of Typical Data Collection Sheet</vt:lpstr>
      <vt:lpstr>1. Introduction Data Collection Overview</vt:lpstr>
      <vt:lpstr>1. Introduction Summary of the Analyses and Graphs</vt:lpstr>
      <vt:lpstr>2. Measures, Graphs and Analysis 2.1 Unplanned Turnover Overview</vt:lpstr>
      <vt:lpstr>2. Measures, Graphs and Analysis 2.1 Unplanned Turnover Sample Graph (Organizational Total)§</vt:lpstr>
      <vt:lpstr>2. Measures, Graphs and Analysis 2.1 Unplanned Turnover Analysis: General Description</vt:lpstr>
      <vt:lpstr>2. Measures, Graphs and Analysis 2.1 Unplanned Turnover Analysis: General Description (continued)</vt:lpstr>
      <vt:lpstr>2. Measures, Graphs and Analysis 2.1 Unplanned Turnover Analysis: General Description (continued)</vt:lpstr>
      <vt:lpstr>2. Measures, Graphs and Analysis 2.1 Unplanned Turnover Analysis: General Description (continued)</vt:lpstr>
      <vt:lpstr>2. Measures, Graphs and Analysis 2.1 Unplanned Turnover Analysis: General Description (continued)</vt:lpstr>
      <vt:lpstr>2. Measures, Graphs and Analysis 2.1 Unplanned Turnover Analysis: Specific Description</vt:lpstr>
      <vt:lpstr>2. Measures, Graphs and Analysis 2.1 Unplanned Turnover Analysis: Specific Description  (continued)</vt:lpstr>
      <vt:lpstr>2. Measures, Graphs and Analysis 2.1 Unplanned Turnover Procedure for Analyzing the Data and Producing the Graph(s)</vt:lpstr>
      <vt:lpstr>2. Measures, Graphs and Analysis 2.1 Unplanned Turnover Procedure (continued)</vt:lpstr>
      <vt:lpstr>2. Measures, Graphs and Analysis 2.1 Unplanned Turnover Procedure (continued)</vt:lpstr>
      <vt:lpstr>2. Measures, Graphs and Analysis 2.1 Unplanned Turnover Procedure (continued)</vt:lpstr>
      <vt:lpstr>2. Measures, Graphs and Analysis 2.2 Unplanned Turnover History Overview </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Defect Analysis Report CSE6329 – Software Measurement and Quality Engineering</dc:title>
  <dc:creator>DJF</dc:creator>
  <cp:lastModifiedBy>Admin</cp:lastModifiedBy>
  <cp:revision>31</cp:revision>
  <dcterms:created xsi:type="dcterms:W3CDTF">2006-08-16T00:00:00Z</dcterms:created>
  <dcterms:modified xsi:type="dcterms:W3CDTF">2018-01-15T01:11:38Z</dcterms:modified>
</cp:coreProperties>
</file>