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627C75-307E-47AA-8E57-FB93FA83049A}">
  <a:tblStyle styleId="{B6627C75-307E-47AA-8E57-FB93FA8304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Slab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e454e6e7c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0e454e6e7c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e45d81b1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0e45d81b1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e454e6e7c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e454e6e7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e45d823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e45d823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e45d81b1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e45d81b1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e454e6e7c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e454e6e7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e454e6e7c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e454e6e7c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e454e6e7c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0e454e6e7c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e454e6e7c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0e454e6e7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e45d81b1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0e45d81b1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calidad del aire en Barcelona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052650" y="3358250"/>
            <a:ext cx="3038700" cy="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Laura Martín - Febrero 2023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C4C9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seguir investigando…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25" y="1503451"/>
            <a:ext cx="4363423" cy="2563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 rotWithShape="1">
          <a:blip r:embed="rId4">
            <a:alphaModFix/>
          </a:blip>
          <a:srcRect b="46178" l="0" r="0" t="0"/>
          <a:stretch/>
        </p:blipFill>
        <p:spPr>
          <a:xfrm>
            <a:off x="387900" y="4425825"/>
            <a:ext cx="3487924" cy="38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0263" y="3502870"/>
            <a:ext cx="4184101" cy="1585543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0588" y="1136125"/>
            <a:ext cx="4363425" cy="22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calidad del aire en Barcelona</a:t>
            </a:r>
            <a:endParaRPr/>
          </a:p>
        </p:txBody>
      </p:sp>
      <p:sp>
        <p:nvSpPr>
          <p:cNvPr id="142" name="Google Shape;142;p23"/>
          <p:cNvSpPr txBox="1"/>
          <p:nvPr>
            <p:ph idx="1" type="subTitle"/>
          </p:nvPr>
        </p:nvSpPr>
        <p:spPr>
          <a:xfrm>
            <a:off x="3052650" y="3358250"/>
            <a:ext cx="3038700" cy="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Laura Martín - Febrero 2023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C4C9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calidad del aire en Barcelona</a:t>
            </a:r>
            <a:endParaRPr sz="150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215100" y="1732475"/>
            <a:ext cx="8713800" cy="28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500"/>
              <a:t>Las actuaciones llevadas a cabo por el ayuntamiento de Barcelona en los últimos años, ¿han influido en la mejora de la calidad del aire en la ciudad?</a:t>
            </a:r>
            <a:endParaRPr sz="3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C4C9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Descarga y transformación de datos </a:t>
            </a:r>
            <a:r>
              <a:rPr lang="en" sz="1500"/>
              <a:t>(Python)</a:t>
            </a:r>
            <a:endParaRPr sz="1500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215100" y="1732475"/>
            <a:ext cx="8713800" cy="28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 tablas de datos de medición de contaminantes  de Junio-2018 a Enero-2023:  56 archivos (1 por mes)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Tabla de estaciones de medición en Barcelona: 1 archivo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Tabla de tipos de contaminantes medidos: 1 archivo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593" y="4479525"/>
            <a:ext cx="2667050" cy="52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C4C9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Descarga y transformación de datos </a:t>
            </a:r>
            <a:r>
              <a:rPr lang="en" sz="1500"/>
              <a:t>(Python)</a:t>
            </a:r>
            <a:endParaRPr sz="15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938" y="1791075"/>
            <a:ext cx="5993175" cy="14486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2454300" y="1363725"/>
            <a:ext cx="42354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Formato de recolección de datos de Enero-2018 a Marzo-2019: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2362650" y="3416025"/>
            <a:ext cx="44187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Formato de recolección de datos de Abril-2019 a Enero-2023: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0100" y="3856875"/>
            <a:ext cx="6050849" cy="95813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5668775" y="3181650"/>
            <a:ext cx="2339400" cy="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106.543 filas × 18 columnas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5738075" y="4791475"/>
            <a:ext cx="2200800" cy="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71.761 filas × 58 columnas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C4C9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Descarga y transformación de datos </a:t>
            </a:r>
            <a:r>
              <a:rPr lang="en" sz="1500"/>
              <a:t>(Python)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1599600" y="1360700"/>
            <a:ext cx="59448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Tabla final de medición de valores contaminantes: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338" y="1915000"/>
            <a:ext cx="6959318" cy="28279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6027075" y="4742950"/>
            <a:ext cx="2147700" cy="5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1.613.993 filas × 10 columnas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C4C9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Visualización</a:t>
            </a:r>
            <a:r>
              <a:rPr lang="en"/>
              <a:t> de datos </a:t>
            </a:r>
            <a:r>
              <a:rPr lang="en" sz="1500"/>
              <a:t>(Python)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487" y="1440688"/>
            <a:ext cx="2284175" cy="153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1723725" y="1144125"/>
            <a:ext cx="600300" cy="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NO2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1313" y="1742625"/>
            <a:ext cx="4230474" cy="2830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6612538" y="1669350"/>
            <a:ext cx="600300" cy="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NOx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701" y="3269273"/>
            <a:ext cx="2662357" cy="181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1821375" y="2972700"/>
            <a:ext cx="405000" cy="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O3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6106400" y="1440700"/>
            <a:ext cx="600300" cy="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C4C9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Contaminantes medidos</a:t>
            </a:r>
            <a:endParaRPr/>
          </a:p>
        </p:txBody>
      </p:sp>
      <p:graphicFrame>
        <p:nvGraphicFramePr>
          <p:cNvPr id="114" name="Google Shape;114;p19"/>
          <p:cNvGraphicFramePr/>
          <p:nvPr/>
        </p:nvGraphicFramePr>
        <p:xfrm>
          <a:off x="108100" y="1354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{B6627C75-307E-47AA-8E57-FB93FA83049A}</a:tableStyleId>
              </a:tblPr>
              <a:tblGrid>
                <a:gridCol w="789775"/>
                <a:gridCol w="1436650"/>
                <a:gridCol w="1202150"/>
                <a:gridCol w="1103725"/>
                <a:gridCol w="1163750"/>
                <a:gridCol w="920600"/>
                <a:gridCol w="1210050"/>
                <a:gridCol w="1133700"/>
              </a:tblGrid>
              <a:tr h="40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O3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NOx: NO, NO2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SO2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PM10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PM2.5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Black Carbon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En ciudades, causado por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Vehículos (reacción de contaminantes a altas temperaturas)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NO2: vehículos y sistemas de climatización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Carbón y petróleo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20% de vehículos - resto de polvo (obras y nubes de polvo sahariano)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Vehículos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Quema de combustibles fósiles (</a:t>
                      </a:r>
                      <a:r>
                        <a:rPr lang="en" sz="1000"/>
                        <a:t>vehículos</a:t>
                      </a:r>
                      <a:r>
                        <a:rPr lang="en" sz="1000"/>
                        <a:t>, estufas, calentadores)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Biocombustibles y vehículos diésel.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Afecta a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Sistema respiratorio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Piel y sistema respiratorio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Sistema </a:t>
                      </a:r>
                      <a:r>
                        <a:rPr lang="en" sz="1000"/>
                        <a:t>respiratorio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Sistema respiratorio y cardiovascular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Sistema respiratorio (muy grave)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Sistema nervioso, cardiovascular y neurológico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Sistema respiratorio y cardiovascular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Efectos negativos en la naturaleza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Bosques y agricultura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Lluvia ácida: bosques, vida salvaje y aguas superficiales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Lluvia ácida: bosques, vida salvaje y aguas superficiales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Organismos terrestres y acuáticos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Bosques y vida salvaje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Calentamiento global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Detalle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O3 se descompone en zonas de alta concentración de NO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Puede provocar elevados niveles de PM2,5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Precursor del ozono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PM2.5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1864900" y="4812800"/>
            <a:ext cx="5895000" cy="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En España el 34'39 % de las emisiones provienen del tráfico y de este porcentaje el 74'49 % es 'black carbon'.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C4C9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 datos: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425" y="1668900"/>
            <a:ext cx="5203125" cy="291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C4C9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r>
              <a:rPr lang="en"/>
              <a:t>: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215100" y="1407750"/>
            <a:ext cx="8713800" cy="32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100"/>
              <a:t>Aunque muy</a:t>
            </a:r>
            <a:r>
              <a:rPr b="1" lang="en" sz="3100">
                <a:solidFill>
                  <a:srgbClr val="FFF2CC"/>
                </a:solidFill>
              </a:rPr>
              <a:t> lentamente</a:t>
            </a:r>
            <a:r>
              <a:rPr lang="en" sz="3100"/>
              <a:t>, parece que las actuaciones que se están realizando en la ciudad para reducir el impacto medioambiental de los vehículos de motor están teniendo un </a:t>
            </a:r>
            <a:r>
              <a:rPr b="1" lang="en" sz="3100">
                <a:solidFill>
                  <a:srgbClr val="FFF2CC"/>
                </a:solidFill>
              </a:rPr>
              <a:t>efecto positivo </a:t>
            </a:r>
            <a:r>
              <a:rPr lang="en" sz="3100"/>
              <a:t>en la reducción de emisiones de contaminantes.</a:t>
            </a:r>
            <a:endParaRPr sz="3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