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4" r:id="rId6"/>
    <p:sldId id="261" r:id="rId7"/>
    <p:sldId id="266" r:id="rId8"/>
    <p:sldId id="262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A32"/>
    <a:srgbClr val="00438C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9BEAE-49DB-4A0E-A33A-7577497FE5B4}" type="datetimeFigureOut">
              <a:rPr lang="es-ES" smtClean="0"/>
              <a:t>18/2/23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F3D5D-9AAB-4227-BCA7-4D7652AFB4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194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3B976-4141-315A-9EBF-9A177F112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81A74-5EF4-4F2B-0241-81A66FF0C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04A669-8773-8A3F-BC58-C096CCCA9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83F3B-32A1-437C-A2F5-0F25530C97A6}" type="datetime1">
              <a:rPr lang="es-ES" smtClean="0"/>
              <a:t>18/2/23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3EFFD-94B1-5121-5793-2D9E89D9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0246A0-846D-D88C-65B8-10CB958D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27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7B79D-EF6F-DDCD-DEE5-4E5C1944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D3F9DA-17B5-A79D-3979-0C62C2A84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F9EF0-662C-E72C-56E4-B8F02AB1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5D788-35D7-43DC-B458-31C8D7968456}" type="datetime1">
              <a:rPr lang="es-ES" smtClean="0"/>
              <a:t>18/2/23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F3FE3-9DFB-7DB2-50D7-354CBB6B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61F313-5A23-46E5-48E4-62E5BBAB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22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A1CEA4-4589-6B8B-DEEA-77FCD9734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51EFDE-598C-0D4B-C9E6-70337440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B7C2D-55D0-A9CE-4CA1-44E82A0D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4A31-022B-4BC8-B70C-80EBB308E3E6}" type="datetime1">
              <a:rPr lang="es-ES" smtClean="0"/>
              <a:t>18/2/23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0DAF29-B3AF-10AC-214C-EE5BAA9E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90F19-5748-B24B-672C-1CEE117D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4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E39D8-1F18-637A-9F33-E3B5B81B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6D6BBF-4ED1-20BC-2801-71898879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D57A51-51E5-E741-75AA-91FA86FE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C83F-B025-4520-88AA-DF5CAF415217}" type="datetime1">
              <a:rPr lang="es-ES" smtClean="0"/>
              <a:t>18/2/23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7B98D0-8949-F29A-0758-4074719F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72054C-BC38-E690-732E-421489E7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7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45250-1B55-D6D7-A7B5-E03A9E10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4BE84F-1414-7EB9-7AB2-7575000F2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7DC3C-32CB-496F-7D93-8D721138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CC50A-27DA-4A53-BB6C-BA44EE66463F}" type="datetime1">
              <a:rPr lang="es-ES" smtClean="0"/>
              <a:t>18/2/23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55FE3-A031-0890-6BA9-5A50E33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AA6F5-C609-0D10-6A23-0217A884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88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77B21-42A7-592A-2FC6-50627E00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1CCE16-9882-CED8-49DA-BC5578AA0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619105-4D8B-2EA9-D733-6076F485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5EC306-9348-CC3A-9AF2-E31390B9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C98AB-F1E5-452E-B4EB-84ACAE890E7E}" type="datetime1">
              <a:rPr lang="es-ES" smtClean="0"/>
              <a:t>18/2/23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93753E-06EF-6C9D-278C-4736CB2E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2B887C-825A-53F8-4F27-75D1EBC4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16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1F6B8-4359-96B5-A804-823F3DEF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D6977D-DEAE-1C07-E2E4-94E17689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F64A3C-1EBF-0867-1E2B-50DC43215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EDEB80-B6D1-1456-C7A7-71EB2D905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005645-1401-7C87-220D-08C47EE05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CE6268-06D8-BA57-DA7B-CEED3496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22D04-D398-48F4-A385-75BDE915879A}" type="datetime1">
              <a:rPr lang="es-ES" smtClean="0"/>
              <a:t>18/2/23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1413EA-F9F9-DCE1-1609-05F854B6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C0DF6B-0AA0-D237-9532-55EE8C6F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45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D4279-06A2-8A42-8E96-3F04C430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B2AA54-57A2-1A0F-0D7F-D6340020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6FDB0-F193-4D5E-8874-7D4A09B3769C}" type="datetime1">
              <a:rPr lang="es-ES" smtClean="0"/>
              <a:t>18/2/23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0B9E7E-2B17-978B-889D-14BAD16B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CE60F5-5869-7281-BAE4-ACA4618C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0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A07FC16-4473-78FA-C137-52A8472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51B4D-8CD9-480F-A7E8-1D923A34ADE5}" type="datetime1">
              <a:rPr lang="es-ES" smtClean="0"/>
              <a:t>18/2/23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7AA4A3-BA67-DB2E-9899-FA5E3B1B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0B219A-ABE1-C6D2-7556-93364A74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81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55507-374A-BA2D-BCFC-8AD6F4A5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E461B3-1E4B-30E0-E3BA-007E1275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84150F-CABE-E05B-2FEE-9B51B4AA4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1B512C-FB46-8884-2C6F-24AE14D3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2E179-43B6-4A23-A6D2-43A0F5476E04}" type="datetime1">
              <a:rPr lang="es-ES" smtClean="0"/>
              <a:t>18/2/23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2084FF-7E5B-7ADC-1EE6-630936C4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914E6D-DEE0-930F-AB26-343831A8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07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0E248-1F0B-51F0-9BB8-8912356B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120A9B-C85A-FB00-4C42-93D81C456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2A5ED4-2027-112E-5F17-C92357906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EB519E-28B9-7983-552C-5CEE7B34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15C4-5723-4211-ADE2-5AE260166856}" type="datetime1">
              <a:rPr lang="es-ES" smtClean="0"/>
              <a:t>18/2/23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435FFA-0ACF-5484-D2AF-8E61A25E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C1C04A-8E3A-138E-C07B-E880B3E4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88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B718DF-8370-8A95-1533-B032EE7F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1DECC-D875-2DBC-D9E6-406377D7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9FCC16-402C-A7AF-F709-653EC5549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3FC2-0929-48A0-8DC4-DAB27CF2D49D}" type="datetime1">
              <a:rPr lang="es-ES" smtClean="0"/>
              <a:t>18/2/23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26BA5-9E33-88F5-F8C2-84F1D35E6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DF2D1-468D-5707-F417-16B97B5A8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2BA5-2CED-4847-93E8-68F52226D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46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086F290-5DF2-6106-73EB-2118335A1622}"/>
              </a:ext>
            </a:extLst>
          </p:cNvPr>
          <p:cNvSpPr/>
          <p:nvPr/>
        </p:nvSpPr>
        <p:spPr>
          <a:xfrm rot="5400000">
            <a:off x="-1862093" y="1196268"/>
            <a:ext cx="6858001" cy="4465470"/>
          </a:xfrm>
          <a:prstGeom prst="roundRect">
            <a:avLst/>
          </a:prstGeom>
          <a:solidFill>
            <a:srgbClr val="004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CFBC701-AAB4-8948-B1D4-F167AD4423BD}"/>
              </a:ext>
            </a:extLst>
          </p:cNvPr>
          <p:cNvSpPr/>
          <p:nvPr/>
        </p:nvSpPr>
        <p:spPr>
          <a:xfrm rot="5400000">
            <a:off x="-2128424" y="1196262"/>
            <a:ext cx="6858001" cy="4465470"/>
          </a:xfrm>
          <a:prstGeom prst="roundRect">
            <a:avLst/>
          </a:prstGeom>
          <a:solidFill>
            <a:srgbClr val="DA1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2" descr="Logo de Nba: la historia y el significado del logotipo, la marca y el  símbolo. | png, vector">
            <a:extLst>
              <a:ext uri="{FF2B5EF4-FFF2-40B4-BE49-F238E27FC236}">
                <a16:creationId xmlns:a16="http://schemas.microsoft.com/office/drawing/2014/main" id="{EB6D2BE1-DAB2-CB46-A6B0-BB9D345FE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83" b="95278" l="10000" r="90000">
                        <a14:foregroundMark x1="43750" y1="6389" x2="43750" y2="6389"/>
                        <a14:foregroundMark x1="57813" y1="4722" x2="57813" y2="4722"/>
                        <a14:foregroundMark x1="45000" y1="95278" x2="45000" y2="95278"/>
                        <a14:foregroundMark x1="49219" y1="83611" x2="49219" y2="83611"/>
                        <a14:foregroundMark x1="45547" y1="83333" x2="45547" y2="83333"/>
                        <a14:foregroundMark x1="74922" y1="67917" x2="74922" y2="67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699" r="37014"/>
          <a:stretch/>
        </p:blipFill>
        <p:spPr bwMode="auto">
          <a:xfrm>
            <a:off x="550416" y="870008"/>
            <a:ext cx="2391701" cy="51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B4A273-71D0-A925-07F0-D783991C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1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8800C47-578D-4C5E-5FF2-F3AB5DE61CE9}"/>
              </a:ext>
            </a:extLst>
          </p:cNvPr>
          <p:cNvSpPr txBox="1"/>
          <p:nvPr/>
        </p:nvSpPr>
        <p:spPr>
          <a:xfrm>
            <a:off x="4710896" y="1469985"/>
            <a:ext cx="6504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solidFill>
                  <a:srgbClr val="00438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Dinero vs Victorias: </a:t>
            </a:r>
          </a:p>
          <a:p>
            <a:pPr algn="ctr"/>
            <a:r>
              <a:rPr lang="es-ES" sz="4000" b="1" dirty="0">
                <a:solidFill>
                  <a:srgbClr val="00438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Existe correlación en la NBA?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C9B95E-2B92-0DE2-5396-FBCF8BCF5679}"/>
              </a:ext>
            </a:extLst>
          </p:cNvPr>
          <p:cNvSpPr txBox="1"/>
          <p:nvPr/>
        </p:nvSpPr>
        <p:spPr>
          <a:xfrm>
            <a:off x="4848828" y="4590276"/>
            <a:ext cx="6504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rgbClr val="00438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Marc Solé</a:t>
            </a:r>
          </a:p>
        </p:txBody>
      </p:sp>
    </p:spTree>
    <p:extLst>
      <p:ext uri="{BB962C8B-B14F-4D97-AF65-F5344CB8AC3E}">
        <p14:creationId xmlns:p14="http://schemas.microsoft.com/office/powerpoint/2010/main" val="17712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A1654-4998-54A1-5871-E697840A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2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932FB86-BA63-A718-230F-44C01A77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Helvetica" panose="020B0604020202020204" pitchFamily="34" charset="0"/>
                <a:cs typeface="Helvetica" panose="020B0604020202020204" pitchFamily="34" charset="0"/>
              </a:rPr>
              <a:t>Una particularidad: </a:t>
            </a:r>
            <a:r>
              <a:rPr lang="es-ES" b="1" dirty="0">
                <a:solidFill>
                  <a:srgbClr val="00438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Tope Salarial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17B512-2839-8400-AC3A-F2B31E1E2E79}"/>
              </a:ext>
            </a:extLst>
          </p:cNvPr>
          <p:cNvCxnSpPr/>
          <p:nvPr/>
        </p:nvCxnSpPr>
        <p:spPr>
          <a:xfrm>
            <a:off x="949124" y="1388964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D8401-FA83-82AE-A5DE-7339C33E55E1}"/>
              </a:ext>
            </a:extLst>
          </p:cNvPr>
          <p:cNvCxnSpPr/>
          <p:nvPr/>
        </p:nvCxnSpPr>
        <p:spPr>
          <a:xfrm>
            <a:off x="949124" y="1448764"/>
            <a:ext cx="10185722" cy="0"/>
          </a:xfrm>
          <a:prstGeom prst="line">
            <a:avLst/>
          </a:prstGeom>
          <a:ln w="28575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8AD2FEC-6EDE-C921-D898-E1FA3E20D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6040"/>
            <a:ext cx="10296646" cy="4421495"/>
          </a:xfrm>
        </p:spPr>
        <p:txBody>
          <a:bodyPr>
            <a:normAutofit lnSpcReduction="10000"/>
          </a:bodyPr>
          <a:lstStyle/>
          <a:p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Es la </a:t>
            </a:r>
            <a:r>
              <a:rPr lang="es-ES" sz="2400" dirty="0">
                <a:solidFill>
                  <a:srgbClr val="00438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cantidad máxima total 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que las franquicias pueden </a:t>
            </a:r>
            <a:r>
              <a:rPr lang="es-ES" sz="2400" dirty="0">
                <a:solidFill>
                  <a:srgbClr val="00438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gastarse cada temporada para pagar a sus jugadores. </a:t>
            </a:r>
            <a:br>
              <a:rPr lang="es-ES" sz="2400" dirty="0">
                <a:solidFill>
                  <a:srgbClr val="00438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s-ES" sz="2400" dirty="0">
              <a:solidFill>
                <a:srgbClr val="00438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El objetivo de esta regla consiste en </a:t>
            </a:r>
            <a:r>
              <a:rPr lang="es-ES" sz="2400" dirty="0">
                <a:solidFill>
                  <a:srgbClr val="00438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controlar el gasto 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de las franquicias y </a:t>
            </a:r>
            <a:r>
              <a:rPr lang="es-ES" sz="2400" dirty="0">
                <a:solidFill>
                  <a:srgbClr val="00438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evitar grandes desigualdades entre estas.</a:t>
            </a:r>
            <a:br>
              <a:rPr lang="es-ES" sz="2400" dirty="0">
                <a:solidFill>
                  <a:srgbClr val="00438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s-ES" sz="2400" dirty="0">
              <a:solidFill>
                <a:srgbClr val="00438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Los equipos deberán ir sumando el contrato de cada jugador y mantenerse por debajo del límite fijado si no quieren ser penalizados.</a:t>
            </a:r>
            <a:b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Cada contrato también posee un máximo según la condición del mismo, ya que un jugador </a:t>
            </a:r>
            <a:r>
              <a:rPr lang="es-ES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rookie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 no opta a cobrar lo mismo que una estrella veterana de la competición.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044DE2-7FC5-F1BA-259C-25C2C79232CE}"/>
              </a:ext>
            </a:extLst>
          </p:cNvPr>
          <p:cNvCxnSpPr/>
          <p:nvPr/>
        </p:nvCxnSpPr>
        <p:spPr>
          <a:xfrm>
            <a:off x="1003139" y="6217536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3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A1654-4998-54A1-5871-E697840A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3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932FB86-BA63-A718-230F-44C01A77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Helvetica" panose="020B0604020202020204" pitchFamily="34" charset="0"/>
                <a:cs typeface="Helvetica" panose="020B0604020202020204" pitchFamily="34" charset="0"/>
              </a:rPr>
              <a:t>¿Qué queremos responder?</a:t>
            </a:r>
            <a:endParaRPr lang="es-ES" b="1" dirty="0">
              <a:solidFill>
                <a:srgbClr val="00438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17B512-2839-8400-AC3A-F2B31E1E2E79}"/>
              </a:ext>
            </a:extLst>
          </p:cNvPr>
          <p:cNvCxnSpPr/>
          <p:nvPr/>
        </p:nvCxnSpPr>
        <p:spPr>
          <a:xfrm>
            <a:off x="949124" y="1388964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D8401-FA83-82AE-A5DE-7339C33E55E1}"/>
              </a:ext>
            </a:extLst>
          </p:cNvPr>
          <p:cNvCxnSpPr/>
          <p:nvPr/>
        </p:nvCxnSpPr>
        <p:spPr>
          <a:xfrm>
            <a:off x="949124" y="1448764"/>
            <a:ext cx="10185722" cy="0"/>
          </a:xfrm>
          <a:prstGeom prst="line">
            <a:avLst/>
          </a:prstGeom>
          <a:ln w="28575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044DE2-7FC5-F1BA-259C-25C2C79232CE}"/>
              </a:ext>
            </a:extLst>
          </p:cNvPr>
          <p:cNvCxnSpPr/>
          <p:nvPr/>
        </p:nvCxnSpPr>
        <p:spPr>
          <a:xfrm>
            <a:off x="1003139" y="6217536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5EFE31E-9FA4-FDDA-98E9-D0B11D82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24" y="1796040"/>
            <a:ext cx="10239736" cy="44214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Imaginemos que somos un </a:t>
            </a:r>
            <a:r>
              <a:rPr lang="es-ES" sz="2400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General Manager de la NBA 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y tenemos que decidir el presupuesto en salarios de jugadores para la próxima temporada. </a:t>
            </a:r>
            <a:b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Nos podríamos preguntar:</a:t>
            </a:r>
            <a:b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es-ES" i="1" dirty="0">
                <a:latin typeface="Helvetica" panose="020B0604020202020204" pitchFamily="34" charset="0"/>
                <a:cs typeface="Helvetica" panose="020B0604020202020204" pitchFamily="34" charset="0"/>
              </a:rPr>
              <a:t>¿Si tengo un mayor presupuesto en salarios, tendré mayor número de victorias?</a:t>
            </a:r>
            <a:br>
              <a:rPr lang="es-ES" sz="2400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s-ES" sz="2400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Para ver si esto ha ocurrido en el pasado vamos a analizar la relación entre:</a:t>
            </a:r>
          </a:p>
          <a:p>
            <a:pPr lvl="1"/>
            <a: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  <a:t>Número de Victorias</a:t>
            </a:r>
          </a:p>
          <a:p>
            <a:pPr lvl="1"/>
            <a: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  <a:t>Presupuesto Salarial</a:t>
            </a:r>
          </a:p>
          <a:p>
            <a:pPr marL="0" indent="0"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La seria que hemos utilizado corresponde de la temporada 2015-’16 a 2021-’22</a:t>
            </a:r>
            <a:b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A1654-4998-54A1-5871-E697840A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4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932FB86-BA63-A718-230F-44C01A77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Helvetica" panose="020B0604020202020204" pitchFamily="34" charset="0"/>
                <a:cs typeface="Helvetica" panose="020B0604020202020204" pitchFamily="34" charset="0"/>
              </a:rPr>
              <a:t>Metodología de extracción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17B512-2839-8400-AC3A-F2B31E1E2E79}"/>
              </a:ext>
            </a:extLst>
          </p:cNvPr>
          <p:cNvCxnSpPr/>
          <p:nvPr/>
        </p:nvCxnSpPr>
        <p:spPr>
          <a:xfrm>
            <a:off x="949124" y="1388964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D8401-FA83-82AE-A5DE-7339C33E55E1}"/>
              </a:ext>
            </a:extLst>
          </p:cNvPr>
          <p:cNvCxnSpPr/>
          <p:nvPr/>
        </p:nvCxnSpPr>
        <p:spPr>
          <a:xfrm>
            <a:off x="949124" y="1448764"/>
            <a:ext cx="10185722" cy="0"/>
          </a:xfrm>
          <a:prstGeom prst="line">
            <a:avLst/>
          </a:prstGeom>
          <a:ln w="28575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044DE2-7FC5-F1BA-259C-25C2C79232CE}"/>
              </a:ext>
            </a:extLst>
          </p:cNvPr>
          <p:cNvCxnSpPr/>
          <p:nvPr/>
        </p:nvCxnSpPr>
        <p:spPr>
          <a:xfrm>
            <a:off x="1003139" y="6217536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95EFE31E-9FA4-FDDA-98E9-D0B11D82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124" y="1796040"/>
            <a:ext cx="10239736" cy="4421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b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D38EA6F7-5CBA-D432-6199-7458B3E098AD}"/>
              </a:ext>
            </a:extLst>
          </p:cNvPr>
          <p:cNvSpPr txBox="1">
            <a:spLocks/>
          </p:cNvSpPr>
          <p:nvPr/>
        </p:nvSpPr>
        <p:spPr>
          <a:xfrm>
            <a:off x="949123" y="1750487"/>
            <a:ext cx="10239736" cy="4421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Web </a:t>
            </a:r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Scrapping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 de la página oficial de la NBA y extracción de datos de  la página </a:t>
            </a:r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HoopsHype</a:t>
            </a: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EDA: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-Comprobación de la existencia de </a:t>
            </a:r>
            <a:r>
              <a:rPr lang="es-E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outliers</a:t>
            </a: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-Análisis de correlación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-Modelos de regresión lineal con una o múltiples variables</a:t>
            </a:r>
            <a:b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9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A1654-4998-54A1-5871-E697840A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5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932FB86-BA63-A718-230F-44C01A77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Helvetica" panose="020B0604020202020204" pitchFamily="34" charset="0"/>
                <a:cs typeface="Helvetica" panose="020B0604020202020204" pitchFamily="34" charset="0"/>
              </a:rPr>
              <a:t>Correlación entre victorias y salarios</a:t>
            </a:r>
            <a:endParaRPr lang="es-ES" b="1" dirty="0">
              <a:solidFill>
                <a:srgbClr val="00438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17B512-2839-8400-AC3A-F2B31E1E2E79}"/>
              </a:ext>
            </a:extLst>
          </p:cNvPr>
          <p:cNvCxnSpPr/>
          <p:nvPr/>
        </p:nvCxnSpPr>
        <p:spPr>
          <a:xfrm>
            <a:off x="949124" y="1388964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D8401-FA83-82AE-A5DE-7339C33E55E1}"/>
              </a:ext>
            </a:extLst>
          </p:cNvPr>
          <p:cNvCxnSpPr/>
          <p:nvPr/>
        </p:nvCxnSpPr>
        <p:spPr>
          <a:xfrm>
            <a:off x="949124" y="1448764"/>
            <a:ext cx="10185722" cy="0"/>
          </a:xfrm>
          <a:prstGeom prst="line">
            <a:avLst/>
          </a:prstGeom>
          <a:ln w="28575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044DE2-7FC5-F1BA-259C-25C2C79232CE}"/>
              </a:ext>
            </a:extLst>
          </p:cNvPr>
          <p:cNvCxnSpPr/>
          <p:nvPr/>
        </p:nvCxnSpPr>
        <p:spPr>
          <a:xfrm>
            <a:off x="1003139" y="6217536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EDEC605D-3F11-932E-F11C-E0DD7C4D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59" y="2013103"/>
            <a:ext cx="6146800" cy="31623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F479BD7-8C50-169B-B0A8-C0B6C9F0CB5B}"/>
              </a:ext>
            </a:extLst>
          </p:cNvPr>
          <p:cNvSpPr txBox="1"/>
          <p:nvPr/>
        </p:nvSpPr>
        <p:spPr>
          <a:xfrm>
            <a:off x="4263528" y="5277079"/>
            <a:ext cx="307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SALARIO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776A20-4C52-DBA2-2A45-7DE922D6CA31}"/>
              </a:ext>
            </a:extLst>
          </p:cNvPr>
          <p:cNvSpPr txBox="1"/>
          <p:nvPr/>
        </p:nvSpPr>
        <p:spPr>
          <a:xfrm rot="16200000">
            <a:off x="747311" y="3417937"/>
            <a:ext cx="307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VICTORIAS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C0416CC-38C2-92D6-4A75-7AE9D613AC3C}"/>
              </a:ext>
            </a:extLst>
          </p:cNvPr>
          <p:cNvSpPr txBox="1"/>
          <p:nvPr/>
        </p:nvSpPr>
        <p:spPr>
          <a:xfrm>
            <a:off x="4384712" y="5816906"/>
            <a:ext cx="315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COEF DE CORR= 0,14</a:t>
            </a:r>
          </a:p>
        </p:txBody>
      </p:sp>
    </p:spTree>
    <p:extLst>
      <p:ext uri="{BB962C8B-B14F-4D97-AF65-F5344CB8AC3E}">
        <p14:creationId xmlns:p14="http://schemas.microsoft.com/office/powerpoint/2010/main" val="226887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A1654-4998-54A1-5871-E697840A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6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932FB86-BA63-A718-230F-44C01A77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Helvetica" panose="020B0604020202020204" pitchFamily="34" charset="0"/>
                <a:cs typeface="Helvetica" panose="020B0604020202020204" pitchFamily="34" charset="0"/>
              </a:rPr>
              <a:t>Regresión Lineal Mono-Variable</a:t>
            </a:r>
            <a:endParaRPr lang="es-ES" b="1" dirty="0">
              <a:solidFill>
                <a:srgbClr val="00438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17B512-2839-8400-AC3A-F2B31E1E2E79}"/>
              </a:ext>
            </a:extLst>
          </p:cNvPr>
          <p:cNvCxnSpPr/>
          <p:nvPr/>
        </p:nvCxnSpPr>
        <p:spPr>
          <a:xfrm>
            <a:off x="949124" y="1388964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D8401-FA83-82AE-A5DE-7339C33E55E1}"/>
              </a:ext>
            </a:extLst>
          </p:cNvPr>
          <p:cNvCxnSpPr/>
          <p:nvPr/>
        </p:nvCxnSpPr>
        <p:spPr>
          <a:xfrm>
            <a:off x="949124" y="1448764"/>
            <a:ext cx="10185722" cy="0"/>
          </a:xfrm>
          <a:prstGeom prst="line">
            <a:avLst/>
          </a:prstGeom>
          <a:ln w="28575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044DE2-7FC5-F1BA-259C-25C2C79232CE}"/>
              </a:ext>
            </a:extLst>
          </p:cNvPr>
          <p:cNvCxnSpPr/>
          <p:nvPr/>
        </p:nvCxnSpPr>
        <p:spPr>
          <a:xfrm>
            <a:off x="1003139" y="6217536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062BAB07-08CC-B31B-38A5-4CD28F02C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89" y="1537081"/>
            <a:ext cx="4739995" cy="42908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A82D5ED-2141-FCF9-ADBE-1CC213D03601}"/>
              </a:ext>
            </a:extLst>
          </p:cNvPr>
          <p:cNvSpPr txBox="1"/>
          <p:nvPr/>
        </p:nvSpPr>
        <p:spPr>
          <a:xfrm>
            <a:off x="4384712" y="5816906"/>
            <a:ext cx="315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-SCORE=-0,05 </a:t>
            </a:r>
          </a:p>
        </p:txBody>
      </p:sp>
    </p:spTree>
    <p:extLst>
      <p:ext uri="{BB962C8B-B14F-4D97-AF65-F5344CB8AC3E}">
        <p14:creationId xmlns:p14="http://schemas.microsoft.com/office/powerpoint/2010/main" val="234840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A1654-4998-54A1-5871-E697840A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7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932FB86-BA63-A718-230F-44C01A77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Helvetica" panose="020B0604020202020204" pitchFamily="34" charset="0"/>
                <a:cs typeface="Helvetica" panose="020B0604020202020204" pitchFamily="34" charset="0"/>
              </a:rPr>
              <a:t>Variables con mayor correlación</a:t>
            </a:r>
            <a:endParaRPr lang="es-ES" b="1" dirty="0">
              <a:solidFill>
                <a:srgbClr val="00438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17B512-2839-8400-AC3A-F2B31E1E2E79}"/>
              </a:ext>
            </a:extLst>
          </p:cNvPr>
          <p:cNvCxnSpPr/>
          <p:nvPr/>
        </p:nvCxnSpPr>
        <p:spPr>
          <a:xfrm>
            <a:off x="949124" y="1388964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D8401-FA83-82AE-A5DE-7339C33E55E1}"/>
              </a:ext>
            </a:extLst>
          </p:cNvPr>
          <p:cNvCxnSpPr/>
          <p:nvPr/>
        </p:nvCxnSpPr>
        <p:spPr>
          <a:xfrm>
            <a:off x="949124" y="1448764"/>
            <a:ext cx="10185722" cy="0"/>
          </a:xfrm>
          <a:prstGeom prst="line">
            <a:avLst/>
          </a:prstGeom>
          <a:ln w="28575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044DE2-7FC5-F1BA-259C-25C2C79232CE}"/>
              </a:ext>
            </a:extLst>
          </p:cNvPr>
          <p:cNvCxnSpPr/>
          <p:nvPr/>
        </p:nvCxnSpPr>
        <p:spPr>
          <a:xfrm>
            <a:off x="1003139" y="6217536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A5BD8-B127-5DB5-CF96-8BAAD033179A}"/>
              </a:ext>
            </a:extLst>
          </p:cNvPr>
          <p:cNvSpPr txBox="1">
            <a:spLocks/>
          </p:cNvSpPr>
          <p:nvPr/>
        </p:nvSpPr>
        <p:spPr>
          <a:xfrm>
            <a:off x="949123" y="1750487"/>
            <a:ext cx="10239736" cy="4421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-Puntos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-Rebotes defensivos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-Porcentaje de acierto de tiros de tres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-Tiros bloqueados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-Pérdidas de balón en la ofensiva</a:t>
            </a:r>
            <a:b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6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A1654-4998-54A1-5871-E697840A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8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932FB86-BA63-A718-230F-44C01A77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Helvetica" panose="020B0604020202020204" pitchFamily="34" charset="0"/>
                <a:cs typeface="Helvetica" panose="020B0604020202020204" pitchFamily="34" charset="0"/>
              </a:rPr>
              <a:t>Regresión Lineal Múltiples Variables</a:t>
            </a:r>
            <a:endParaRPr lang="es-ES" b="1" dirty="0">
              <a:solidFill>
                <a:srgbClr val="00438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17B512-2839-8400-AC3A-F2B31E1E2E79}"/>
              </a:ext>
            </a:extLst>
          </p:cNvPr>
          <p:cNvCxnSpPr/>
          <p:nvPr/>
        </p:nvCxnSpPr>
        <p:spPr>
          <a:xfrm>
            <a:off x="949124" y="1388964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D8401-FA83-82AE-A5DE-7339C33E55E1}"/>
              </a:ext>
            </a:extLst>
          </p:cNvPr>
          <p:cNvCxnSpPr/>
          <p:nvPr/>
        </p:nvCxnSpPr>
        <p:spPr>
          <a:xfrm>
            <a:off x="949124" y="1448764"/>
            <a:ext cx="10185722" cy="0"/>
          </a:xfrm>
          <a:prstGeom prst="line">
            <a:avLst/>
          </a:prstGeom>
          <a:ln w="28575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044DE2-7FC5-F1BA-259C-25C2C79232CE}"/>
              </a:ext>
            </a:extLst>
          </p:cNvPr>
          <p:cNvCxnSpPr/>
          <p:nvPr/>
        </p:nvCxnSpPr>
        <p:spPr>
          <a:xfrm>
            <a:off x="1003139" y="6217536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B483F03-ACC4-1440-C799-2A0D246C14D3}"/>
              </a:ext>
            </a:extLst>
          </p:cNvPr>
          <p:cNvSpPr txBox="1"/>
          <p:nvPr/>
        </p:nvSpPr>
        <p:spPr>
          <a:xfrm>
            <a:off x="6041985" y="1448763"/>
            <a:ext cx="509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Helvetica" panose="020B0604020202020204" pitchFamily="34" charset="0"/>
                <a:cs typeface="Helvetica" panose="020B0604020202020204" pitchFamily="34" charset="0"/>
              </a:rPr>
              <a:t>Con</a:t>
            </a:r>
            <a:r>
              <a:rPr lang="es-ES" b="1" dirty="0">
                <a:solidFill>
                  <a:srgbClr val="DA1A3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 err="1"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E361915-0C19-5840-BC68-E236AC06F1BC}"/>
              </a:ext>
            </a:extLst>
          </p:cNvPr>
          <p:cNvSpPr txBox="1"/>
          <p:nvPr/>
        </p:nvSpPr>
        <p:spPr>
          <a:xfrm>
            <a:off x="920669" y="1459716"/>
            <a:ext cx="5092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Helvetica" panose="020B0604020202020204" pitchFamily="34" charset="0"/>
                <a:cs typeface="Helvetica" panose="020B0604020202020204" pitchFamily="34" charset="0"/>
              </a:rPr>
              <a:t>Sin</a:t>
            </a:r>
            <a: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s-ES" dirty="0" err="1">
                <a:latin typeface="Helvetica" panose="020B0604020202020204" pitchFamily="34" charset="0"/>
                <a:cs typeface="Helvetica" panose="020B0604020202020204" pitchFamily="34" charset="0"/>
              </a:rPr>
              <a:t>Payroll</a:t>
            </a:r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C76D8DC-9F64-C3F5-37AD-30BF95697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305" y="1899799"/>
            <a:ext cx="4504225" cy="384342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F9639D5-ABBC-46B4-381E-DB20C6D3E105}"/>
              </a:ext>
            </a:extLst>
          </p:cNvPr>
          <p:cNvSpPr txBox="1"/>
          <p:nvPr/>
        </p:nvSpPr>
        <p:spPr>
          <a:xfrm>
            <a:off x="2186004" y="5731147"/>
            <a:ext cx="315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-SCORE=0,5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3264DA-12A9-DD32-5109-7C794982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242" y="1956908"/>
            <a:ext cx="4292453" cy="38065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B35F984-5613-3BAE-C4B3-6F5D22CF12B7}"/>
              </a:ext>
            </a:extLst>
          </p:cNvPr>
          <p:cNvSpPr txBox="1"/>
          <p:nvPr/>
        </p:nvSpPr>
        <p:spPr>
          <a:xfrm>
            <a:off x="7112306" y="5741472"/>
            <a:ext cx="315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-SCORE=0,4 </a:t>
            </a:r>
          </a:p>
        </p:txBody>
      </p:sp>
    </p:spTree>
    <p:extLst>
      <p:ext uri="{BB962C8B-B14F-4D97-AF65-F5344CB8AC3E}">
        <p14:creationId xmlns:p14="http://schemas.microsoft.com/office/powerpoint/2010/main" val="49937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A1654-4998-54A1-5871-E697840A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2BA5-2CED-4847-93E8-68F52226D46A}" type="slidenum">
              <a:rPr lang="es-ES" smtClean="0"/>
              <a:t>9</a:t>
            </a:fld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932FB86-BA63-A718-230F-44C01A77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b="1" dirty="0">
                <a:latin typeface="Helvetica" panose="020B0604020202020204" pitchFamily="34" charset="0"/>
                <a:cs typeface="Helvetica" panose="020B0604020202020204" pitchFamily="34" charset="0"/>
              </a:rPr>
              <a:t>Conclusión</a:t>
            </a:r>
            <a:endParaRPr lang="es-ES" b="1" dirty="0">
              <a:solidFill>
                <a:srgbClr val="00438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17B512-2839-8400-AC3A-F2B31E1E2E79}"/>
              </a:ext>
            </a:extLst>
          </p:cNvPr>
          <p:cNvCxnSpPr/>
          <p:nvPr/>
        </p:nvCxnSpPr>
        <p:spPr>
          <a:xfrm>
            <a:off x="949124" y="1388964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D8401-FA83-82AE-A5DE-7339C33E55E1}"/>
              </a:ext>
            </a:extLst>
          </p:cNvPr>
          <p:cNvCxnSpPr/>
          <p:nvPr/>
        </p:nvCxnSpPr>
        <p:spPr>
          <a:xfrm>
            <a:off x="949124" y="1448764"/>
            <a:ext cx="10185722" cy="0"/>
          </a:xfrm>
          <a:prstGeom prst="line">
            <a:avLst/>
          </a:prstGeom>
          <a:ln w="28575">
            <a:solidFill>
              <a:srgbClr val="DA1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D044DE2-7FC5-F1BA-259C-25C2C79232CE}"/>
              </a:ext>
            </a:extLst>
          </p:cNvPr>
          <p:cNvCxnSpPr/>
          <p:nvPr/>
        </p:nvCxnSpPr>
        <p:spPr>
          <a:xfrm>
            <a:off x="1003139" y="6217536"/>
            <a:ext cx="1018572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AE7A041-888C-C566-BF29-1A024BE0238A}"/>
              </a:ext>
            </a:extLst>
          </p:cNvPr>
          <p:cNvSpPr txBox="1">
            <a:spLocks/>
          </p:cNvSpPr>
          <p:nvPr/>
        </p:nvSpPr>
        <p:spPr>
          <a:xfrm>
            <a:off x="949123" y="1750487"/>
            <a:ext cx="10239736" cy="4421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-No existe una correlación lineal entre salario y victorias.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-El salario de manera individual, no es capaz de explicar la variabilidad de las victorias.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- Además, añadiendo el salario en un modelo de regresión lineal con múltiples variables, disminuye la capacidad de predicción.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s-E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90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366</Words>
  <Application>Microsoft Macintosh PowerPoint</Application>
  <PresentationFormat>Panorámica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Tema de Office</vt:lpstr>
      <vt:lpstr>Presentación de PowerPoint</vt:lpstr>
      <vt:lpstr>Una particularidad: Tope Salarial</vt:lpstr>
      <vt:lpstr>¿Qué queremos responder?</vt:lpstr>
      <vt:lpstr>Metodología de extracción</vt:lpstr>
      <vt:lpstr>Correlación entre victorias y salarios</vt:lpstr>
      <vt:lpstr>Regresión Lineal Mono-Variable</vt:lpstr>
      <vt:lpstr>Variables con mayor correlación</vt:lpstr>
      <vt:lpstr>Regresión Lineal Múltiples Variables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Solé, Guillem JR</dc:creator>
  <cp:lastModifiedBy>Marc Solé</cp:lastModifiedBy>
  <cp:revision>18</cp:revision>
  <dcterms:created xsi:type="dcterms:W3CDTF">2023-02-17T18:42:11Z</dcterms:created>
  <dcterms:modified xsi:type="dcterms:W3CDTF">2023-02-18T09:56:35Z</dcterms:modified>
</cp:coreProperties>
</file>