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5.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79" r:id="rId3"/>
    <p:sldId id="267" r:id="rId4"/>
    <p:sldId id="262" r:id="rId5"/>
    <p:sldId id="263" r:id="rId6"/>
    <p:sldId id="264" r:id="rId7"/>
    <p:sldId id="269" r:id="rId8"/>
    <p:sldId id="265" r:id="rId9"/>
    <p:sldId id="266" r:id="rId10"/>
    <p:sldId id="259" r:id="rId11"/>
    <p:sldId id="260" r:id="rId12"/>
    <p:sldId id="261" r:id="rId13"/>
    <p:sldId id="268" r:id="rId14"/>
    <p:sldId id="270" r:id="rId15"/>
    <p:sldId id="271" r:id="rId16"/>
    <p:sldId id="272" r:id="rId17"/>
    <p:sldId id="273" r:id="rId18"/>
    <p:sldId id="274" r:id="rId19"/>
    <p:sldId id="277" r:id="rId20"/>
    <p:sldId id="276" r:id="rId21"/>
    <p:sldId id="275" r:id="rId22"/>
    <p:sldId id="278" r:id="rId23"/>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04"/>
    <p:restoredTop sz="94691"/>
  </p:normalViewPr>
  <p:slideViewPr>
    <p:cSldViewPr snapToGrid="0" snapToObjects="1">
      <p:cViewPr varScale="1">
        <p:scale>
          <a:sx n="174" d="100"/>
          <a:sy n="174" d="100"/>
        </p:scale>
        <p:origin x="1296" y="16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139" d="100"/>
          <a:sy n="139" d="100"/>
        </p:scale>
        <p:origin x="5816" y="1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International</a:t>
            </a:r>
            <a:r>
              <a:rPr lang="en-GB" baseline="0"/>
              <a:t> Trade numbers EU-28 with the rest of the world</a:t>
            </a:r>
            <a:endParaRPr lang="en-GB"/>
          </a:p>
        </c:rich>
      </c:tx>
      <c:overlay val="1"/>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NL"/>
        </a:p>
      </c:txPr>
    </c:title>
    <c:autoTitleDeleted val="0"/>
    <c:plotArea>
      <c:layout>
        <c:manualLayout>
          <c:layoutTarget val="inner"/>
          <c:xMode val="edge"/>
          <c:yMode val="edge"/>
          <c:x val="5.9157168031049957E-2"/>
          <c:y val="1.0063618777756586E-2"/>
          <c:w val="0.9512531977806572"/>
          <c:h val="0.95273899033297527"/>
        </c:manualLayout>
      </c:layout>
      <c:lineChart>
        <c:grouping val="standard"/>
        <c:varyColors val="0"/>
        <c:ser>
          <c:idx val="1"/>
          <c:order val="0"/>
          <c:tx>
            <c:strRef>
              <c:f>'EUROSTAT data'!$B$93</c:f>
              <c:strCache>
                <c:ptCount val="1"/>
                <c:pt idx="0">
                  <c:v>BALANCE</c:v>
                </c:pt>
              </c:strCache>
            </c:strRef>
          </c:tx>
          <c:spPr>
            <a:ln w="28575" cap="rnd">
              <a:solidFill>
                <a:schemeClr val="accent2"/>
              </a:solidFill>
              <a:round/>
            </a:ln>
            <a:effectLst/>
          </c:spPr>
          <c:marker>
            <c:symbol val="none"/>
          </c:marker>
          <c:cat>
            <c:numRef>
              <c:f>'EUROSTAT data'!$D$92:$O$92</c:f>
              <c:numCache>
                <c:formatCode>General</c:formatCode>
                <c:ptCount val="12"/>
                <c:pt idx="0">
                  <c:v>2008</c:v>
                </c:pt>
                <c:pt idx="1">
                  <c:v>2009</c:v>
                </c:pt>
                <c:pt idx="2">
                  <c:v>2010</c:v>
                </c:pt>
                <c:pt idx="3">
                  <c:v>2011</c:v>
                </c:pt>
                <c:pt idx="4">
                  <c:v>2012</c:v>
                </c:pt>
                <c:pt idx="5">
                  <c:v>2013</c:v>
                </c:pt>
                <c:pt idx="6">
                  <c:v>2014</c:v>
                </c:pt>
                <c:pt idx="7">
                  <c:v>2015</c:v>
                </c:pt>
                <c:pt idx="8">
                  <c:v>2016</c:v>
                </c:pt>
                <c:pt idx="9">
                  <c:v>2017</c:v>
                </c:pt>
                <c:pt idx="10">
                  <c:v>2018</c:v>
                </c:pt>
                <c:pt idx="11">
                  <c:v>2019</c:v>
                </c:pt>
              </c:numCache>
            </c:numRef>
          </c:cat>
          <c:val>
            <c:numRef>
              <c:f>'EUROSTAT data'!$D$93:$O$93</c:f>
              <c:numCache>
                <c:formatCode>General</c:formatCode>
                <c:ptCount val="12"/>
                <c:pt idx="0">
                  <c:v>-276280</c:v>
                </c:pt>
                <c:pt idx="1">
                  <c:v>-142114</c:v>
                </c:pt>
                <c:pt idx="2">
                  <c:v>-175134</c:v>
                </c:pt>
                <c:pt idx="3">
                  <c:v>-174950</c:v>
                </c:pt>
                <c:pt idx="4">
                  <c:v>-112738</c:v>
                </c:pt>
                <c:pt idx="5">
                  <c:v>49478</c:v>
                </c:pt>
                <c:pt idx="6">
                  <c:v>16331</c:v>
                </c:pt>
                <c:pt idx="7">
                  <c:v>65083</c:v>
                </c:pt>
                <c:pt idx="8">
                  <c:v>38674</c:v>
                </c:pt>
                <c:pt idx="9">
                  <c:v>24291</c:v>
                </c:pt>
                <c:pt idx="10">
                  <c:v>-22045</c:v>
                </c:pt>
                <c:pt idx="11">
                  <c:v>-14943</c:v>
                </c:pt>
              </c:numCache>
            </c:numRef>
          </c:val>
          <c:smooth val="0"/>
          <c:extLst>
            <c:ext xmlns:c16="http://schemas.microsoft.com/office/drawing/2014/chart" uri="{C3380CC4-5D6E-409C-BE32-E72D297353CC}">
              <c16:uniqueId val="{00000000-9609-7245-B3F0-5D836C0C7718}"/>
            </c:ext>
          </c:extLst>
        </c:ser>
        <c:ser>
          <c:idx val="2"/>
          <c:order val="1"/>
          <c:tx>
            <c:strRef>
              <c:f>'EUROSTAT data'!$B$94</c:f>
              <c:strCache>
                <c:ptCount val="1"/>
                <c:pt idx="0">
                  <c:v>EXPORT VALUE</c:v>
                </c:pt>
              </c:strCache>
            </c:strRef>
          </c:tx>
          <c:spPr>
            <a:ln w="28575" cap="rnd">
              <a:solidFill>
                <a:schemeClr val="accent3"/>
              </a:solidFill>
              <a:round/>
            </a:ln>
            <a:effectLst/>
          </c:spPr>
          <c:marker>
            <c:symbol val="none"/>
          </c:marker>
          <c:cat>
            <c:numRef>
              <c:f>'EUROSTAT data'!$D$92:$O$92</c:f>
              <c:numCache>
                <c:formatCode>General</c:formatCode>
                <c:ptCount val="12"/>
                <c:pt idx="0">
                  <c:v>2008</c:v>
                </c:pt>
                <c:pt idx="1">
                  <c:v>2009</c:v>
                </c:pt>
                <c:pt idx="2">
                  <c:v>2010</c:v>
                </c:pt>
                <c:pt idx="3">
                  <c:v>2011</c:v>
                </c:pt>
                <c:pt idx="4">
                  <c:v>2012</c:v>
                </c:pt>
                <c:pt idx="5">
                  <c:v>2013</c:v>
                </c:pt>
                <c:pt idx="6">
                  <c:v>2014</c:v>
                </c:pt>
                <c:pt idx="7">
                  <c:v>2015</c:v>
                </c:pt>
                <c:pt idx="8">
                  <c:v>2016</c:v>
                </c:pt>
                <c:pt idx="9">
                  <c:v>2017</c:v>
                </c:pt>
                <c:pt idx="10">
                  <c:v>2018</c:v>
                </c:pt>
                <c:pt idx="11">
                  <c:v>2019</c:v>
                </c:pt>
              </c:numCache>
            </c:numRef>
          </c:cat>
          <c:val>
            <c:numRef>
              <c:f>'EUROSTAT data'!$D$94:$O$94</c:f>
              <c:numCache>
                <c:formatCode>General</c:formatCode>
                <c:ptCount val="12"/>
                <c:pt idx="0">
                  <c:v>1309129</c:v>
                </c:pt>
                <c:pt idx="1">
                  <c:v>1094359</c:v>
                </c:pt>
                <c:pt idx="2">
                  <c:v>1353954</c:v>
                </c:pt>
                <c:pt idx="3">
                  <c:v>1554418</c:v>
                </c:pt>
                <c:pt idx="4">
                  <c:v>1685060</c:v>
                </c:pt>
                <c:pt idx="5">
                  <c:v>1736509</c:v>
                </c:pt>
                <c:pt idx="6">
                  <c:v>1704016</c:v>
                </c:pt>
                <c:pt idx="7">
                  <c:v>1790396</c:v>
                </c:pt>
                <c:pt idx="8">
                  <c:v>1745289</c:v>
                </c:pt>
                <c:pt idx="9">
                  <c:v>1878570</c:v>
                </c:pt>
                <c:pt idx="10">
                  <c:v>1958202</c:v>
                </c:pt>
                <c:pt idx="11">
                  <c:v>2038744</c:v>
                </c:pt>
              </c:numCache>
            </c:numRef>
          </c:val>
          <c:smooth val="0"/>
          <c:extLst>
            <c:ext xmlns:c16="http://schemas.microsoft.com/office/drawing/2014/chart" uri="{C3380CC4-5D6E-409C-BE32-E72D297353CC}">
              <c16:uniqueId val="{00000001-9609-7245-B3F0-5D836C0C7718}"/>
            </c:ext>
          </c:extLst>
        </c:ser>
        <c:ser>
          <c:idx val="3"/>
          <c:order val="2"/>
          <c:tx>
            <c:strRef>
              <c:f>'EUROSTAT data'!$B$95</c:f>
              <c:strCache>
                <c:ptCount val="1"/>
                <c:pt idx="0">
                  <c:v>IMPORT VALUE</c:v>
                </c:pt>
              </c:strCache>
            </c:strRef>
          </c:tx>
          <c:spPr>
            <a:ln w="28575" cap="rnd">
              <a:solidFill>
                <a:schemeClr val="accent4"/>
              </a:solidFill>
              <a:round/>
            </a:ln>
            <a:effectLst/>
          </c:spPr>
          <c:marker>
            <c:symbol val="none"/>
          </c:marker>
          <c:cat>
            <c:numRef>
              <c:f>'EUROSTAT data'!$D$92:$O$92</c:f>
              <c:numCache>
                <c:formatCode>General</c:formatCode>
                <c:ptCount val="12"/>
                <c:pt idx="0">
                  <c:v>2008</c:v>
                </c:pt>
                <c:pt idx="1">
                  <c:v>2009</c:v>
                </c:pt>
                <c:pt idx="2">
                  <c:v>2010</c:v>
                </c:pt>
                <c:pt idx="3">
                  <c:v>2011</c:v>
                </c:pt>
                <c:pt idx="4">
                  <c:v>2012</c:v>
                </c:pt>
                <c:pt idx="5">
                  <c:v>2013</c:v>
                </c:pt>
                <c:pt idx="6">
                  <c:v>2014</c:v>
                </c:pt>
                <c:pt idx="7">
                  <c:v>2015</c:v>
                </c:pt>
                <c:pt idx="8">
                  <c:v>2016</c:v>
                </c:pt>
                <c:pt idx="9">
                  <c:v>2017</c:v>
                </c:pt>
                <c:pt idx="10">
                  <c:v>2018</c:v>
                </c:pt>
                <c:pt idx="11">
                  <c:v>2019</c:v>
                </c:pt>
              </c:numCache>
            </c:numRef>
          </c:cat>
          <c:val>
            <c:numRef>
              <c:f>'EUROSTAT data'!$D$95:$O$95</c:f>
              <c:numCache>
                <c:formatCode>General</c:formatCode>
                <c:ptCount val="12"/>
                <c:pt idx="0">
                  <c:v>1585410</c:v>
                </c:pt>
                <c:pt idx="1">
                  <c:v>1236474</c:v>
                </c:pt>
                <c:pt idx="2">
                  <c:v>1529088</c:v>
                </c:pt>
                <c:pt idx="3">
                  <c:v>1729368</c:v>
                </c:pt>
                <c:pt idx="4">
                  <c:v>1797798</c:v>
                </c:pt>
                <c:pt idx="5">
                  <c:v>1687030</c:v>
                </c:pt>
                <c:pt idx="6">
                  <c:v>1687684</c:v>
                </c:pt>
                <c:pt idx="7">
                  <c:v>1725313</c:v>
                </c:pt>
                <c:pt idx="8">
                  <c:v>1706614</c:v>
                </c:pt>
                <c:pt idx="9">
                  <c:v>1854278</c:v>
                </c:pt>
                <c:pt idx="10">
                  <c:v>1980248</c:v>
                </c:pt>
                <c:pt idx="11">
                  <c:v>2053688</c:v>
                </c:pt>
              </c:numCache>
            </c:numRef>
          </c:val>
          <c:smooth val="0"/>
          <c:extLst>
            <c:ext xmlns:c16="http://schemas.microsoft.com/office/drawing/2014/chart" uri="{C3380CC4-5D6E-409C-BE32-E72D297353CC}">
              <c16:uniqueId val="{00000002-9609-7245-B3F0-5D836C0C7718}"/>
            </c:ext>
          </c:extLst>
        </c:ser>
        <c:dLbls>
          <c:showLegendKey val="0"/>
          <c:showVal val="0"/>
          <c:showCatName val="0"/>
          <c:showSerName val="0"/>
          <c:showPercent val="0"/>
          <c:showBubbleSize val="0"/>
        </c:dLbls>
        <c:smooth val="0"/>
        <c:axId val="502023232"/>
        <c:axId val="501982272"/>
      </c:lineChart>
      <c:catAx>
        <c:axId val="50202323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NL"/>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NL"/>
          </a:p>
        </c:txPr>
        <c:crossAx val="501982272"/>
        <c:crosses val="autoZero"/>
        <c:auto val="1"/>
        <c:lblAlgn val="ctr"/>
        <c:lblOffset val="100"/>
        <c:noMultiLvlLbl val="0"/>
      </c:catAx>
      <c:valAx>
        <c:axId val="5019822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 Millions</a:t>
                </a:r>
                <a:r>
                  <a:rPr lang="en-GB" baseline="0"/>
                  <a:t> EURO</a:t>
                </a:r>
                <a:endParaRPr lang="en-GB"/>
              </a:p>
            </c:rich>
          </c:tx>
          <c:layout>
            <c:manualLayout>
              <c:xMode val="edge"/>
              <c:yMode val="edge"/>
              <c:x val="1.4164305949008499E-3"/>
              <c:y val="0.50369956134375948"/>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NL"/>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NL"/>
          </a:p>
        </c:txPr>
        <c:crossAx val="502023232"/>
        <c:crosses val="autoZero"/>
        <c:crossBetween val="between"/>
      </c:valAx>
      <c:spPr>
        <a:noFill/>
        <a:ln>
          <a:noFill/>
        </a:ln>
        <a:effectLst/>
      </c:spPr>
    </c:plotArea>
    <c:legend>
      <c:legendPos val="r"/>
      <c:layout>
        <c:manualLayout>
          <c:xMode val="edge"/>
          <c:yMode val="edge"/>
          <c:x val="0.76890890232205389"/>
          <c:y val="0.36279350461815113"/>
          <c:w val="0.12099763337167124"/>
          <c:h val="0.157665759069835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N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L"/>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Trade</a:t>
            </a:r>
            <a:r>
              <a:rPr lang="en-GB" baseline="0"/>
              <a:t> balance Total (EU28)</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NL"/>
        </a:p>
      </c:txPr>
    </c:title>
    <c:autoTitleDeleted val="0"/>
    <c:plotArea>
      <c:layout/>
      <c:lineChart>
        <c:grouping val="standard"/>
        <c:varyColors val="0"/>
        <c:ser>
          <c:idx val="0"/>
          <c:order val="0"/>
          <c:tx>
            <c:strRef>
              <c:f>'EUROSTAT data'!$C$164</c:f>
              <c:strCache>
                <c:ptCount val="1"/>
                <c:pt idx="0">
                  <c:v>AT (BAL)</c:v>
                </c:pt>
              </c:strCache>
            </c:strRef>
          </c:tx>
          <c:spPr>
            <a:ln w="28575" cap="rnd">
              <a:solidFill>
                <a:schemeClr val="accent1"/>
              </a:solidFill>
              <a:round/>
            </a:ln>
            <a:effectLst/>
          </c:spPr>
          <c:marker>
            <c:symbol val="none"/>
          </c:marker>
          <c:cat>
            <c:numRef>
              <c:f>'EUROSTAT data'!$D$163:$O$163</c:f>
              <c:numCache>
                <c:formatCode>General</c:formatCode>
                <c:ptCount val="12"/>
                <c:pt idx="0">
                  <c:v>2008</c:v>
                </c:pt>
                <c:pt idx="1">
                  <c:v>2009</c:v>
                </c:pt>
                <c:pt idx="2">
                  <c:v>2010</c:v>
                </c:pt>
                <c:pt idx="3">
                  <c:v>2011</c:v>
                </c:pt>
                <c:pt idx="4">
                  <c:v>2012</c:v>
                </c:pt>
                <c:pt idx="5">
                  <c:v>2013</c:v>
                </c:pt>
                <c:pt idx="6">
                  <c:v>2014</c:v>
                </c:pt>
                <c:pt idx="7">
                  <c:v>2015</c:v>
                </c:pt>
                <c:pt idx="8">
                  <c:v>2016</c:v>
                </c:pt>
                <c:pt idx="9">
                  <c:v>2017</c:v>
                </c:pt>
                <c:pt idx="10">
                  <c:v>2018</c:v>
                </c:pt>
                <c:pt idx="11">
                  <c:v>2019</c:v>
                </c:pt>
              </c:numCache>
            </c:numRef>
          </c:cat>
          <c:val>
            <c:numRef>
              <c:f>'EUROSTAT data'!$D$164:$O$164</c:f>
              <c:numCache>
                <c:formatCode>General</c:formatCode>
                <c:ptCount val="12"/>
                <c:pt idx="0">
                  <c:v>-2042.5999999999995</c:v>
                </c:pt>
                <c:pt idx="1">
                  <c:v>-4355.3999999999996</c:v>
                </c:pt>
                <c:pt idx="2">
                  <c:v>-4864.9000000000005</c:v>
                </c:pt>
                <c:pt idx="3">
                  <c:v>-10050.200000000001</c:v>
                </c:pt>
                <c:pt idx="4">
                  <c:v>-9263.9</c:v>
                </c:pt>
                <c:pt idx="5">
                  <c:v>-6115.2</c:v>
                </c:pt>
                <c:pt idx="6">
                  <c:v>-2828.6000000000004</c:v>
                </c:pt>
                <c:pt idx="7">
                  <c:v>-2942.3999999999996</c:v>
                </c:pt>
                <c:pt idx="8">
                  <c:v>-5102.1000000000004</c:v>
                </c:pt>
                <c:pt idx="9">
                  <c:v>-6819.9</c:v>
                </c:pt>
                <c:pt idx="10">
                  <c:v>-7578.7999999999993</c:v>
                </c:pt>
                <c:pt idx="11">
                  <c:v>-5289.4</c:v>
                </c:pt>
              </c:numCache>
            </c:numRef>
          </c:val>
          <c:smooth val="0"/>
          <c:extLst>
            <c:ext xmlns:c16="http://schemas.microsoft.com/office/drawing/2014/chart" uri="{C3380CC4-5D6E-409C-BE32-E72D297353CC}">
              <c16:uniqueId val="{00000000-9A17-C94B-90DA-42B1D4EDEBD6}"/>
            </c:ext>
          </c:extLst>
        </c:ser>
        <c:ser>
          <c:idx val="1"/>
          <c:order val="1"/>
          <c:tx>
            <c:strRef>
              <c:f>'EUROSTAT data'!$C$165</c:f>
              <c:strCache>
                <c:ptCount val="1"/>
                <c:pt idx="0">
                  <c:v>BE</c:v>
                </c:pt>
              </c:strCache>
            </c:strRef>
          </c:tx>
          <c:spPr>
            <a:ln w="28575" cap="rnd">
              <a:solidFill>
                <a:schemeClr val="accent2"/>
              </a:solidFill>
              <a:round/>
            </a:ln>
            <a:effectLst/>
          </c:spPr>
          <c:marker>
            <c:symbol val="none"/>
          </c:marker>
          <c:cat>
            <c:numRef>
              <c:f>'EUROSTAT data'!$D$163:$O$163</c:f>
              <c:numCache>
                <c:formatCode>General</c:formatCode>
                <c:ptCount val="12"/>
                <c:pt idx="0">
                  <c:v>2008</c:v>
                </c:pt>
                <c:pt idx="1">
                  <c:v>2009</c:v>
                </c:pt>
                <c:pt idx="2">
                  <c:v>2010</c:v>
                </c:pt>
                <c:pt idx="3">
                  <c:v>2011</c:v>
                </c:pt>
                <c:pt idx="4">
                  <c:v>2012</c:v>
                </c:pt>
                <c:pt idx="5">
                  <c:v>2013</c:v>
                </c:pt>
                <c:pt idx="6">
                  <c:v>2014</c:v>
                </c:pt>
                <c:pt idx="7">
                  <c:v>2015</c:v>
                </c:pt>
                <c:pt idx="8">
                  <c:v>2016</c:v>
                </c:pt>
                <c:pt idx="9">
                  <c:v>2017</c:v>
                </c:pt>
                <c:pt idx="10">
                  <c:v>2018</c:v>
                </c:pt>
                <c:pt idx="11">
                  <c:v>2019</c:v>
                </c:pt>
              </c:numCache>
            </c:numRef>
          </c:cat>
          <c:val>
            <c:numRef>
              <c:f>'EUROSTAT data'!$D$165:$O$165</c:f>
              <c:numCache>
                <c:formatCode>General</c:formatCode>
                <c:ptCount val="12"/>
                <c:pt idx="0">
                  <c:v>3761.7999999999993</c:v>
                </c:pt>
                <c:pt idx="1">
                  <c:v>11618.699999999999</c:v>
                </c:pt>
                <c:pt idx="2">
                  <c:v>12457.8</c:v>
                </c:pt>
                <c:pt idx="3">
                  <c:v>6270.7999999999993</c:v>
                </c:pt>
                <c:pt idx="4">
                  <c:v>5301.1</c:v>
                </c:pt>
                <c:pt idx="5">
                  <c:v>12862.8</c:v>
                </c:pt>
                <c:pt idx="6">
                  <c:v>13860.9</c:v>
                </c:pt>
                <c:pt idx="7">
                  <c:v>19202</c:v>
                </c:pt>
                <c:pt idx="8">
                  <c:v>16925.999999999996</c:v>
                </c:pt>
                <c:pt idx="9">
                  <c:v>18522.699999999997</c:v>
                </c:pt>
                <c:pt idx="10">
                  <c:v>11640.699999999997</c:v>
                </c:pt>
                <c:pt idx="11">
                  <c:v>16540.8</c:v>
                </c:pt>
              </c:numCache>
            </c:numRef>
          </c:val>
          <c:smooth val="0"/>
          <c:extLst>
            <c:ext xmlns:c16="http://schemas.microsoft.com/office/drawing/2014/chart" uri="{C3380CC4-5D6E-409C-BE32-E72D297353CC}">
              <c16:uniqueId val="{00000001-9A17-C94B-90DA-42B1D4EDEBD6}"/>
            </c:ext>
          </c:extLst>
        </c:ser>
        <c:ser>
          <c:idx val="2"/>
          <c:order val="2"/>
          <c:tx>
            <c:strRef>
              <c:f>'EUROSTAT data'!$C$166</c:f>
              <c:strCache>
                <c:ptCount val="1"/>
                <c:pt idx="0">
                  <c:v>BG</c:v>
                </c:pt>
              </c:strCache>
            </c:strRef>
          </c:tx>
          <c:spPr>
            <a:ln w="28575" cap="rnd">
              <a:solidFill>
                <a:schemeClr val="accent3"/>
              </a:solidFill>
              <a:round/>
            </a:ln>
            <a:effectLst/>
          </c:spPr>
          <c:marker>
            <c:symbol val="none"/>
          </c:marker>
          <c:cat>
            <c:numRef>
              <c:f>'EUROSTAT data'!$D$163:$O$163</c:f>
              <c:numCache>
                <c:formatCode>General</c:formatCode>
                <c:ptCount val="12"/>
                <c:pt idx="0">
                  <c:v>2008</c:v>
                </c:pt>
                <c:pt idx="1">
                  <c:v>2009</c:v>
                </c:pt>
                <c:pt idx="2">
                  <c:v>2010</c:v>
                </c:pt>
                <c:pt idx="3">
                  <c:v>2011</c:v>
                </c:pt>
                <c:pt idx="4">
                  <c:v>2012</c:v>
                </c:pt>
                <c:pt idx="5">
                  <c:v>2013</c:v>
                </c:pt>
                <c:pt idx="6">
                  <c:v>2014</c:v>
                </c:pt>
                <c:pt idx="7">
                  <c:v>2015</c:v>
                </c:pt>
                <c:pt idx="8">
                  <c:v>2016</c:v>
                </c:pt>
                <c:pt idx="9">
                  <c:v>2017</c:v>
                </c:pt>
                <c:pt idx="10">
                  <c:v>2018</c:v>
                </c:pt>
                <c:pt idx="11">
                  <c:v>2019</c:v>
                </c:pt>
              </c:numCache>
            </c:numRef>
          </c:cat>
          <c:val>
            <c:numRef>
              <c:f>'EUROSTAT data'!$D$166:$O$166</c:f>
              <c:numCache>
                <c:formatCode>General</c:formatCode>
                <c:ptCount val="12"/>
                <c:pt idx="0">
                  <c:v>-9889.7999999999993</c:v>
                </c:pt>
                <c:pt idx="1">
                  <c:v>-5176.5</c:v>
                </c:pt>
                <c:pt idx="2">
                  <c:v>-3683.6</c:v>
                </c:pt>
                <c:pt idx="3">
                  <c:v>-3141.8999999999996</c:v>
                </c:pt>
                <c:pt idx="4">
                  <c:v>-4689</c:v>
                </c:pt>
                <c:pt idx="5">
                  <c:v>-3556.7</c:v>
                </c:pt>
                <c:pt idx="6">
                  <c:v>-4074.7</c:v>
                </c:pt>
                <c:pt idx="7">
                  <c:v>-3469.1000000000004</c:v>
                </c:pt>
                <c:pt idx="8">
                  <c:v>-2136.9</c:v>
                </c:pt>
                <c:pt idx="9">
                  <c:v>-2433.3000000000002</c:v>
                </c:pt>
                <c:pt idx="10">
                  <c:v>-3587.6</c:v>
                </c:pt>
                <c:pt idx="11">
                  <c:v>-3458.6</c:v>
                </c:pt>
              </c:numCache>
            </c:numRef>
          </c:val>
          <c:smooth val="0"/>
          <c:extLst>
            <c:ext xmlns:c16="http://schemas.microsoft.com/office/drawing/2014/chart" uri="{C3380CC4-5D6E-409C-BE32-E72D297353CC}">
              <c16:uniqueId val="{00000002-9A17-C94B-90DA-42B1D4EDEBD6}"/>
            </c:ext>
          </c:extLst>
        </c:ser>
        <c:ser>
          <c:idx val="3"/>
          <c:order val="3"/>
          <c:tx>
            <c:strRef>
              <c:f>'EUROSTAT data'!$C$167</c:f>
              <c:strCache>
                <c:ptCount val="1"/>
                <c:pt idx="0">
                  <c:v>CY</c:v>
                </c:pt>
              </c:strCache>
            </c:strRef>
          </c:tx>
          <c:spPr>
            <a:ln w="28575" cap="rnd">
              <a:solidFill>
                <a:schemeClr val="accent4"/>
              </a:solidFill>
              <a:round/>
            </a:ln>
            <a:effectLst/>
          </c:spPr>
          <c:marker>
            <c:symbol val="none"/>
          </c:marker>
          <c:cat>
            <c:numRef>
              <c:f>'EUROSTAT data'!$D$163:$O$163</c:f>
              <c:numCache>
                <c:formatCode>General</c:formatCode>
                <c:ptCount val="12"/>
                <c:pt idx="0">
                  <c:v>2008</c:v>
                </c:pt>
                <c:pt idx="1">
                  <c:v>2009</c:v>
                </c:pt>
                <c:pt idx="2">
                  <c:v>2010</c:v>
                </c:pt>
                <c:pt idx="3">
                  <c:v>2011</c:v>
                </c:pt>
                <c:pt idx="4">
                  <c:v>2012</c:v>
                </c:pt>
                <c:pt idx="5">
                  <c:v>2013</c:v>
                </c:pt>
                <c:pt idx="6">
                  <c:v>2014</c:v>
                </c:pt>
                <c:pt idx="7">
                  <c:v>2015</c:v>
                </c:pt>
                <c:pt idx="8">
                  <c:v>2016</c:v>
                </c:pt>
                <c:pt idx="9">
                  <c:v>2017</c:v>
                </c:pt>
                <c:pt idx="10">
                  <c:v>2018</c:v>
                </c:pt>
                <c:pt idx="11">
                  <c:v>2019</c:v>
                </c:pt>
              </c:numCache>
            </c:numRef>
          </c:cat>
          <c:val>
            <c:numRef>
              <c:f>'EUROSTAT data'!$D$167:$O$167</c:f>
              <c:numCache>
                <c:formatCode>General</c:formatCode>
                <c:ptCount val="12"/>
                <c:pt idx="0">
                  <c:v>-6126.2</c:v>
                </c:pt>
                <c:pt idx="1">
                  <c:v>-4715.8</c:v>
                </c:pt>
                <c:pt idx="2">
                  <c:v>-5406.1</c:v>
                </c:pt>
                <c:pt idx="3">
                  <c:v>-4927.8</c:v>
                </c:pt>
                <c:pt idx="4">
                  <c:v>-4324.3</c:v>
                </c:pt>
                <c:pt idx="5">
                  <c:v>-3233.6000000000004</c:v>
                </c:pt>
                <c:pt idx="6">
                  <c:v>-3641.5</c:v>
                </c:pt>
                <c:pt idx="7">
                  <c:v>-3377.6000000000004</c:v>
                </c:pt>
                <c:pt idx="8">
                  <c:v>-4396.5</c:v>
                </c:pt>
                <c:pt idx="9">
                  <c:v>-5244.7</c:v>
                </c:pt>
                <c:pt idx="10">
                  <c:v>-4914.7</c:v>
                </c:pt>
                <c:pt idx="11">
                  <c:v>-5101.6000000000004</c:v>
                </c:pt>
              </c:numCache>
            </c:numRef>
          </c:val>
          <c:smooth val="0"/>
          <c:extLst>
            <c:ext xmlns:c16="http://schemas.microsoft.com/office/drawing/2014/chart" uri="{C3380CC4-5D6E-409C-BE32-E72D297353CC}">
              <c16:uniqueId val="{00000003-9A17-C94B-90DA-42B1D4EDEBD6}"/>
            </c:ext>
          </c:extLst>
        </c:ser>
        <c:ser>
          <c:idx val="4"/>
          <c:order val="4"/>
          <c:tx>
            <c:strRef>
              <c:f>'EUROSTAT data'!$C$168</c:f>
              <c:strCache>
                <c:ptCount val="1"/>
                <c:pt idx="0">
                  <c:v>CZ</c:v>
                </c:pt>
              </c:strCache>
            </c:strRef>
          </c:tx>
          <c:spPr>
            <a:ln w="28575" cap="rnd">
              <a:solidFill>
                <a:schemeClr val="accent5"/>
              </a:solidFill>
              <a:round/>
            </a:ln>
            <a:effectLst/>
          </c:spPr>
          <c:marker>
            <c:symbol val="none"/>
          </c:marker>
          <c:cat>
            <c:numRef>
              <c:f>'EUROSTAT data'!$D$163:$O$163</c:f>
              <c:numCache>
                <c:formatCode>General</c:formatCode>
                <c:ptCount val="12"/>
                <c:pt idx="0">
                  <c:v>2008</c:v>
                </c:pt>
                <c:pt idx="1">
                  <c:v>2009</c:v>
                </c:pt>
                <c:pt idx="2">
                  <c:v>2010</c:v>
                </c:pt>
                <c:pt idx="3">
                  <c:v>2011</c:v>
                </c:pt>
                <c:pt idx="4">
                  <c:v>2012</c:v>
                </c:pt>
                <c:pt idx="5">
                  <c:v>2013</c:v>
                </c:pt>
                <c:pt idx="6">
                  <c:v>2014</c:v>
                </c:pt>
                <c:pt idx="7">
                  <c:v>2015</c:v>
                </c:pt>
                <c:pt idx="8">
                  <c:v>2016</c:v>
                </c:pt>
                <c:pt idx="9">
                  <c:v>2017</c:v>
                </c:pt>
                <c:pt idx="10">
                  <c:v>2018</c:v>
                </c:pt>
                <c:pt idx="11">
                  <c:v>2019</c:v>
                </c:pt>
              </c:numCache>
            </c:numRef>
          </c:cat>
          <c:val>
            <c:numRef>
              <c:f>'EUROSTAT data'!$D$168:$O$168</c:f>
              <c:numCache>
                <c:formatCode>General</c:formatCode>
                <c:ptCount val="12"/>
                <c:pt idx="0">
                  <c:v>3237.2</c:v>
                </c:pt>
                <c:pt idx="1">
                  <c:v>5669.2</c:v>
                </c:pt>
                <c:pt idx="2">
                  <c:v>4774.5</c:v>
                </c:pt>
                <c:pt idx="3">
                  <c:v>7768.7999999999993</c:v>
                </c:pt>
                <c:pt idx="4">
                  <c:v>12164.499999999998</c:v>
                </c:pt>
                <c:pt idx="5">
                  <c:v>13564.1</c:v>
                </c:pt>
                <c:pt idx="6">
                  <c:v>15596.2</c:v>
                </c:pt>
                <c:pt idx="7">
                  <c:v>14882.8</c:v>
                </c:pt>
                <c:pt idx="8">
                  <c:v>17710.900000000001</c:v>
                </c:pt>
                <c:pt idx="9">
                  <c:v>16731.2</c:v>
                </c:pt>
                <c:pt idx="10">
                  <c:v>14802.7</c:v>
                </c:pt>
                <c:pt idx="11">
                  <c:v>18065.8</c:v>
                </c:pt>
              </c:numCache>
            </c:numRef>
          </c:val>
          <c:smooth val="0"/>
          <c:extLst>
            <c:ext xmlns:c16="http://schemas.microsoft.com/office/drawing/2014/chart" uri="{C3380CC4-5D6E-409C-BE32-E72D297353CC}">
              <c16:uniqueId val="{00000004-9A17-C94B-90DA-42B1D4EDEBD6}"/>
            </c:ext>
          </c:extLst>
        </c:ser>
        <c:ser>
          <c:idx val="5"/>
          <c:order val="5"/>
          <c:tx>
            <c:strRef>
              <c:f>'EUROSTAT data'!$C$169</c:f>
              <c:strCache>
                <c:ptCount val="1"/>
                <c:pt idx="0">
                  <c:v>DE</c:v>
                </c:pt>
              </c:strCache>
            </c:strRef>
          </c:tx>
          <c:spPr>
            <a:ln w="28575" cap="rnd">
              <a:solidFill>
                <a:schemeClr val="accent6"/>
              </a:solidFill>
              <a:round/>
            </a:ln>
            <a:effectLst/>
          </c:spPr>
          <c:marker>
            <c:symbol val="none"/>
          </c:marker>
          <c:cat>
            <c:numRef>
              <c:f>'EUROSTAT data'!$D$163:$O$163</c:f>
              <c:numCache>
                <c:formatCode>General</c:formatCode>
                <c:ptCount val="12"/>
                <c:pt idx="0">
                  <c:v>2008</c:v>
                </c:pt>
                <c:pt idx="1">
                  <c:v>2009</c:v>
                </c:pt>
                <c:pt idx="2">
                  <c:v>2010</c:v>
                </c:pt>
                <c:pt idx="3">
                  <c:v>2011</c:v>
                </c:pt>
                <c:pt idx="4">
                  <c:v>2012</c:v>
                </c:pt>
                <c:pt idx="5">
                  <c:v>2013</c:v>
                </c:pt>
                <c:pt idx="6">
                  <c:v>2014</c:v>
                </c:pt>
                <c:pt idx="7">
                  <c:v>2015</c:v>
                </c:pt>
                <c:pt idx="8">
                  <c:v>2016</c:v>
                </c:pt>
                <c:pt idx="9">
                  <c:v>2017</c:v>
                </c:pt>
                <c:pt idx="10">
                  <c:v>2018</c:v>
                </c:pt>
                <c:pt idx="11">
                  <c:v>2019</c:v>
                </c:pt>
              </c:numCache>
            </c:numRef>
          </c:cat>
          <c:val>
            <c:numRef>
              <c:f>'EUROSTAT data'!$D$169:$O$169</c:f>
              <c:numCache>
                <c:formatCode>General</c:formatCode>
                <c:ptCount val="12"/>
                <c:pt idx="0">
                  <c:v>177525.5</c:v>
                </c:pt>
                <c:pt idx="1">
                  <c:v>138868.29999999999</c:v>
                </c:pt>
                <c:pt idx="2">
                  <c:v>153963.9</c:v>
                </c:pt>
                <c:pt idx="3">
                  <c:v>157410.6</c:v>
                </c:pt>
                <c:pt idx="4">
                  <c:v>191672.4</c:v>
                </c:pt>
                <c:pt idx="5">
                  <c:v>198655.30000000002</c:v>
                </c:pt>
                <c:pt idx="6">
                  <c:v>216459.59999999998</c:v>
                </c:pt>
                <c:pt idx="7">
                  <c:v>248195.80000000002</c:v>
                </c:pt>
                <c:pt idx="8">
                  <c:v>251727.8</c:v>
                </c:pt>
                <c:pt idx="9">
                  <c:v>252294</c:v>
                </c:pt>
                <c:pt idx="10">
                  <c:v>233301.09999999998</c:v>
                </c:pt>
                <c:pt idx="11">
                  <c:v>227604.5</c:v>
                </c:pt>
              </c:numCache>
            </c:numRef>
          </c:val>
          <c:smooth val="0"/>
          <c:extLst>
            <c:ext xmlns:c16="http://schemas.microsoft.com/office/drawing/2014/chart" uri="{C3380CC4-5D6E-409C-BE32-E72D297353CC}">
              <c16:uniqueId val="{00000005-9A17-C94B-90DA-42B1D4EDEBD6}"/>
            </c:ext>
          </c:extLst>
        </c:ser>
        <c:ser>
          <c:idx val="6"/>
          <c:order val="6"/>
          <c:tx>
            <c:strRef>
              <c:f>'EUROSTAT data'!$C$170</c:f>
              <c:strCache>
                <c:ptCount val="1"/>
                <c:pt idx="0">
                  <c:v>DK</c:v>
                </c:pt>
              </c:strCache>
            </c:strRef>
          </c:tx>
          <c:spPr>
            <a:ln w="28575" cap="rnd">
              <a:solidFill>
                <a:schemeClr val="accent1">
                  <a:lumMod val="60000"/>
                </a:schemeClr>
              </a:solidFill>
              <a:round/>
            </a:ln>
            <a:effectLst/>
          </c:spPr>
          <c:marker>
            <c:symbol val="none"/>
          </c:marker>
          <c:cat>
            <c:numRef>
              <c:f>'EUROSTAT data'!$D$163:$O$163</c:f>
              <c:numCache>
                <c:formatCode>General</c:formatCode>
                <c:ptCount val="12"/>
                <c:pt idx="0">
                  <c:v>2008</c:v>
                </c:pt>
                <c:pt idx="1">
                  <c:v>2009</c:v>
                </c:pt>
                <c:pt idx="2">
                  <c:v>2010</c:v>
                </c:pt>
                <c:pt idx="3">
                  <c:v>2011</c:v>
                </c:pt>
                <c:pt idx="4">
                  <c:v>2012</c:v>
                </c:pt>
                <c:pt idx="5">
                  <c:v>2013</c:v>
                </c:pt>
                <c:pt idx="6">
                  <c:v>2014</c:v>
                </c:pt>
                <c:pt idx="7">
                  <c:v>2015</c:v>
                </c:pt>
                <c:pt idx="8">
                  <c:v>2016</c:v>
                </c:pt>
                <c:pt idx="9">
                  <c:v>2017</c:v>
                </c:pt>
                <c:pt idx="10">
                  <c:v>2018</c:v>
                </c:pt>
                <c:pt idx="11">
                  <c:v>2019</c:v>
                </c:pt>
              </c:numCache>
            </c:numRef>
          </c:cat>
          <c:val>
            <c:numRef>
              <c:f>'EUROSTAT data'!$D$170:$O$170</c:f>
              <c:numCache>
                <c:formatCode>General</c:formatCode>
                <c:ptCount val="12"/>
                <c:pt idx="0">
                  <c:v>5140.2999999999993</c:v>
                </c:pt>
                <c:pt idx="1">
                  <c:v>7779.6</c:v>
                </c:pt>
                <c:pt idx="2">
                  <c:v>10098.900000000001</c:v>
                </c:pt>
                <c:pt idx="3">
                  <c:v>11638.5</c:v>
                </c:pt>
                <c:pt idx="4">
                  <c:v>11882.7</c:v>
                </c:pt>
                <c:pt idx="5">
                  <c:v>10240.6</c:v>
                </c:pt>
                <c:pt idx="6">
                  <c:v>8941.1</c:v>
                </c:pt>
                <c:pt idx="7">
                  <c:v>8887.0999999999985</c:v>
                </c:pt>
                <c:pt idx="8">
                  <c:v>8844.6</c:v>
                </c:pt>
                <c:pt idx="9">
                  <c:v>8510.7000000000007</c:v>
                </c:pt>
                <c:pt idx="10">
                  <c:v>6111.9</c:v>
                </c:pt>
                <c:pt idx="11">
                  <c:v>11584.599999999999</c:v>
                </c:pt>
              </c:numCache>
            </c:numRef>
          </c:val>
          <c:smooth val="0"/>
          <c:extLst>
            <c:ext xmlns:c16="http://schemas.microsoft.com/office/drawing/2014/chart" uri="{C3380CC4-5D6E-409C-BE32-E72D297353CC}">
              <c16:uniqueId val="{00000006-9A17-C94B-90DA-42B1D4EDEBD6}"/>
            </c:ext>
          </c:extLst>
        </c:ser>
        <c:ser>
          <c:idx val="7"/>
          <c:order val="7"/>
          <c:tx>
            <c:strRef>
              <c:f>'EUROSTAT data'!$C$171</c:f>
              <c:strCache>
                <c:ptCount val="1"/>
                <c:pt idx="0">
                  <c:v>EE</c:v>
                </c:pt>
              </c:strCache>
            </c:strRef>
          </c:tx>
          <c:spPr>
            <a:ln w="28575" cap="rnd">
              <a:solidFill>
                <a:schemeClr val="accent2">
                  <a:lumMod val="60000"/>
                </a:schemeClr>
              </a:solidFill>
              <a:round/>
            </a:ln>
            <a:effectLst/>
          </c:spPr>
          <c:marker>
            <c:symbol val="none"/>
          </c:marker>
          <c:cat>
            <c:numRef>
              <c:f>'EUROSTAT data'!$D$163:$O$163</c:f>
              <c:numCache>
                <c:formatCode>General</c:formatCode>
                <c:ptCount val="12"/>
                <c:pt idx="0">
                  <c:v>2008</c:v>
                </c:pt>
                <c:pt idx="1">
                  <c:v>2009</c:v>
                </c:pt>
                <c:pt idx="2">
                  <c:v>2010</c:v>
                </c:pt>
                <c:pt idx="3">
                  <c:v>2011</c:v>
                </c:pt>
                <c:pt idx="4">
                  <c:v>2012</c:v>
                </c:pt>
                <c:pt idx="5">
                  <c:v>2013</c:v>
                </c:pt>
                <c:pt idx="6">
                  <c:v>2014</c:v>
                </c:pt>
                <c:pt idx="7">
                  <c:v>2015</c:v>
                </c:pt>
                <c:pt idx="8">
                  <c:v>2016</c:v>
                </c:pt>
                <c:pt idx="9">
                  <c:v>2017</c:v>
                </c:pt>
                <c:pt idx="10">
                  <c:v>2018</c:v>
                </c:pt>
                <c:pt idx="11">
                  <c:v>2019</c:v>
                </c:pt>
              </c:numCache>
            </c:numRef>
          </c:cat>
          <c:val>
            <c:numRef>
              <c:f>'EUROSTAT data'!$D$171:$O$171</c:f>
              <c:numCache>
                <c:formatCode>General</c:formatCode>
                <c:ptCount val="12"/>
                <c:pt idx="0">
                  <c:v>-2426.3000000000002</c:v>
                </c:pt>
                <c:pt idx="1">
                  <c:v>-783</c:v>
                </c:pt>
                <c:pt idx="2">
                  <c:v>-525.30000000000007</c:v>
                </c:pt>
                <c:pt idx="3">
                  <c:v>-539.20000000000005</c:v>
                </c:pt>
                <c:pt idx="4">
                  <c:v>-1555.8000000000002</c:v>
                </c:pt>
                <c:pt idx="5">
                  <c:v>-1614.5</c:v>
                </c:pt>
                <c:pt idx="6">
                  <c:v>-1693.3</c:v>
                </c:pt>
                <c:pt idx="7">
                  <c:v>-1521.3999999999999</c:v>
                </c:pt>
                <c:pt idx="8">
                  <c:v>-1617.9</c:v>
                </c:pt>
                <c:pt idx="9">
                  <c:v>-1893.1</c:v>
                </c:pt>
                <c:pt idx="10">
                  <c:v>-1796.2</c:v>
                </c:pt>
                <c:pt idx="11">
                  <c:v>-1710.6000000000001</c:v>
                </c:pt>
              </c:numCache>
            </c:numRef>
          </c:val>
          <c:smooth val="0"/>
          <c:extLst>
            <c:ext xmlns:c16="http://schemas.microsoft.com/office/drawing/2014/chart" uri="{C3380CC4-5D6E-409C-BE32-E72D297353CC}">
              <c16:uniqueId val="{00000007-9A17-C94B-90DA-42B1D4EDEBD6}"/>
            </c:ext>
          </c:extLst>
        </c:ser>
        <c:ser>
          <c:idx val="8"/>
          <c:order val="8"/>
          <c:tx>
            <c:strRef>
              <c:f>'EUROSTAT data'!$C$172</c:f>
              <c:strCache>
                <c:ptCount val="1"/>
                <c:pt idx="0">
                  <c:v>EL</c:v>
                </c:pt>
              </c:strCache>
            </c:strRef>
          </c:tx>
          <c:spPr>
            <a:ln w="28575" cap="rnd">
              <a:solidFill>
                <a:schemeClr val="accent3">
                  <a:lumMod val="60000"/>
                </a:schemeClr>
              </a:solidFill>
              <a:round/>
            </a:ln>
            <a:effectLst/>
          </c:spPr>
          <c:marker>
            <c:symbol val="none"/>
          </c:marker>
          <c:cat>
            <c:numRef>
              <c:f>'EUROSTAT data'!$D$163:$O$163</c:f>
              <c:numCache>
                <c:formatCode>General</c:formatCode>
                <c:ptCount val="12"/>
                <c:pt idx="0">
                  <c:v>2008</c:v>
                </c:pt>
                <c:pt idx="1">
                  <c:v>2009</c:v>
                </c:pt>
                <c:pt idx="2">
                  <c:v>2010</c:v>
                </c:pt>
                <c:pt idx="3">
                  <c:v>2011</c:v>
                </c:pt>
                <c:pt idx="4">
                  <c:v>2012</c:v>
                </c:pt>
                <c:pt idx="5">
                  <c:v>2013</c:v>
                </c:pt>
                <c:pt idx="6">
                  <c:v>2014</c:v>
                </c:pt>
                <c:pt idx="7">
                  <c:v>2015</c:v>
                </c:pt>
                <c:pt idx="8">
                  <c:v>2016</c:v>
                </c:pt>
                <c:pt idx="9">
                  <c:v>2017</c:v>
                </c:pt>
                <c:pt idx="10">
                  <c:v>2018</c:v>
                </c:pt>
                <c:pt idx="11">
                  <c:v>2019</c:v>
                </c:pt>
              </c:numCache>
            </c:numRef>
          </c:cat>
          <c:val>
            <c:numRef>
              <c:f>'EUROSTAT data'!$D$172:$O$172</c:f>
              <c:numCache>
                <c:formatCode>General</c:formatCode>
                <c:ptCount val="12"/>
                <c:pt idx="0">
                  <c:v>-44301.7</c:v>
                </c:pt>
                <c:pt idx="1">
                  <c:v>-35123</c:v>
                </c:pt>
                <c:pt idx="2">
                  <c:v>-28487.200000000001</c:v>
                </c:pt>
                <c:pt idx="3">
                  <c:v>-23645.599999999999</c:v>
                </c:pt>
                <c:pt idx="4">
                  <c:v>-20488.3</c:v>
                </c:pt>
                <c:pt idx="5">
                  <c:v>-18600</c:v>
                </c:pt>
                <c:pt idx="6">
                  <c:v>-19609.699999999997</c:v>
                </c:pt>
                <c:pt idx="7">
                  <c:v>-16457.599999999999</c:v>
                </c:pt>
                <c:pt idx="8">
                  <c:v>-16871.3</c:v>
                </c:pt>
                <c:pt idx="9">
                  <c:v>-18493</c:v>
                </c:pt>
                <c:pt idx="10">
                  <c:v>-20609.599999999999</c:v>
                </c:pt>
                <c:pt idx="11">
                  <c:v>-21813.200000000001</c:v>
                </c:pt>
              </c:numCache>
            </c:numRef>
          </c:val>
          <c:smooth val="0"/>
          <c:extLst>
            <c:ext xmlns:c16="http://schemas.microsoft.com/office/drawing/2014/chart" uri="{C3380CC4-5D6E-409C-BE32-E72D297353CC}">
              <c16:uniqueId val="{00000008-9A17-C94B-90DA-42B1D4EDEBD6}"/>
            </c:ext>
          </c:extLst>
        </c:ser>
        <c:ser>
          <c:idx val="9"/>
          <c:order val="9"/>
          <c:tx>
            <c:strRef>
              <c:f>'EUROSTAT data'!$C$173</c:f>
              <c:strCache>
                <c:ptCount val="1"/>
                <c:pt idx="0">
                  <c:v>ES</c:v>
                </c:pt>
              </c:strCache>
            </c:strRef>
          </c:tx>
          <c:spPr>
            <a:ln w="28575" cap="rnd">
              <a:solidFill>
                <a:schemeClr val="accent4">
                  <a:lumMod val="60000"/>
                </a:schemeClr>
              </a:solidFill>
              <a:round/>
            </a:ln>
            <a:effectLst/>
          </c:spPr>
          <c:marker>
            <c:symbol val="none"/>
          </c:marker>
          <c:cat>
            <c:numRef>
              <c:f>'EUROSTAT data'!$D$163:$O$163</c:f>
              <c:numCache>
                <c:formatCode>General</c:formatCode>
                <c:ptCount val="12"/>
                <c:pt idx="0">
                  <c:v>2008</c:v>
                </c:pt>
                <c:pt idx="1">
                  <c:v>2009</c:v>
                </c:pt>
                <c:pt idx="2">
                  <c:v>2010</c:v>
                </c:pt>
                <c:pt idx="3">
                  <c:v>2011</c:v>
                </c:pt>
                <c:pt idx="4">
                  <c:v>2012</c:v>
                </c:pt>
                <c:pt idx="5">
                  <c:v>2013</c:v>
                </c:pt>
                <c:pt idx="6">
                  <c:v>2014</c:v>
                </c:pt>
                <c:pt idx="7">
                  <c:v>2015</c:v>
                </c:pt>
                <c:pt idx="8">
                  <c:v>2016</c:v>
                </c:pt>
                <c:pt idx="9">
                  <c:v>2017</c:v>
                </c:pt>
                <c:pt idx="10">
                  <c:v>2018</c:v>
                </c:pt>
                <c:pt idx="11">
                  <c:v>2019</c:v>
                </c:pt>
              </c:numCache>
            </c:numRef>
          </c:cat>
          <c:val>
            <c:numRef>
              <c:f>'EUROSTAT data'!$D$173:$O$173</c:f>
              <c:numCache>
                <c:formatCode>General</c:formatCode>
                <c:ptCount val="12"/>
                <c:pt idx="0">
                  <c:v>-94717.1</c:v>
                </c:pt>
                <c:pt idx="1">
                  <c:v>-47232.1</c:v>
                </c:pt>
                <c:pt idx="2">
                  <c:v>-54762</c:v>
                </c:pt>
                <c:pt idx="3">
                  <c:v>-50327</c:v>
                </c:pt>
                <c:pt idx="4">
                  <c:v>-32758.799999999999</c:v>
                </c:pt>
                <c:pt idx="5">
                  <c:v>-17140.7</c:v>
                </c:pt>
                <c:pt idx="6">
                  <c:v>-25885.4</c:v>
                </c:pt>
                <c:pt idx="7">
                  <c:v>-26622.699999999997</c:v>
                </c:pt>
                <c:pt idx="8">
                  <c:v>-19015.5</c:v>
                </c:pt>
                <c:pt idx="9">
                  <c:v>-28556.600000000002</c:v>
                </c:pt>
                <c:pt idx="10">
                  <c:v>-37177.1</c:v>
                </c:pt>
                <c:pt idx="11">
                  <c:v>-34221.300000000003</c:v>
                </c:pt>
              </c:numCache>
            </c:numRef>
          </c:val>
          <c:smooth val="0"/>
          <c:extLst>
            <c:ext xmlns:c16="http://schemas.microsoft.com/office/drawing/2014/chart" uri="{C3380CC4-5D6E-409C-BE32-E72D297353CC}">
              <c16:uniqueId val="{00000009-9A17-C94B-90DA-42B1D4EDEBD6}"/>
            </c:ext>
          </c:extLst>
        </c:ser>
        <c:ser>
          <c:idx val="10"/>
          <c:order val="10"/>
          <c:tx>
            <c:strRef>
              <c:f>'EUROSTAT data'!$C$174</c:f>
              <c:strCache>
                <c:ptCount val="1"/>
                <c:pt idx="0">
                  <c:v>FI</c:v>
                </c:pt>
              </c:strCache>
            </c:strRef>
          </c:tx>
          <c:spPr>
            <a:ln w="28575" cap="rnd">
              <a:solidFill>
                <a:schemeClr val="accent5">
                  <a:lumMod val="60000"/>
                </a:schemeClr>
              </a:solidFill>
              <a:round/>
            </a:ln>
            <a:effectLst/>
          </c:spPr>
          <c:marker>
            <c:symbol val="none"/>
          </c:marker>
          <c:cat>
            <c:numRef>
              <c:f>'EUROSTAT data'!$D$163:$O$163</c:f>
              <c:numCache>
                <c:formatCode>General</c:formatCode>
                <c:ptCount val="12"/>
                <c:pt idx="0">
                  <c:v>2008</c:v>
                </c:pt>
                <c:pt idx="1">
                  <c:v>2009</c:v>
                </c:pt>
                <c:pt idx="2">
                  <c:v>2010</c:v>
                </c:pt>
                <c:pt idx="3">
                  <c:v>2011</c:v>
                </c:pt>
                <c:pt idx="4">
                  <c:v>2012</c:v>
                </c:pt>
                <c:pt idx="5">
                  <c:v>2013</c:v>
                </c:pt>
                <c:pt idx="6">
                  <c:v>2014</c:v>
                </c:pt>
                <c:pt idx="7">
                  <c:v>2015</c:v>
                </c:pt>
                <c:pt idx="8">
                  <c:v>2016</c:v>
                </c:pt>
                <c:pt idx="9">
                  <c:v>2017</c:v>
                </c:pt>
                <c:pt idx="10">
                  <c:v>2018</c:v>
                </c:pt>
                <c:pt idx="11">
                  <c:v>2019</c:v>
                </c:pt>
              </c:numCache>
            </c:numRef>
          </c:cat>
          <c:val>
            <c:numRef>
              <c:f>'EUROSTAT data'!$D$174:$O$174</c:f>
              <c:numCache>
                <c:formatCode>General</c:formatCode>
                <c:ptCount val="12"/>
                <c:pt idx="0">
                  <c:v>3177.7999999999997</c:v>
                </c:pt>
                <c:pt idx="1">
                  <c:v>1408.8000000000002</c:v>
                </c:pt>
                <c:pt idx="2">
                  <c:v>539.20000000000073</c:v>
                </c:pt>
                <c:pt idx="3">
                  <c:v>-3679.5</c:v>
                </c:pt>
                <c:pt idx="4">
                  <c:v>-2639.2</c:v>
                </c:pt>
                <c:pt idx="5">
                  <c:v>-2359.0999999999995</c:v>
                </c:pt>
                <c:pt idx="6">
                  <c:v>-1796.0999999999995</c:v>
                </c:pt>
                <c:pt idx="7">
                  <c:v>-536.30000000000018</c:v>
                </c:pt>
                <c:pt idx="8">
                  <c:v>-2674.1999999999989</c:v>
                </c:pt>
                <c:pt idx="9">
                  <c:v>-2221.1000000000004</c:v>
                </c:pt>
                <c:pt idx="10">
                  <c:v>-2341.2000000000007</c:v>
                </c:pt>
                <c:pt idx="11">
                  <c:v>-171.59999999999945</c:v>
                </c:pt>
              </c:numCache>
            </c:numRef>
          </c:val>
          <c:smooth val="0"/>
          <c:extLst>
            <c:ext xmlns:c16="http://schemas.microsoft.com/office/drawing/2014/chart" uri="{C3380CC4-5D6E-409C-BE32-E72D297353CC}">
              <c16:uniqueId val="{0000000A-9A17-C94B-90DA-42B1D4EDEBD6}"/>
            </c:ext>
          </c:extLst>
        </c:ser>
        <c:ser>
          <c:idx val="11"/>
          <c:order val="11"/>
          <c:tx>
            <c:strRef>
              <c:f>'EUROSTAT data'!$C$175</c:f>
              <c:strCache>
                <c:ptCount val="1"/>
                <c:pt idx="0">
                  <c:v>FR</c:v>
                </c:pt>
              </c:strCache>
            </c:strRef>
          </c:tx>
          <c:spPr>
            <a:ln w="28575" cap="rnd">
              <a:solidFill>
                <a:schemeClr val="accent6">
                  <a:lumMod val="60000"/>
                </a:schemeClr>
              </a:solidFill>
              <a:round/>
            </a:ln>
            <a:effectLst/>
          </c:spPr>
          <c:marker>
            <c:symbol val="none"/>
          </c:marker>
          <c:cat>
            <c:numRef>
              <c:f>'EUROSTAT data'!$D$163:$O$163</c:f>
              <c:numCache>
                <c:formatCode>General</c:formatCode>
                <c:ptCount val="12"/>
                <c:pt idx="0">
                  <c:v>2008</c:v>
                </c:pt>
                <c:pt idx="1">
                  <c:v>2009</c:v>
                </c:pt>
                <c:pt idx="2">
                  <c:v>2010</c:v>
                </c:pt>
                <c:pt idx="3">
                  <c:v>2011</c:v>
                </c:pt>
                <c:pt idx="4">
                  <c:v>2012</c:v>
                </c:pt>
                <c:pt idx="5">
                  <c:v>2013</c:v>
                </c:pt>
                <c:pt idx="6">
                  <c:v>2014</c:v>
                </c:pt>
                <c:pt idx="7">
                  <c:v>2015</c:v>
                </c:pt>
                <c:pt idx="8">
                  <c:v>2016</c:v>
                </c:pt>
                <c:pt idx="9">
                  <c:v>2017</c:v>
                </c:pt>
                <c:pt idx="10">
                  <c:v>2018</c:v>
                </c:pt>
                <c:pt idx="11">
                  <c:v>2019</c:v>
                </c:pt>
              </c:numCache>
            </c:numRef>
          </c:cat>
          <c:val>
            <c:numRef>
              <c:f>'EUROSTAT data'!$D$175:$O$175</c:f>
              <c:numCache>
                <c:formatCode>General</c:formatCode>
                <c:ptCount val="12"/>
                <c:pt idx="0">
                  <c:v>-68367.399999999994</c:v>
                </c:pt>
                <c:pt idx="1">
                  <c:v>-56062.400000000001</c:v>
                </c:pt>
                <c:pt idx="2">
                  <c:v>-65854.100000000006</c:v>
                </c:pt>
                <c:pt idx="3">
                  <c:v>-88761.299999999988</c:v>
                </c:pt>
                <c:pt idx="4">
                  <c:v>-82274.899999999994</c:v>
                </c:pt>
                <c:pt idx="5">
                  <c:v>-76738.3</c:v>
                </c:pt>
                <c:pt idx="6">
                  <c:v>-71445.200000000012</c:v>
                </c:pt>
                <c:pt idx="7">
                  <c:v>-58098.400000000001</c:v>
                </c:pt>
                <c:pt idx="8">
                  <c:v>-60023.900000000009</c:v>
                </c:pt>
                <c:pt idx="9">
                  <c:v>-74325.5</c:v>
                </c:pt>
                <c:pt idx="10">
                  <c:v>-75755.700000000012</c:v>
                </c:pt>
                <c:pt idx="11">
                  <c:v>-72697.600000000006</c:v>
                </c:pt>
              </c:numCache>
            </c:numRef>
          </c:val>
          <c:smooth val="0"/>
          <c:extLst>
            <c:ext xmlns:c16="http://schemas.microsoft.com/office/drawing/2014/chart" uri="{C3380CC4-5D6E-409C-BE32-E72D297353CC}">
              <c16:uniqueId val="{0000000B-9A17-C94B-90DA-42B1D4EDEBD6}"/>
            </c:ext>
          </c:extLst>
        </c:ser>
        <c:ser>
          <c:idx val="12"/>
          <c:order val="12"/>
          <c:tx>
            <c:strRef>
              <c:f>'EUROSTAT data'!$C$176</c:f>
              <c:strCache>
                <c:ptCount val="1"/>
                <c:pt idx="0">
                  <c:v>HR</c:v>
                </c:pt>
              </c:strCache>
            </c:strRef>
          </c:tx>
          <c:spPr>
            <a:ln w="28575" cap="rnd">
              <a:solidFill>
                <a:schemeClr val="accent1">
                  <a:lumMod val="80000"/>
                  <a:lumOff val="20000"/>
                </a:schemeClr>
              </a:solidFill>
              <a:round/>
            </a:ln>
            <a:effectLst/>
          </c:spPr>
          <c:marker>
            <c:symbol val="none"/>
          </c:marker>
          <c:cat>
            <c:numRef>
              <c:f>'EUROSTAT data'!$D$163:$O$163</c:f>
              <c:numCache>
                <c:formatCode>General</c:formatCode>
                <c:ptCount val="12"/>
                <c:pt idx="0">
                  <c:v>2008</c:v>
                </c:pt>
                <c:pt idx="1">
                  <c:v>2009</c:v>
                </c:pt>
                <c:pt idx="2">
                  <c:v>2010</c:v>
                </c:pt>
                <c:pt idx="3">
                  <c:v>2011</c:v>
                </c:pt>
                <c:pt idx="4">
                  <c:v>2012</c:v>
                </c:pt>
                <c:pt idx="5">
                  <c:v>2013</c:v>
                </c:pt>
                <c:pt idx="6">
                  <c:v>2014</c:v>
                </c:pt>
                <c:pt idx="7">
                  <c:v>2015</c:v>
                </c:pt>
                <c:pt idx="8">
                  <c:v>2016</c:v>
                </c:pt>
                <c:pt idx="9">
                  <c:v>2017</c:v>
                </c:pt>
                <c:pt idx="10">
                  <c:v>2018</c:v>
                </c:pt>
                <c:pt idx="11">
                  <c:v>2019</c:v>
                </c:pt>
              </c:numCache>
            </c:numRef>
          </c:cat>
          <c:val>
            <c:numRef>
              <c:f>'EUROSTAT data'!$D$176:$O$176</c:f>
              <c:numCache>
                <c:formatCode>General</c:formatCode>
                <c:ptCount val="12"/>
                <c:pt idx="0">
                  <c:v>-11232</c:v>
                </c:pt>
                <c:pt idx="1">
                  <c:v>-7702.3</c:v>
                </c:pt>
                <c:pt idx="2">
                  <c:v>-6231.8</c:v>
                </c:pt>
                <c:pt idx="3">
                  <c:v>-6699</c:v>
                </c:pt>
                <c:pt idx="4">
                  <c:v>-6585.7999999999993</c:v>
                </c:pt>
                <c:pt idx="5">
                  <c:v>-7049.9000000000005</c:v>
                </c:pt>
                <c:pt idx="6">
                  <c:v>-6723.2</c:v>
                </c:pt>
                <c:pt idx="7">
                  <c:v>-6900.2</c:v>
                </c:pt>
                <c:pt idx="8">
                  <c:v>-7301.7</c:v>
                </c:pt>
                <c:pt idx="9">
                  <c:v>-7774.8</c:v>
                </c:pt>
                <c:pt idx="10">
                  <c:v>-9136.1999999999989</c:v>
                </c:pt>
                <c:pt idx="11">
                  <c:v>-9503.2000000000007</c:v>
                </c:pt>
              </c:numCache>
            </c:numRef>
          </c:val>
          <c:smooth val="0"/>
          <c:extLst>
            <c:ext xmlns:c16="http://schemas.microsoft.com/office/drawing/2014/chart" uri="{C3380CC4-5D6E-409C-BE32-E72D297353CC}">
              <c16:uniqueId val="{0000000C-9A17-C94B-90DA-42B1D4EDEBD6}"/>
            </c:ext>
          </c:extLst>
        </c:ser>
        <c:ser>
          <c:idx val="13"/>
          <c:order val="13"/>
          <c:tx>
            <c:strRef>
              <c:f>'EUROSTAT data'!$C$177</c:f>
              <c:strCache>
                <c:ptCount val="1"/>
                <c:pt idx="0">
                  <c:v>HU</c:v>
                </c:pt>
              </c:strCache>
            </c:strRef>
          </c:tx>
          <c:spPr>
            <a:ln w="28575" cap="rnd">
              <a:solidFill>
                <a:schemeClr val="accent2">
                  <a:lumMod val="80000"/>
                  <a:lumOff val="20000"/>
                </a:schemeClr>
              </a:solidFill>
              <a:round/>
            </a:ln>
            <a:effectLst/>
          </c:spPr>
          <c:marker>
            <c:symbol val="none"/>
          </c:marker>
          <c:cat>
            <c:numRef>
              <c:f>'EUROSTAT data'!$D$163:$O$163</c:f>
              <c:numCache>
                <c:formatCode>General</c:formatCode>
                <c:ptCount val="12"/>
                <c:pt idx="0">
                  <c:v>2008</c:v>
                </c:pt>
                <c:pt idx="1">
                  <c:v>2009</c:v>
                </c:pt>
                <c:pt idx="2">
                  <c:v>2010</c:v>
                </c:pt>
                <c:pt idx="3">
                  <c:v>2011</c:v>
                </c:pt>
                <c:pt idx="4">
                  <c:v>2012</c:v>
                </c:pt>
                <c:pt idx="5">
                  <c:v>2013</c:v>
                </c:pt>
                <c:pt idx="6">
                  <c:v>2014</c:v>
                </c:pt>
                <c:pt idx="7">
                  <c:v>2015</c:v>
                </c:pt>
                <c:pt idx="8">
                  <c:v>2016</c:v>
                </c:pt>
                <c:pt idx="9">
                  <c:v>2017</c:v>
                </c:pt>
                <c:pt idx="10">
                  <c:v>2018</c:v>
                </c:pt>
                <c:pt idx="11">
                  <c:v>2019</c:v>
                </c:pt>
              </c:numCache>
            </c:numRef>
          </c:cat>
          <c:val>
            <c:numRef>
              <c:f>'EUROSTAT data'!$D$177:$O$177</c:f>
              <c:numCache>
                <c:formatCode>General</c:formatCode>
                <c:ptCount val="12"/>
                <c:pt idx="0">
                  <c:v>-296.5</c:v>
                </c:pt>
                <c:pt idx="1">
                  <c:v>3762.1999999999989</c:v>
                </c:pt>
                <c:pt idx="2">
                  <c:v>5510.1</c:v>
                </c:pt>
                <c:pt idx="3">
                  <c:v>7091.9000000000005</c:v>
                </c:pt>
                <c:pt idx="4">
                  <c:v>6533.2999999999993</c:v>
                </c:pt>
                <c:pt idx="5">
                  <c:v>5565.7</c:v>
                </c:pt>
                <c:pt idx="6">
                  <c:v>4287.8</c:v>
                </c:pt>
                <c:pt idx="7">
                  <c:v>5898.7999999999993</c:v>
                </c:pt>
                <c:pt idx="8">
                  <c:v>7244.2</c:v>
                </c:pt>
                <c:pt idx="9">
                  <c:v>5595</c:v>
                </c:pt>
                <c:pt idx="10">
                  <c:v>3312.2000000000007</c:v>
                </c:pt>
                <c:pt idx="11">
                  <c:v>3384.2000000000007</c:v>
                </c:pt>
              </c:numCache>
            </c:numRef>
          </c:val>
          <c:smooth val="0"/>
          <c:extLst>
            <c:ext xmlns:c16="http://schemas.microsoft.com/office/drawing/2014/chart" uri="{C3380CC4-5D6E-409C-BE32-E72D297353CC}">
              <c16:uniqueId val="{0000000D-9A17-C94B-90DA-42B1D4EDEBD6}"/>
            </c:ext>
          </c:extLst>
        </c:ser>
        <c:ser>
          <c:idx val="14"/>
          <c:order val="14"/>
          <c:tx>
            <c:strRef>
              <c:f>'EUROSTAT data'!$C$178</c:f>
              <c:strCache>
                <c:ptCount val="1"/>
                <c:pt idx="0">
                  <c:v>IE</c:v>
                </c:pt>
              </c:strCache>
            </c:strRef>
          </c:tx>
          <c:spPr>
            <a:ln w="28575" cap="rnd">
              <a:solidFill>
                <a:schemeClr val="accent3">
                  <a:lumMod val="80000"/>
                  <a:lumOff val="20000"/>
                </a:schemeClr>
              </a:solidFill>
              <a:round/>
            </a:ln>
            <a:effectLst/>
          </c:spPr>
          <c:marker>
            <c:symbol val="none"/>
          </c:marker>
          <c:cat>
            <c:numRef>
              <c:f>'EUROSTAT data'!$D$163:$O$163</c:f>
              <c:numCache>
                <c:formatCode>General</c:formatCode>
                <c:ptCount val="12"/>
                <c:pt idx="0">
                  <c:v>2008</c:v>
                </c:pt>
                <c:pt idx="1">
                  <c:v>2009</c:v>
                </c:pt>
                <c:pt idx="2">
                  <c:v>2010</c:v>
                </c:pt>
                <c:pt idx="3">
                  <c:v>2011</c:v>
                </c:pt>
                <c:pt idx="4">
                  <c:v>2012</c:v>
                </c:pt>
                <c:pt idx="5">
                  <c:v>2013</c:v>
                </c:pt>
                <c:pt idx="6">
                  <c:v>2014</c:v>
                </c:pt>
                <c:pt idx="7">
                  <c:v>2015</c:v>
                </c:pt>
                <c:pt idx="8">
                  <c:v>2016</c:v>
                </c:pt>
                <c:pt idx="9">
                  <c:v>2017</c:v>
                </c:pt>
                <c:pt idx="10">
                  <c:v>2018</c:v>
                </c:pt>
                <c:pt idx="11">
                  <c:v>2019</c:v>
                </c:pt>
              </c:numCache>
            </c:numRef>
          </c:cat>
          <c:val>
            <c:numRef>
              <c:f>'EUROSTAT data'!$D$178:$O$178</c:f>
              <c:numCache>
                <c:formatCode>General</c:formatCode>
                <c:ptCount val="12"/>
                <c:pt idx="0">
                  <c:v>28389</c:v>
                </c:pt>
                <c:pt idx="1">
                  <c:v>38158.899999999994</c:v>
                </c:pt>
                <c:pt idx="2">
                  <c:v>40953</c:v>
                </c:pt>
                <c:pt idx="3">
                  <c:v>39094.100000000006</c:v>
                </c:pt>
                <c:pt idx="4">
                  <c:v>37617</c:v>
                </c:pt>
                <c:pt idx="5">
                  <c:v>32640.100000000002</c:v>
                </c:pt>
                <c:pt idx="6">
                  <c:v>29385.200000000001</c:v>
                </c:pt>
                <c:pt idx="7">
                  <c:v>41808.300000000003</c:v>
                </c:pt>
                <c:pt idx="8">
                  <c:v>44851.3</c:v>
                </c:pt>
                <c:pt idx="9">
                  <c:v>39165.800000000003</c:v>
                </c:pt>
                <c:pt idx="10">
                  <c:v>48227.3</c:v>
                </c:pt>
                <c:pt idx="11">
                  <c:v>62621.5</c:v>
                </c:pt>
              </c:numCache>
            </c:numRef>
          </c:val>
          <c:smooth val="0"/>
          <c:extLst>
            <c:ext xmlns:c16="http://schemas.microsoft.com/office/drawing/2014/chart" uri="{C3380CC4-5D6E-409C-BE32-E72D297353CC}">
              <c16:uniqueId val="{0000000E-9A17-C94B-90DA-42B1D4EDEBD6}"/>
            </c:ext>
          </c:extLst>
        </c:ser>
        <c:ser>
          <c:idx val="15"/>
          <c:order val="15"/>
          <c:tx>
            <c:strRef>
              <c:f>'EUROSTAT data'!$C$179</c:f>
              <c:strCache>
                <c:ptCount val="1"/>
                <c:pt idx="0">
                  <c:v>IT</c:v>
                </c:pt>
              </c:strCache>
            </c:strRef>
          </c:tx>
          <c:spPr>
            <a:ln w="28575" cap="rnd">
              <a:solidFill>
                <a:schemeClr val="accent4">
                  <a:lumMod val="80000"/>
                  <a:lumOff val="20000"/>
                </a:schemeClr>
              </a:solidFill>
              <a:round/>
            </a:ln>
            <a:effectLst/>
          </c:spPr>
          <c:marker>
            <c:symbol val="none"/>
          </c:marker>
          <c:cat>
            <c:numRef>
              <c:f>'EUROSTAT data'!$D$163:$O$163</c:f>
              <c:numCache>
                <c:formatCode>General</c:formatCode>
                <c:ptCount val="12"/>
                <c:pt idx="0">
                  <c:v>2008</c:v>
                </c:pt>
                <c:pt idx="1">
                  <c:v>2009</c:v>
                </c:pt>
                <c:pt idx="2">
                  <c:v>2010</c:v>
                </c:pt>
                <c:pt idx="3">
                  <c:v>2011</c:v>
                </c:pt>
                <c:pt idx="4">
                  <c:v>2012</c:v>
                </c:pt>
                <c:pt idx="5">
                  <c:v>2013</c:v>
                </c:pt>
                <c:pt idx="6">
                  <c:v>2014</c:v>
                </c:pt>
                <c:pt idx="7">
                  <c:v>2015</c:v>
                </c:pt>
                <c:pt idx="8">
                  <c:v>2016</c:v>
                </c:pt>
                <c:pt idx="9">
                  <c:v>2017</c:v>
                </c:pt>
                <c:pt idx="10">
                  <c:v>2018</c:v>
                </c:pt>
                <c:pt idx="11">
                  <c:v>2019</c:v>
                </c:pt>
              </c:numCache>
            </c:numRef>
          </c:cat>
          <c:val>
            <c:numRef>
              <c:f>'EUROSTAT data'!$D$179:$O$179</c:f>
              <c:numCache>
                <c:formatCode>General</c:formatCode>
                <c:ptCount val="12"/>
                <c:pt idx="0">
                  <c:v>-13034.6</c:v>
                </c:pt>
                <c:pt idx="1">
                  <c:v>-5875.5</c:v>
                </c:pt>
                <c:pt idx="2">
                  <c:v>-29982.5</c:v>
                </c:pt>
                <c:pt idx="3">
                  <c:v>-25523.800000000003</c:v>
                </c:pt>
                <c:pt idx="4">
                  <c:v>9889.6</c:v>
                </c:pt>
                <c:pt idx="5">
                  <c:v>29230.3</c:v>
                </c:pt>
                <c:pt idx="6">
                  <c:v>41931.5</c:v>
                </c:pt>
                <c:pt idx="7">
                  <c:v>41806.9</c:v>
                </c:pt>
                <c:pt idx="8">
                  <c:v>49643.1</c:v>
                </c:pt>
                <c:pt idx="9">
                  <c:v>47641.799999999996</c:v>
                </c:pt>
                <c:pt idx="10">
                  <c:v>39279.699999999997</c:v>
                </c:pt>
                <c:pt idx="11">
                  <c:v>52934</c:v>
                </c:pt>
              </c:numCache>
            </c:numRef>
          </c:val>
          <c:smooth val="0"/>
          <c:extLst>
            <c:ext xmlns:c16="http://schemas.microsoft.com/office/drawing/2014/chart" uri="{C3380CC4-5D6E-409C-BE32-E72D297353CC}">
              <c16:uniqueId val="{0000000F-9A17-C94B-90DA-42B1D4EDEBD6}"/>
            </c:ext>
          </c:extLst>
        </c:ser>
        <c:ser>
          <c:idx val="16"/>
          <c:order val="16"/>
          <c:tx>
            <c:strRef>
              <c:f>'EUROSTAT data'!$C$180</c:f>
              <c:strCache>
                <c:ptCount val="1"/>
                <c:pt idx="0">
                  <c:v>LT</c:v>
                </c:pt>
              </c:strCache>
            </c:strRef>
          </c:tx>
          <c:spPr>
            <a:ln w="28575" cap="rnd">
              <a:solidFill>
                <a:schemeClr val="accent5">
                  <a:lumMod val="80000"/>
                  <a:lumOff val="20000"/>
                </a:schemeClr>
              </a:solidFill>
              <a:round/>
            </a:ln>
            <a:effectLst/>
          </c:spPr>
          <c:marker>
            <c:symbol val="none"/>
          </c:marker>
          <c:cat>
            <c:numRef>
              <c:f>'EUROSTAT data'!$D$163:$O$163</c:f>
              <c:numCache>
                <c:formatCode>General</c:formatCode>
                <c:ptCount val="12"/>
                <c:pt idx="0">
                  <c:v>2008</c:v>
                </c:pt>
                <c:pt idx="1">
                  <c:v>2009</c:v>
                </c:pt>
                <c:pt idx="2">
                  <c:v>2010</c:v>
                </c:pt>
                <c:pt idx="3">
                  <c:v>2011</c:v>
                </c:pt>
                <c:pt idx="4">
                  <c:v>2012</c:v>
                </c:pt>
                <c:pt idx="5">
                  <c:v>2013</c:v>
                </c:pt>
                <c:pt idx="6">
                  <c:v>2014</c:v>
                </c:pt>
                <c:pt idx="7">
                  <c:v>2015</c:v>
                </c:pt>
                <c:pt idx="8">
                  <c:v>2016</c:v>
                </c:pt>
                <c:pt idx="9">
                  <c:v>2017</c:v>
                </c:pt>
                <c:pt idx="10">
                  <c:v>2018</c:v>
                </c:pt>
                <c:pt idx="11">
                  <c:v>2019</c:v>
                </c:pt>
              </c:numCache>
            </c:numRef>
          </c:cat>
          <c:val>
            <c:numRef>
              <c:f>'EUROSTAT data'!$D$180:$O$180</c:f>
              <c:numCache>
                <c:formatCode>General</c:formatCode>
                <c:ptCount val="12"/>
                <c:pt idx="0">
                  <c:v>-5067</c:v>
                </c:pt>
                <c:pt idx="1">
                  <c:v>-1326.2</c:v>
                </c:pt>
                <c:pt idx="2">
                  <c:v>-2002.3999999999999</c:v>
                </c:pt>
                <c:pt idx="3">
                  <c:v>-2674.7999999999997</c:v>
                </c:pt>
                <c:pt idx="4">
                  <c:v>-1831.6</c:v>
                </c:pt>
                <c:pt idx="5">
                  <c:v>-1663.0000000000002</c:v>
                </c:pt>
                <c:pt idx="6">
                  <c:v>-1528.1000000000004</c:v>
                </c:pt>
                <c:pt idx="7">
                  <c:v>-2495.6</c:v>
                </c:pt>
                <c:pt idx="8">
                  <c:v>-2130.3000000000002</c:v>
                </c:pt>
                <c:pt idx="9">
                  <c:v>-2105.7000000000003</c:v>
                </c:pt>
                <c:pt idx="10">
                  <c:v>-2671.6000000000004</c:v>
                </c:pt>
                <c:pt idx="11">
                  <c:v>-2218.1999999999998</c:v>
                </c:pt>
              </c:numCache>
            </c:numRef>
          </c:val>
          <c:smooth val="0"/>
          <c:extLst>
            <c:ext xmlns:c16="http://schemas.microsoft.com/office/drawing/2014/chart" uri="{C3380CC4-5D6E-409C-BE32-E72D297353CC}">
              <c16:uniqueId val="{00000010-9A17-C94B-90DA-42B1D4EDEBD6}"/>
            </c:ext>
          </c:extLst>
        </c:ser>
        <c:ser>
          <c:idx val="17"/>
          <c:order val="17"/>
          <c:tx>
            <c:strRef>
              <c:f>'EUROSTAT data'!$C$181</c:f>
              <c:strCache>
                <c:ptCount val="1"/>
                <c:pt idx="0">
                  <c:v>LU</c:v>
                </c:pt>
              </c:strCache>
            </c:strRef>
          </c:tx>
          <c:spPr>
            <a:ln w="28575" cap="rnd">
              <a:solidFill>
                <a:schemeClr val="accent6">
                  <a:lumMod val="80000"/>
                  <a:lumOff val="20000"/>
                </a:schemeClr>
              </a:solidFill>
              <a:round/>
            </a:ln>
            <a:effectLst/>
          </c:spPr>
          <c:marker>
            <c:symbol val="none"/>
          </c:marker>
          <c:cat>
            <c:numRef>
              <c:f>'EUROSTAT data'!$D$163:$O$163</c:f>
              <c:numCache>
                <c:formatCode>General</c:formatCode>
                <c:ptCount val="12"/>
                <c:pt idx="0">
                  <c:v>2008</c:v>
                </c:pt>
                <c:pt idx="1">
                  <c:v>2009</c:v>
                </c:pt>
                <c:pt idx="2">
                  <c:v>2010</c:v>
                </c:pt>
                <c:pt idx="3">
                  <c:v>2011</c:v>
                </c:pt>
                <c:pt idx="4">
                  <c:v>2012</c:v>
                </c:pt>
                <c:pt idx="5">
                  <c:v>2013</c:v>
                </c:pt>
                <c:pt idx="6">
                  <c:v>2014</c:v>
                </c:pt>
                <c:pt idx="7">
                  <c:v>2015</c:v>
                </c:pt>
                <c:pt idx="8">
                  <c:v>2016</c:v>
                </c:pt>
                <c:pt idx="9">
                  <c:v>2017</c:v>
                </c:pt>
                <c:pt idx="10">
                  <c:v>2018</c:v>
                </c:pt>
                <c:pt idx="11">
                  <c:v>2019</c:v>
                </c:pt>
              </c:numCache>
            </c:numRef>
          </c:cat>
          <c:val>
            <c:numRef>
              <c:f>'EUROSTAT data'!$D$181:$O$181</c:f>
              <c:numCache>
                <c:formatCode>General</c:formatCode>
                <c:ptCount val="12"/>
                <c:pt idx="0">
                  <c:v>-4394</c:v>
                </c:pt>
                <c:pt idx="1">
                  <c:v>-2861.6</c:v>
                </c:pt>
                <c:pt idx="2">
                  <c:v>-4533</c:v>
                </c:pt>
                <c:pt idx="3">
                  <c:v>-5742.5</c:v>
                </c:pt>
                <c:pt idx="4">
                  <c:v>-6569.6</c:v>
                </c:pt>
                <c:pt idx="5">
                  <c:v>-6209.6</c:v>
                </c:pt>
                <c:pt idx="6">
                  <c:v>-5697.2</c:v>
                </c:pt>
                <c:pt idx="7">
                  <c:v>-5555.7</c:v>
                </c:pt>
                <c:pt idx="8">
                  <c:v>-5502.1</c:v>
                </c:pt>
                <c:pt idx="9">
                  <c:v>-6301.3</c:v>
                </c:pt>
                <c:pt idx="10">
                  <c:v>-6519.8</c:v>
                </c:pt>
                <c:pt idx="11">
                  <c:v>-6687.5999999999995</c:v>
                </c:pt>
              </c:numCache>
            </c:numRef>
          </c:val>
          <c:smooth val="0"/>
          <c:extLst>
            <c:ext xmlns:c16="http://schemas.microsoft.com/office/drawing/2014/chart" uri="{C3380CC4-5D6E-409C-BE32-E72D297353CC}">
              <c16:uniqueId val="{00000011-9A17-C94B-90DA-42B1D4EDEBD6}"/>
            </c:ext>
          </c:extLst>
        </c:ser>
        <c:ser>
          <c:idx val="18"/>
          <c:order val="18"/>
          <c:tx>
            <c:strRef>
              <c:f>'EUROSTAT data'!$C$182</c:f>
              <c:strCache>
                <c:ptCount val="1"/>
                <c:pt idx="0">
                  <c:v>LV</c:v>
                </c:pt>
              </c:strCache>
            </c:strRef>
          </c:tx>
          <c:spPr>
            <a:ln w="28575" cap="rnd">
              <a:solidFill>
                <a:schemeClr val="accent1">
                  <a:lumMod val="80000"/>
                </a:schemeClr>
              </a:solidFill>
              <a:round/>
            </a:ln>
            <a:effectLst/>
          </c:spPr>
          <c:marker>
            <c:symbol val="none"/>
          </c:marker>
          <c:cat>
            <c:numRef>
              <c:f>'EUROSTAT data'!$D$163:$O$163</c:f>
              <c:numCache>
                <c:formatCode>General</c:formatCode>
                <c:ptCount val="12"/>
                <c:pt idx="0">
                  <c:v>2008</c:v>
                </c:pt>
                <c:pt idx="1">
                  <c:v>2009</c:v>
                </c:pt>
                <c:pt idx="2">
                  <c:v>2010</c:v>
                </c:pt>
                <c:pt idx="3">
                  <c:v>2011</c:v>
                </c:pt>
                <c:pt idx="4">
                  <c:v>2012</c:v>
                </c:pt>
                <c:pt idx="5">
                  <c:v>2013</c:v>
                </c:pt>
                <c:pt idx="6">
                  <c:v>2014</c:v>
                </c:pt>
                <c:pt idx="7">
                  <c:v>2015</c:v>
                </c:pt>
                <c:pt idx="8">
                  <c:v>2016</c:v>
                </c:pt>
                <c:pt idx="9">
                  <c:v>2017</c:v>
                </c:pt>
                <c:pt idx="10">
                  <c:v>2018</c:v>
                </c:pt>
                <c:pt idx="11">
                  <c:v>2019</c:v>
                </c:pt>
              </c:numCache>
            </c:numRef>
          </c:cat>
          <c:val>
            <c:numRef>
              <c:f>'EUROSTAT data'!$D$182:$O$182</c:f>
              <c:numCache>
                <c:formatCode>General</c:formatCode>
                <c:ptCount val="12"/>
                <c:pt idx="0">
                  <c:v>-4078.3</c:v>
                </c:pt>
                <c:pt idx="1">
                  <c:v>-1512.1</c:v>
                </c:pt>
                <c:pt idx="2">
                  <c:v>-1628.2</c:v>
                </c:pt>
                <c:pt idx="3">
                  <c:v>-2269.8000000000002</c:v>
                </c:pt>
                <c:pt idx="4">
                  <c:v>-2425.1999999999998</c:v>
                </c:pt>
                <c:pt idx="5">
                  <c:v>-2558.5</c:v>
                </c:pt>
                <c:pt idx="6">
                  <c:v>-2445.2999999999997</c:v>
                </c:pt>
                <c:pt idx="7">
                  <c:v>-2195.6000000000004</c:v>
                </c:pt>
                <c:pt idx="8">
                  <c:v>-1936.1</c:v>
                </c:pt>
                <c:pt idx="9">
                  <c:v>-2568.5</c:v>
                </c:pt>
                <c:pt idx="10">
                  <c:v>-2992.9</c:v>
                </c:pt>
                <c:pt idx="11">
                  <c:v>-2947.1000000000004</c:v>
                </c:pt>
              </c:numCache>
            </c:numRef>
          </c:val>
          <c:smooth val="0"/>
          <c:extLst>
            <c:ext xmlns:c16="http://schemas.microsoft.com/office/drawing/2014/chart" uri="{C3380CC4-5D6E-409C-BE32-E72D297353CC}">
              <c16:uniqueId val="{00000012-9A17-C94B-90DA-42B1D4EDEBD6}"/>
            </c:ext>
          </c:extLst>
        </c:ser>
        <c:ser>
          <c:idx val="19"/>
          <c:order val="19"/>
          <c:tx>
            <c:strRef>
              <c:f>'EUROSTAT data'!$C$183</c:f>
              <c:strCache>
                <c:ptCount val="1"/>
                <c:pt idx="0">
                  <c:v>MT</c:v>
                </c:pt>
              </c:strCache>
            </c:strRef>
          </c:tx>
          <c:spPr>
            <a:ln w="28575" cap="rnd">
              <a:solidFill>
                <a:schemeClr val="accent2">
                  <a:lumMod val="80000"/>
                </a:schemeClr>
              </a:solidFill>
              <a:round/>
            </a:ln>
            <a:effectLst/>
          </c:spPr>
          <c:marker>
            <c:symbol val="none"/>
          </c:marker>
          <c:cat>
            <c:numRef>
              <c:f>'EUROSTAT data'!$D$163:$O$163</c:f>
              <c:numCache>
                <c:formatCode>General</c:formatCode>
                <c:ptCount val="12"/>
                <c:pt idx="0">
                  <c:v>2008</c:v>
                </c:pt>
                <c:pt idx="1">
                  <c:v>2009</c:v>
                </c:pt>
                <c:pt idx="2">
                  <c:v>2010</c:v>
                </c:pt>
                <c:pt idx="3">
                  <c:v>2011</c:v>
                </c:pt>
                <c:pt idx="4">
                  <c:v>2012</c:v>
                </c:pt>
                <c:pt idx="5">
                  <c:v>2013</c:v>
                </c:pt>
                <c:pt idx="6">
                  <c:v>2014</c:v>
                </c:pt>
                <c:pt idx="7">
                  <c:v>2015</c:v>
                </c:pt>
                <c:pt idx="8">
                  <c:v>2016</c:v>
                </c:pt>
                <c:pt idx="9">
                  <c:v>2017</c:v>
                </c:pt>
                <c:pt idx="10">
                  <c:v>2018</c:v>
                </c:pt>
                <c:pt idx="11">
                  <c:v>2019</c:v>
                </c:pt>
              </c:numCache>
            </c:numRef>
          </c:cat>
          <c:val>
            <c:numRef>
              <c:f>'EUROSTAT data'!$D$183:$O$183</c:f>
              <c:numCache>
                <c:formatCode>General</c:formatCode>
                <c:ptCount val="12"/>
                <c:pt idx="0">
                  <c:v>-1236.5999999999999</c:v>
                </c:pt>
                <c:pt idx="1">
                  <c:v>-1161.5999999999999</c:v>
                </c:pt>
                <c:pt idx="2">
                  <c:v>-1113.5</c:v>
                </c:pt>
                <c:pt idx="3">
                  <c:v>-1369.9</c:v>
                </c:pt>
                <c:pt idx="4">
                  <c:v>-1827.1000000000001</c:v>
                </c:pt>
                <c:pt idx="5">
                  <c:v>-1875.7</c:v>
                </c:pt>
                <c:pt idx="6">
                  <c:v>-2926.6000000000004</c:v>
                </c:pt>
                <c:pt idx="7">
                  <c:v>-3087.7000000000003</c:v>
                </c:pt>
                <c:pt idx="8">
                  <c:v>-2931.9</c:v>
                </c:pt>
                <c:pt idx="9">
                  <c:v>-2788.1000000000004</c:v>
                </c:pt>
                <c:pt idx="10">
                  <c:v>-3029.8</c:v>
                </c:pt>
                <c:pt idx="11">
                  <c:v>-3625.3</c:v>
                </c:pt>
              </c:numCache>
            </c:numRef>
          </c:val>
          <c:smooth val="0"/>
          <c:extLst>
            <c:ext xmlns:c16="http://schemas.microsoft.com/office/drawing/2014/chart" uri="{C3380CC4-5D6E-409C-BE32-E72D297353CC}">
              <c16:uniqueId val="{00000013-9A17-C94B-90DA-42B1D4EDEBD6}"/>
            </c:ext>
          </c:extLst>
        </c:ser>
        <c:ser>
          <c:idx val="20"/>
          <c:order val="20"/>
          <c:tx>
            <c:strRef>
              <c:f>'EUROSTAT data'!$C$184</c:f>
              <c:strCache>
                <c:ptCount val="1"/>
                <c:pt idx="0">
                  <c:v>NL</c:v>
                </c:pt>
              </c:strCache>
            </c:strRef>
          </c:tx>
          <c:spPr>
            <a:ln w="28575" cap="rnd">
              <a:solidFill>
                <a:schemeClr val="accent3">
                  <a:lumMod val="80000"/>
                </a:schemeClr>
              </a:solidFill>
              <a:round/>
            </a:ln>
            <a:effectLst/>
          </c:spPr>
          <c:marker>
            <c:symbol val="none"/>
          </c:marker>
          <c:cat>
            <c:numRef>
              <c:f>'EUROSTAT data'!$D$163:$O$163</c:f>
              <c:numCache>
                <c:formatCode>General</c:formatCode>
                <c:ptCount val="12"/>
                <c:pt idx="0">
                  <c:v>2008</c:v>
                </c:pt>
                <c:pt idx="1">
                  <c:v>2009</c:v>
                </c:pt>
                <c:pt idx="2">
                  <c:v>2010</c:v>
                </c:pt>
                <c:pt idx="3">
                  <c:v>2011</c:v>
                </c:pt>
                <c:pt idx="4">
                  <c:v>2012</c:v>
                </c:pt>
                <c:pt idx="5">
                  <c:v>2013</c:v>
                </c:pt>
                <c:pt idx="6">
                  <c:v>2014</c:v>
                </c:pt>
                <c:pt idx="7">
                  <c:v>2015</c:v>
                </c:pt>
                <c:pt idx="8">
                  <c:v>2016</c:v>
                </c:pt>
                <c:pt idx="9">
                  <c:v>2017</c:v>
                </c:pt>
                <c:pt idx="10">
                  <c:v>2018</c:v>
                </c:pt>
                <c:pt idx="11">
                  <c:v>2019</c:v>
                </c:pt>
              </c:numCache>
            </c:numRef>
          </c:cat>
          <c:val>
            <c:numRef>
              <c:f>'EUROSTAT data'!$D$184:$O$184</c:f>
              <c:numCache>
                <c:formatCode>General</c:formatCode>
                <c:ptCount val="12"/>
                <c:pt idx="0">
                  <c:v>38741.5</c:v>
                </c:pt>
                <c:pt idx="1">
                  <c:v>39244.400000000009</c:v>
                </c:pt>
                <c:pt idx="2">
                  <c:v>46339.5</c:v>
                </c:pt>
                <c:pt idx="3">
                  <c:v>52252.300000000017</c:v>
                </c:pt>
                <c:pt idx="4">
                  <c:v>53274.400000000009</c:v>
                </c:pt>
                <c:pt idx="5">
                  <c:v>61635.999999999985</c:v>
                </c:pt>
                <c:pt idx="6">
                  <c:v>62650.399999999994</c:v>
                </c:pt>
                <c:pt idx="7">
                  <c:v>52512.000000000015</c:v>
                </c:pt>
                <c:pt idx="8">
                  <c:v>63171.200000000012</c:v>
                </c:pt>
                <c:pt idx="9">
                  <c:v>68714.5</c:v>
                </c:pt>
                <c:pt idx="10">
                  <c:v>68773.899999999994</c:v>
                </c:pt>
                <c:pt idx="11">
                  <c:v>66077</c:v>
                </c:pt>
              </c:numCache>
            </c:numRef>
          </c:val>
          <c:smooth val="0"/>
          <c:extLst>
            <c:ext xmlns:c16="http://schemas.microsoft.com/office/drawing/2014/chart" uri="{C3380CC4-5D6E-409C-BE32-E72D297353CC}">
              <c16:uniqueId val="{00000014-9A17-C94B-90DA-42B1D4EDEBD6}"/>
            </c:ext>
          </c:extLst>
        </c:ser>
        <c:ser>
          <c:idx val="21"/>
          <c:order val="21"/>
          <c:tx>
            <c:strRef>
              <c:f>'EUROSTAT data'!$C$185</c:f>
              <c:strCache>
                <c:ptCount val="1"/>
                <c:pt idx="0">
                  <c:v>PL</c:v>
                </c:pt>
              </c:strCache>
            </c:strRef>
          </c:tx>
          <c:spPr>
            <a:ln w="28575" cap="rnd">
              <a:solidFill>
                <a:schemeClr val="accent4">
                  <a:lumMod val="80000"/>
                </a:schemeClr>
              </a:solidFill>
              <a:round/>
            </a:ln>
            <a:effectLst/>
          </c:spPr>
          <c:marker>
            <c:symbol val="none"/>
          </c:marker>
          <c:cat>
            <c:numRef>
              <c:f>'EUROSTAT data'!$D$163:$O$163</c:f>
              <c:numCache>
                <c:formatCode>General</c:formatCode>
                <c:ptCount val="12"/>
                <c:pt idx="0">
                  <c:v>2008</c:v>
                </c:pt>
                <c:pt idx="1">
                  <c:v>2009</c:v>
                </c:pt>
                <c:pt idx="2">
                  <c:v>2010</c:v>
                </c:pt>
                <c:pt idx="3">
                  <c:v>2011</c:v>
                </c:pt>
                <c:pt idx="4">
                  <c:v>2012</c:v>
                </c:pt>
                <c:pt idx="5">
                  <c:v>2013</c:v>
                </c:pt>
                <c:pt idx="6">
                  <c:v>2014</c:v>
                </c:pt>
                <c:pt idx="7">
                  <c:v>2015</c:v>
                </c:pt>
                <c:pt idx="8">
                  <c:v>2016</c:v>
                </c:pt>
                <c:pt idx="9">
                  <c:v>2017</c:v>
                </c:pt>
                <c:pt idx="10">
                  <c:v>2018</c:v>
                </c:pt>
                <c:pt idx="11">
                  <c:v>2019</c:v>
                </c:pt>
              </c:numCache>
            </c:numRef>
          </c:cat>
          <c:val>
            <c:numRef>
              <c:f>'EUROSTAT data'!$D$185:$O$185</c:f>
              <c:numCache>
                <c:formatCode>General</c:formatCode>
                <c:ptCount val="12"/>
                <c:pt idx="0">
                  <c:v>-26071.699999999997</c:v>
                </c:pt>
                <c:pt idx="1">
                  <c:v>-9289</c:v>
                </c:pt>
                <c:pt idx="2">
                  <c:v>-13823.1</c:v>
                </c:pt>
                <c:pt idx="3">
                  <c:v>-15733.2</c:v>
                </c:pt>
                <c:pt idx="4">
                  <c:v>-10651.8</c:v>
                </c:pt>
                <c:pt idx="5">
                  <c:v>-1974.9999999999991</c:v>
                </c:pt>
                <c:pt idx="6">
                  <c:v>-2651.5</c:v>
                </c:pt>
                <c:pt idx="7">
                  <c:v>2350.6000000000004</c:v>
                </c:pt>
                <c:pt idx="8">
                  <c:v>3885.8999999999996</c:v>
                </c:pt>
                <c:pt idx="9">
                  <c:v>564.90000000000146</c:v>
                </c:pt>
                <c:pt idx="10">
                  <c:v>-4583.2000000000007</c:v>
                </c:pt>
                <c:pt idx="11">
                  <c:v>1823.5</c:v>
                </c:pt>
              </c:numCache>
            </c:numRef>
          </c:val>
          <c:smooth val="0"/>
          <c:extLst>
            <c:ext xmlns:c16="http://schemas.microsoft.com/office/drawing/2014/chart" uri="{C3380CC4-5D6E-409C-BE32-E72D297353CC}">
              <c16:uniqueId val="{00000015-9A17-C94B-90DA-42B1D4EDEBD6}"/>
            </c:ext>
          </c:extLst>
        </c:ser>
        <c:ser>
          <c:idx val="22"/>
          <c:order val="22"/>
          <c:tx>
            <c:strRef>
              <c:f>'EUROSTAT data'!$C$186</c:f>
              <c:strCache>
                <c:ptCount val="1"/>
                <c:pt idx="0">
                  <c:v>PT</c:v>
                </c:pt>
              </c:strCache>
            </c:strRef>
          </c:tx>
          <c:spPr>
            <a:ln w="28575" cap="rnd">
              <a:solidFill>
                <a:schemeClr val="accent5">
                  <a:lumMod val="80000"/>
                </a:schemeClr>
              </a:solidFill>
              <a:round/>
            </a:ln>
            <a:effectLst/>
          </c:spPr>
          <c:marker>
            <c:symbol val="none"/>
          </c:marker>
          <c:cat>
            <c:numRef>
              <c:f>'EUROSTAT data'!$D$163:$O$163</c:f>
              <c:numCache>
                <c:formatCode>General</c:formatCode>
                <c:ptCount val="12"/>
                <c:pt idx="0">
                  <c:v>2008</c:v>
                </c:pt>
                <c:pt idx="1">
                  <c:v>2009</c:v>
                </c:pt>
                <c:pt idx="2">
                  <c:v>2010</c:v>
                </c:pt>
                <c:pt idx="3">
                  <c:v>2011</c:v>
                </c:pt>
                <c:pt idx="4">
                  <c:v>2012</c:v>
                </c:pt>
                <c:pt idx="5">
                  <c:v>2013</c:v>
                </c:pt>
                <c:pt idx="6">
                  <c:v>2014</c:v>
                </c:pt>
                <c:pt idx="7">
                  <c:v>2015</c:v>
                </c:pt>
                <c:pt idx="8">
                  <c:v>2016</c:v>
                </c:pt>
                <c:pt idx="9">
                  <c:v>2017</c:v>
                </c:pt>
                <c:pt idx="10">
                  <c:v>2018</c:v>
                </c:pt>
                <c:pt idx="11">
                  <c:v>2019</c:v>
                </c:pt>
              </c:numCache>
            </c:numRef>
          </c:cat>
          <c:val>
            <c:numRef>
              <c:f>'EUROSTAT data'!$D$186:$O$186</c:f>
              <c:numCache>
                <c:formatCode>General</c:formatCode>
                <c:ptCount val="12"/>
                <c:pt idx="0">
                  <c:v>-25346.600000000002</c:v>
                </c:pt>
                <c:pt idx="1">
                  <c:v>-19681.8</c:v>
                </c:pt>
                <c:pt idx="2">
                  <c:v>-21379.5</c:v>
                </c:pt>
                <c:pt idx="3">
                  <c:v>-16723.400000000001</c:v>
                </c:pt>
                <c:pt idx="4">
                  <c:v>-11161.1</c:v>
                </c:pt>
                <c:pt idx="5">
                  <c:v>-9710</c:v>
                </c:pt>
                <c:pt idx="6">
                  <c:v>-10978.4</c:v>
                </c:pt>
                <c:pt idx="7">
                  <c:v>-10710.8</c:v>
                </c:pt>
                <c:pt idx="8">
                  <c:v>-11385.1</c:v>
                </c:pt>
                <c:pt idx="9">
                  <c:v>-14670.6</c:v>
                </c:pt>
                <c:pt idx="10">
                  <c:v>-17589.3</c:v>
                </c:pt>
                <c:pt idx="11">
                  <c:v>-20391.400000000001</c:v>
                </c:pt>
              </c:numCache>
            </c:numRef>
          </c:val>
          <c:smooth val="0"/>
          <c:extLst>
            <c:ext xmlns:c16="http://schemas.microsoft.com/office/drawing/2014/chart" uri="{C3380CC4-5D6E-409C-BE32-E72D297353CC}">
              <c16:uniqueId val="{00000016-9A17-C94B-90DA-42B1D4EDEBD6}"/>
            </c:ext>
          </c:extLst>
        </c:ser>
        <c:ser>
          <c:idx val="23"/>
          <c:order val="23"/>
          <c:tx>
            <c:strRef>
              <c:f>'EUROSTAT data'!$C$187</c:f>
              <c:strCache>
                <c:ptCount val="1"/>
                <c:pt idx="0">
                  <c:v>RO</c:v>
                </c:pt>
              </c:strCache>
            </c:strRef>
          </c:tx>
          <c:spPr>
            <a:ln w="28575" cap="rnd">
              <a:solidFill>
                <a:schemeClr val="accent6">
                  <a:lumMod val="80000"/>
                </a:schemeClr>
              </a:solidFill>
              <a:round/>
            </a:ln>
            <a:effectLst/>
          </c:spPr>
          <c:marker>
            <c:symbol val="none"/>
          </c:marker>
          <c:cat>
            <c:numRef>
              <c:f>'EUROSTAT data'!$D$163:$O$163</c:f>
              <c:numCache>
                <c:formatCode>General</c:formatCode>
                <c:ptCount val="12"/>
                <c:pt idx="0">
                  <c:v>2008</c:v>
                </c:pt>
                <c:pt idx="1">
                  <c:v>2009</c:v>
                </c:pt>
                <c:pt idx="2">
                  <c:v>2010</c:v>
                </c:pt>
                <c:pt idx="3">
                  <c:v>2011</c:v>
                </c:pt>
                <c:pt idx="4">
                  <c:v>2012</c:v>
                </c:pt>
                <c:pt idx="5">
                  <c:v>2013</c:v>
                </c:pt>
                <c:pt idx="6">
                  <c:v>2014</c:v>
                </c:pt>
                <c:pt idx="7">
                  <c:v>2015</c:v>
                </c:pt>
                <c:pt idx="8">
                  <c:v>2016</c:v>
                </c:pt>
                <c:pt idx="9">
                  <c:v>2017</c:v>
                </c:pt>
                <c:pt idx="10">
                  <c:v>2018</c:v>
                </c:pt>
                <c:pt idx="11">
                  <c:v>2019</c:v>
                </c:pt>
              </c:numCache>
            </c:numRef>
          </c:cat>
          <c:val>
            <c:numRef>
              <c:f>'EUROSTAT data'!$D$187:$O$187</c:f>
              <c:numCache>
                <c:formatCode>General</c:formatCode>
                <c:ptCount val="12"/>
                <c:pt idx="0">
                  <c:v>-23469.1</c:v>
                </c:pt>
                <c:pt idx="1">
                  <c:v>-9863.1</c:v>
                </c:pt>
                <c:pt idx="2">
                  <c:v>-9451.2999999999993</c:v>
                </c:pt>
                <c:pt idx="3">
                  <c:v>-9658.8000000000011</c:v>
                </c:pt>
                <c:pt idx="4">
                  <c:v>-9624.6999999999989</c:v>
                </c:pt>
                <c:pt idx="5">
                  <c:v>-5757.4000000000005</c:v>
                </c:pt>
                <c:pt idx="6">
                  <c:v>-6055</c:v>
                </c:pt>
                <c:pt idx="7">
                  <c:v>-8359</c:v>
                </c:pt>
                <c:pt idx="8">
                  <c:v>-9970.7999999999993</c:v>
                </c:pt>
                <c:pt idx="9">
                  <c:v>-12952</c:v>
                </c:pt>
                <c:pt idx="10">
                  <c:v>-15404.300000000001</c:v>
                </c:pt>
                <c:pt idx="11">
                  <c:v>-17573.8</c:v>
                </c:pt>
              </c:numCache>
            </c:numRef>
          </c:val>
          <c:smooth val="0"/>
          <c:extLst>
            <c:ext xmlns:c16="http://schemas.microsoft.com/office/drawing/2014/chart" uri="{C3380CC4-5D6E-409C-BE32-E72D297353CC}">
              <c16:uniqueId val="{00000017-9A17-C94B-90DA-42B1D4EDEBD6}"/>
            </c:ext>
          </c:extLst>
        </c:ser>
        <c:ser>
          <c:idx val="24"/>
          <c:order val="24"/>
          <c:tx>
            <c:strRef>
              <c:f>'EUROSTAT data'!$C$188</c:f>
              <c:strCache>
                <c:ptCount val="1"/>
                <c:pt idx="0">
                  <c:v>SE</c:v>
                </c:pt>
              </c:strCache>
            </c:strRef>
          </c:tx>
          <c:spPr>
            <a:ln w="28575" cap="rnd">
              <a:solidFill>
                <a:schemeClr val="accent1">
                  <a:lumMod val="60000"/>
                  <a:lumOff val="40000"/>
                </a:schemeClr>
              </a:solidFill>
              <a:round/>
            </a:ln>
            <a:effectLst/>
          </c:spPr>
          <c:marker>
            <c:symbol val="none"/>
          </c:marker>
          <c:cat>
            <c:numRef>
              <c:f>'EUROSTAT data'!$D$163:$O$163</c:f>
              <c:numCache>
                <c:formatCode>General</c:formatCode>
                <c:ptCount val="12"/>
                <c:pt idx="0">
                  <c:v>2008</c:v>
                </c:pt>
                <c:pt idx="1">
                  <c:v>2009</c:v>
                </c:pt>
                <c:pt idx="2">
                  <c:v>2010</c:v>
                </c:pt>
                <c:pt idx="3">
                  <c:v>2011</c:v>
                </c:pt>
                <c:pt idx="4">
                  <c:v>2012</c:v>
                </c:pt>
                <c:pt idx="5">
                  <c:v>2013</c:v>
                </c:pt>
                <c:pt idx="6">
                  <c:v>2014</c:v>
                </c:pt>
                <c:pt idx="7">
                  <c:v>2015</c:v>
                </c:pt>
                <c:pt idx="8">
                  <c:v>2016</c:v>
                </c:pt>
                <c:pt idx="9">
                  <c:v>2017</c:v>
                </c:pt>
                <c:pt idx="10">
                  <c:v>2018</c:v>
                </c:pt>
                <c:pt idx="11">
                  <c:v>2019</c:v>
                </c:pt>
              </c:numCache>
            </c:numRef>
          </c:cat>
          <c:val>
            <c:numRef>
              <c:f>'EUROSTAT data'!$D$188:$O$188</c:f>
              <c:numCache>
                <c:formatCode>General</c:formatCode>
                <c:ptCount val="12"/>
                <c:pt idx="0">
                  <c:v>10079.299999999999</c:v>
                </c:pt>
                <c:pt idx="1">
                  <c:v>7818.1</c:v>
                </c:pt>
                <c:pt idx="2">
                  <c:v>7244.3</c:v>
                </c:pt>
                <c:pt idx="3">
                  <c:v>7138.8000000000011</c:v>
                </c:pt>
                <c:pt idx="4">
                  <c:v>6156</c:v>
                </c:pt>
                <c:pt idx="5">
                  <c:v>5226.0999999999985</c:v>
                </c:pt>
                <c:pt idx="6">
                  <c:v>1788.0999999999985</c:v>
                </c:pt>
                <c:pt idx="7">
                  <c:v>1451.1000000000004</c:v>
                </c:pt>
                <c:pt idx="8">
                  <c:v>-1561.3999999999996</c:v>
                </c:pt>
                <c:pt idx="9">
                  <c:v>-1118.7999999999993</c:v>
                </c:pt>
                <c:pt idx="10">
                  <c:v>-3937.1999999999989</c:v>
                </c:pt>
                <c:pt idx="11">
                  <c:v>1599.4000000000015</c:v>
                </c:pt>
              </c:numCache>
            </c:numRef>
          </c:val>
          <c:smooth val="0"/>
          <c:extLst>
            <c:ext xmlns:c16="http://schemas.microsoft.com/office/drawing/2014/chart" uri="{C3380CC4-5D6E-409C-BE32-E72D297353CC}">
              <c16:uniqueId val="{00000018-9A17-C94B-90DA-42B1D4EDEBD6}"/>
            </c:ext>
          </c:extLst>
        </c:ser>
        <c:ser>
          <c:idx val="25"/>
          <c:order val="25"/>
          <c:tx>
            <c:strRef>
              <c:f>'EUROSTAT data'!$C$189</c:f>
              <c:strCache>
                <c:ptCount val="1"/>
                <c:pt idx="0">
                  <c:v>SI</c:v>
                </c:pt>
              </c:strCache>
            </c:strRef>
          </c:tx>
          <c:spPr>
            <a:ln w="28575" cap="rnd">
              <a:solidFill>
                <a:schemeClr val="accent2">
                  <a:lumMod val="60000"/>
                  <a:lumOff val="40000"/>
                </a:schemeClr>
              </a:solidFill>
              <a:round/>
            </a:ln>
            <a:effectLst/>
          </c:spPr>
          <c:marker>
            <c:symbol val="none"/>
          </c:marker>
          <c:cat>
            <c:numRef>
              <c:f>'EUROSTAT data'!$D$163:$O$163</c:f>
              <c:numCache>
                <c:formatCode>General</c:formatCode>
                <c:ptCount val="12"/>
                <c:pt idx="0">
                  <c:v>2008</c:v>
                </c:pt>
                <c:pt idx="1">
                  <c:v>2009</c:v>
                </c:pt>
                <c:pt idx="2">
                  <c:v>2010</c:v>
                </c:pt>
                <c:pt idx="3">
                  <c:v>2011</c:v>
                </c:pt>
                <c:pt idx="4">
                  <c:v>2012</c:v>
                </c:pt>
                <c:pt idx="5">
                  <c:v>2013</c:v>
                </c:pt>
                <c:pt idx="6">
                  <c:v>2014</c:v>
                </c:pt>
                <c:pt idx="7">
                  <c:v>2015</c:v>
                </c:pt>
                <c:pt idx="8">
                  <c:v>2016</c:v>
                </c:pt>
                <c:pt idx="9">
                  <c:v>2017</c:v>
                </c:pt>
                <c:pt idx="10">
                  <c:v>2018</c:v>
                </c:pt>
                <c:pt idx="11">
                  <c:v>2019</c:v>
                </c:pt>
              </c:numCache>
            </c:numRef>
          </c:cat>
          <c:val>
            <c:numRef>
              <c:f>'EUROSTAT data'!$D$189:$O$189</c:f>
              <c:numCache>
                <c:formatCode>General</c:formatCode>
                <c:ptCount val="12"/>
                <c:pt idx="0">
                  <c:v>-1976</c:v>
                </c:pt>
                <c:pt idx="1">
                  <c:v>-357.4</c:v>
                </c:pt>
                <c:pt idx="2">
                  <c:v>-692.7</c:v>
                </c:pt>
                <c:pt idx="3">
                  <c:v>-610.39999999999986</c:v>
                </c:pt>
                <c:pt idx="4">
                  <c:v>99.600000000000023</c:v>
                </c:pt>
                <c:pt idx="5">
                  <c:v>486.20000000000005</c:v>
                </c:pt>
                <c:pt idx="6">
                  <c:v>1523.9</c:v>
                </c:pt>
                <c:pt idx="7">
                  <c:v>1905.3000000000002</c:v>
                </c:pt>
                <c:pt idx="8">
                  <c:v>2144.8999999999996</c:v>
                </c:pt>
                <c:pt idx="9">
                  <c:v>2090</c:v>
                </c:pt>
                <c:pt idx="10">
                  <c:v>1619.8000000000002</c:v>
                </c:pt>
                <c:pt idx="11">
                  <c:v>800</c:v>
                </c:pt>
              </c:numCache>
            </c:numRef>
          </c:val>
          <c:smooth val="0"/>
          <c:extLst>
            <c:ext xmlns:c16="http://schemas.microsoft.com/office/drawing/2014/chart" uri="{C3380CC4-5D6E-409C-BE32-E72D297353CC}">
              <c16:uniqueId val="{00000019-9A17-C94B-90DA-42B1D4EDEBD6}"/>
            </c:ext>
          </c:extLst>
        </c:ser>
        <c:ser>
          <c:idx val="26"/>
          <c:order val="26"/>
          <c:tx>
            <c:strRef>
              <c:f>'EUROSTAT data'!$C$190</c:f>
              <c:strCache>
                <c:ptCount val="1"/>
                <c:pt idx="0">
                  <c:v>SK</c:v>
                </c:pt>
              </c:strCache>
            </c:strRef>
          </c:tx>
          <c:spPr>
            <a:ln w="28575" cap="rnd">
              <a:solidFill>
                <a:schemeClr val="accent3">
                  <a:lumMod val="60000"/>
                  <a:lumOff val="40000"/>
                </a:schemeClr>
              </a:solidFill>
              <a:round/>
            </a:ln>
            <a:effectLst/>
          </c:spPr>
          <c:marker>
            <c:symbol val="none"/>
          </c:marker>
          <c:cat>
            <c:numRef>
              <c:f>'EUROSTAT data'!$D$163:$O$163</c:f>
              <c:numCache>
                <c:formatCode>General</c:formatCode>
                <c:ptCount val="12"/>
                <c:pt idx="0">
                  <c:v>2008</c:v>
                </c:pt>
                <c:pt idx="1">
                  <c:v>2009</c:v>
                </c:pt>
                <c:pt idx="2">
                  <c:v>2010</c:v>
                </c:pt>
                <c:pt idx="3">
                  <c:v>2011</c:v>
                </c:pt>
                <c:pt idx="4">
                  <c:v>2012</c:v>
                </c:pt>
                <c:pt idx="5">
                  <c:v>2013</c:v>
                </c:pt>
                <c:pt idx="6">
                  <c:v>2014</c:v>
                </c:pt>
                <c:pt idx="7">
                  <c:v>2015</c:v>
                </c:pt>
                <c:pt idx="8">
                  <c:v>2016</c:v>
                </c:pt>
                <c:pt idx="9">
                  <c:v>2017</c:v>
                </c:pt>
                <c:pt idx="10">
                  <c:v>2018</c:v>
                </c:pt>
                <c:pt idx="11">
                  <c:v>2019</c:v>
                </c:pt>
              </c:numCache>
            </c:numRef>
          </c:cat>
          <c:val>
            <c:numRef>
              <c:f>'EUROSTAT data'!$D$190:$O$190</c:f>
              <c:numCache>
                <c:formatCode>General</c:formatCode>
                <c:ptCount val="12"/>
                <c:pt idx="0">
                  <c:v>-1883</c:v>
                </c:pt>
                <c:pt idx="1">
                  <c:v>309.79999999999927</c:v>
                </c:pt>
                <c:pt idx="2">
                  <c:v>-511.39999999999964</c:v>
                </c:pt>
                <c:pt idx="3">
                  <c:v>-304.39999999999964</c:v>
                </c:pt>
                <c:pt idx="4">
                  <c:v>2540.2999999999993</c:v>
                </c:pt>
                <c:pt idx="5">
                  <c:v>2867.7</c:v>
                </c:pt>
                <c:pt idx="6">
                  <c:v>3508.3999999999996</c:v>
                </c:pt>
                <c:pt idx="7">
                  <c:v>2068.9000000000005</c:v>
                </c:pt>
                <c:pt idx="8">
                  <c:v>2132.0000000000005</c:v>
                </c:pt>
                <c:pt idx="9">
                  <c:v>1598.1999999999998</c:v>
                </c:pt>
                <c:pt idx="10">
                  <c:v>409.5</c:v>
                </c:pt>
                <c:pt idx="11">
                  <c:v>-424.80000000000018</c:v>
                </c:pt>
              </c:numCache>
            </c:numRef>
          </c:val>
          <c:smooth val="0"/>
          <c:extLst>
            <c:ext xmlns:c16="http://schemas.microsoft.com/office/drawing/2014/chart" uri="{C3380CC4-5D6E-409C-BE32-E72D297353CC}">
              <c16:uniqueId val="{0000001A-9A17-C94B-90DA-42B1D4EDEBD6}"/>
            </c:ext>
          </c:extLst>
        </c:ser>
        <c:ser>
          <c:idx val="27"/>
          <c:order val="27"/>
          <c:tx>
            <c:strRef>
              <c:f>'EUROSTAT data'!$C$191</c:f>
              <c:strCache>
                <c:ptCount val="1"/>
                <c:pt idx="0">
                  <c:v>UK</c:v>
                </c:pt>
              </c:strCache>
            </c:strRef>
          </c:tx>
          <c:spPr>
            <a:ln w="28575" cap="rnd">
              <a:solidFill>
                <a:schemeClr val="accent4">
                  <a:lumMod val="60000"/>
                  <a:lumOff val="40000"/>
                </a:schemeClr>
              </a:solidFill>
              <a:round/>
            </a:ln>
            <a:effectLst/>
          </c:spPr>
          <c:marker>
            <c:symbol val="none"/>
          </c:marker>
          <c:cat>
            <c:numRef>
              <c:f>'EUROSTAT data'!$D$163:$O$163</c:f>
              <c:numCache>
                <c:formatCode>General</c:formatCode>
                <c:ptCount val="12"/>
                <c:pt idx="0">
                  <c:v>2008</c:v>
                </c:pt>
                <c:pt idx="1">
                  <c:v>2009</c:v>
                </c:pt>
                <c:pt idx="2">
                  <c:v>2010</c:v>
                </c:pt>
                <c:pt idx="3">
                  <c:v>2011</c:v>
                </c:pt>
                <c:pt idx="4">
                  <c:v>2012</c:v>
                </c:pt>
                <c:pt idx="5">
                  <c:v>2013</c:v>
                </c:pt>
                <c:pt idx="6">
                  <c:v>2014</c:v>
                </c:pt>
                <c:pt idx="7">
                  <c:v>2015</c:v>
                </c:pt>
                <c:pt idx="8">
                  <c:v>2016</c:v>
                </c:pt>
                <c:pt idx="9">
                  <c:v>2017</c:v>
                </c:pt>
                <c:pt idx="10">
                  <c:v>2018</c:v>
                </c:pt>
                <c:pt idx="11">
                  <c:v>2019</c:v>
                </c:pt>
              </c:numCache>
            </c:numRef>
          </c:cat>
          <c:val>
            <c:numRef>
              <c:f>'EUROSTAT data'!$D$191:$O$191</c:f>
              <c:numCache>
                <c:formatCode>General</c:formatCode>
                <c:ptCount val="12"/>
                <c:pt idx="0">
                  <c:v>-126200.1</c:v>
                </c:pt>
                <c:pt idx="1">
                  <c:v>-117877.1</c:v>
                </c:pt>
                <c:pt idx="2">
                  <c:v>-131525.9</c:v>
                </c:pt>
                <c:pt idx="3">
                  <c:v>-124326.90000000001</c:v>
                </c:pt>
                <c:pt idx="4">
                  <c:v>-173553.7</c:v>
                </c:pt>
                <c:pt idx="5">
                  <c:v>-90262.099999999991</c:v>
                </c:pt>
                <c:pt idx="6">
                  <c:v>-139373.6</c:v>
                </c:pt>
                <c:pt idx="7">
                  <c:v>-150029.29999999999</c:v>
                </c:pt>
                <c:pt idx="8">
                  <c:v>-205185.2</c:v>
                </c:pt>
                <c:pt idx="9">
                  <c:v>-178865.09999999998</c:v>
                </c:pt>
                <c:pt idx="10">
                  <c:v>-158491.29999999999</c:v>
                </c:pt>
                <c:pt idx="11">
                  <c:v>-197053.09999999998</c:v>
                </c:pt>
              </c:numCache>
            </c:numRef>
          </c:val>
          <c:smooth val="0"/>
          <c:extLst>
            <c:ext xmlns:c16="http://schemas.microsoft.com/office/drawing/2014/chart" uri="{C3380CC4-5D6E-409C-BE32-E72D297353CC}">
              <c16:uniqueId val="{0000001B-9A17-C94B-90DA-42B1D4EDEBD6}"/>
            </c:ext>
          </c:extLst>
        </c:ser>
        <c:dLbls>
          <c:showLegendKey val="0"/>
          <c:showVal val="0"/>
          <c:showCatName val="0"/>
          <c:showSerName val="0"/>
          <c:showPercent val="0"/>
          <c:showBubbleSize val="0"/>
        </c:dLbls>
        <c:smooth val="0"/>
        <c:axId val="605097456"/>
        <c:axId val="559770064"/>
      </c:lineChart>
      <c:catAx>
        <c:axId val="6050974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NL"/>
          </a:p>
        </c:txPr>
        <c:crossAx val="559770064"/>
        <c:crosses val="autoZero"/>
        <c:auto val="1"/>
        <c:lblAlgn val="ctr"/>
        <c:lblOffset val="100"/>
        <c:noMultiLvlLbl val="0"/>
      </c:catAx>
      <c:valAx>
        <c:axId val="5597700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in Millions EURO</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NL"/>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NL"/>
          </a:p>
        </c:txPr>
        <c:crossAx val="6050974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N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L"/>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Percentage change compared to the year before</a:t>
            </a:r>
          </a:p>
          <a:p>
            <a:pPr>
              <a:defRPr/>
            </a:pPr>
            <a:r>
              <a:rPr lang="en-GB"/>
              <a:t>All</a:t>
            </a:r>
            <a:r>
              <a:rPr lang="en-GB" baseline="0"/>
              <a:t> EU28 countries taken into account (average price over all countries)</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NL"/>
        </a:p>
      </c:txPr>
    </c:title>
    <c:autoTitleDeleted val="0"/>
    <c:plotArea>
      <c:layout/>
      <c:lineChart>
        <c:grouping val="standard"/>
        <c:varyColors val="0"/>
        <c:ser>
          <c:idx val="1"/>
          <c:order val="0"/>
          <c:tx>
            <c:strRef>
              <c:f>Calculations!$C$1</c:f>
              <c:strCache>
                <c:ptCount val="1"/>
                <c:pt idx="0">
                  <c:v>EU28 Trade balance % change</c:v>
                </c:pt>
              </c:strCache>
            </c:strRef>
          </c:tx>
          <c:spPr>
            <a:ln w="28575" cap="rnd">
              <a:solidFill>
                <a:schemeClr val="accent2"/>
              </a:solidFill>
              <a:round/>
            </a:ln>
            <a:effectLst/>
          </c:spPr>
          <c:marker>
            <c:symbol val="none"/>
          </c:marker>
          <c:cat>
            <c:numRef>
              <c:f>Calculations!$A$2:$A$12</c:f>
              <c:numCache>
                <c:formatCode>General</c:formatCode>
                <c:ptCount val="11"/>
                <c:pt idx="0">
                  <c:v>2008</c:v>
                </c:pt>
                <c:pt idx="1">
                  <c:v>2009</c:v>
                </c:pt>
                <c:pt idx="2">
                  <c:v>2010</c:v>
                </c:pt>
                <c:pt idx="3">
                  <c:v>2011</c:v>
                </c:pt>
                <c:pt idx="4">
                  <c:v>2012</c:v>
                </c:pt>
                <c:pt idx="5">
                  <c:v>2013</c:v>
                </c:pt>
                <c:pt idx="6">
                  <c:v>2014</c:v>
                </c:pt>
                <c:pt idx="7">
                  <c:v>2015</c:v>
                </c:pt>
                <c:pt idx="8">
                  <c:v>2016</c:v>
                </c:pt>
                <c:pt idx="9">
                  <c:v>2017</c:v>
                </c:pt>
                <c:pt idx="10">
                  <c:v>2018</c:v>
                </c:pt>
              </c:numCache>
            </c:numRef>
          </c:cat>
          <c:val>
            <c:numRef>
              <c:f>Calculations!$C$2:$C$12</c:f>
              <c:numCache>
                <c:formatCode>0%</c:formatCode>
                <c:ptCount val="11"/>
                <c:pt idx="1">
                  <c:v>0.62238352531369989</c:v>
                </c:pt>
                <c:pt idx="2">
                  <c:v>-0.37029631357298032</c:v>
                </c:pt>
                <c:pt idx="3">
                  <c:v>-3.3142726003557152E-2</c:v>
                </c:pt>
                <c:pt idx="4">
                  <c:v>0.58263115027211143</c:v>
                </c:pt>
                <c:pt idx="5">
                  <c:v>3.5847226472584062</c:v>
                </c:pt>
                <c:pt idx="6">
                  <c:v>-0.22286540375441849</c:v>
                </c:pt>
                <c:pt idx="7">
                  <c:v>0.53025457138851206</c:v>
                </c:pt>
                <c:pt idx="8">
                  <c:v>-0.21694682923310007</c:v>
                </c:pt>
                <c:pt idx="9">
                  <c:v>-0.14964390679847794</c:v>
                </c:pt>
                <c:pt idx="10">
                  <c:v>-0.46517755761846563</c:v>
                </c:pt>
              </c:numCache>
            </c:numRef>
          </c:val>
          <c:smooth val="0"/>
          <c:extLst>
            <c:ext xmlns:c16="http://schemas.microsoft.com/office/drawing/2014/chart" uri="{C3380CC4-5D6E-409C-BE32-E72D297353CC}">
              <c16:uniqueId val="{00000000-C540-5D47-8C2D-8D82AD8399BD}"/>
            </c:ext>
          </c:extLst>
        </c:ser>
        <c:ser>
          <c:idx val="3"/>
          <c:order val="1"/>
          <c:tx>
            <c:strRef>
              <c:f>Calculations!$E$1</c:f>
              <c:strCache>
                <c:ptCount val="1"/>
                <c:pt idx="0">
                  <c:v>Apples Prices % change</c:v>
                </c:pt>
              </c:strCache>
            </c:strRef>
          </c:tx>
          <c:spPr>
            <a:ln w="28575" cap="rnd">
              <a:solidFill>
                <a:schemeClr val="accent4"/>
              </a:solidFill>
              <a:round/>
            </a:ln>
            <a:effectLst/>
          </c:spPr>
          <c:marker>
            <c:symbol val="none"/>
          </c:marker>
          <c:cat>
            <c:numRef>
              <c:f>Calculations!$A$2:$A$12</c:f>
              <c:numCache>
                <c:formatCode>General</c:formatCode>
                <c:ptCount val="11"/>
                <c:pt idx="0">
                  <c:v>2008</c:v>
                </c:pt>
                <c:pt idx="1">
                  <c:v>2009</c:v>
                </c:pt>
                <c:pt idx="2">
                  <c:v>2010</c:v>
                </c:pt>
                <c:pt idx="3">
                  <c:v>2011</c:v>
                </c:pt>
                <c:pt idx="4">
                  <c:v>2012</c:v>
                </c:pt>
                <c:pt idx="5">
                  <c:v>2013</c:v>
                </c:pt>
                <c:pt idx="6">
                  <c:v>2014</c:v>
                </c:pt>
                <c:pt idx="7">
                  <c:v>2015</c:v>
                </c:pt>
                <c:pt idx="8">
                  <c:v>2016</c:v>
                </c:pt>
                <c:pt idx="9">
                  <c:v>2017</c:v>
                </c:pt>
                <c:pt idx="10">
                  <c:v>2018</c:v>
                </c:pt>
              </c:numCache>
            </c:numRef>
          </c:cat>
          <c:val>
            <c:numRef>
              <c:f>Calculations!$E$2:$E$12</c:f>
              <c:numCache>
                <c:formatCode>0%</c:formatCode>
                <c:ptCount val="11"/>
                <c:pt idx="1">
                  <c:v>-0.19363208822098471</c:v>
                </c:pt>
                <c:pt idx="2">
                  <c:v>5.8731039021981922E-2</c:v>
                </c:pt>
                <c:pt idx="3">
                  <c:v>9.1754737399553379E-2</c:v>
                </c:pt>
                <c:pt idx="4">
                  <c:v>-9.0844862493673316E-3</c:v>
                </c:pt>
                <c:pt idx="5">
                  <c:v>7.9567523850570088E-2</c:v>
                </c:pt>
                <c:pt idx="6">
                  <c:v>-9.3511422164173519E-2</c:v>
                </c:pt>
                <c:pt idx="7">
                  <c:v>-0.1613238220550014</c:v>
                </c:pt>
                <c:pt idx="8">
                  <c:v>-1.3815145444762256E-2</c:v>
                </c:pt>
                <c:pt idx="9">
                  <c:v>0.17726794635813795</c:v>
                </c:pt>
                <c:pt idx="10">
                  <c:v>8.6885630367533703E-2</c:v>
                </c:pt>
              </c:numCache>
            </c:numRef>
          </c:val>
          <c:smooth val="0"/>
          <c:extLst>
            <c:ext xmlns:c16="http://schemas.microsoft.com/office/drawing/2014/chart" uri="{C3380CC4-5D6E-409C-BE32-E72D297353CC}">
              <c16:uniqueId val="{00000001-C540-5D47-8C2D-8D82AD8399BD}"/>
            </c:ext>
          </c:extLst>
        </c:ser>
        <c:ser>
          <c:idx val="5"/>
          <c:order val="2"/>
          <c:tx>
            <c:strRef>
              <c:f>Calculations!$G$1</c:f>
              <c:strCache>
                <c:ptCount val="1"/>
                <c:pt idx="0">
                  <c:v>Cucumbers Prices % change</c:v>
                </c:pt>
              </c:strCache>
            </c:strRef>
          </c:tx>
          <c:spPr>
            <a:ln w="28575" cap="rnd">
              <a:solidFill>
                <a:schemeClr val="accent6"/>
              </a:solidFill>
              <a:round/>
            </a:ln>
            <a:effectLst/>
          </c:spPr>
          <c:marker>
            <c:symbol val="none"/>
          </c:marker>
          <c:cat>
            <c:numRef>
              <c:f>Calculations!$A$2:$A$12</c:f>
              <c:numCache>
                <c:formatCode>General</c:formatCode>
                <c:ptCount val="11"/>
                <c:pt idx="0">
                  <c:v>2008</c:v>
                </c:pt>
                <c:pt idx="1">
                  <c:v>2009</c:v>
                </c:pt>
                <c:pt idx="2">
                  <c:v>2010</c:v>
                </c:pt>
                <c:pt idx="3">
                  <c:v>2011</c:v>
                </c:pt>
                <c:pt idx="4">
                  <c:v>2012</c:v>
                </c:pt>
                <c:pt idx="5">
                  <c:v>2013</c:v>
                </c:pt>
                <c:pt idx="6">
                  <c:v>2014</c:v>
                </c:pt>
                <c:pt idx="7">
                  <c:v>2015</c:v>
                </c:pt>
                <c:pt idx="8">
                  <c:v>2016</c:v>
                </c:pt>
                <c:pt idx="9">
                  <c:v>2017</c:v>
                </c:pt>
                <c:pt idx="10">
                  <c:v>2018</c:v>
                </c:pt>
              </c:numCache>
            </c:numRef>
          </c:cat>
          <c:val>
            <c:numRef>
              <c:f>Calculations!$G$2:$G$12</c:f>
              <c:numCache>
                <c:formatCode>0%</c:formatCode>
                <c:ptCount val="11"/>
                <c:pt idx="1">
                  <c:v>-0.1366840436298912</c:v>
                </c:pt>
                <c:pt idx="2">
                  <c:v>5.9769643454700296E-2</c:v>
                </c:pt>
                <c:pt idx="3">
                  <c:v>-4.6469266079964773E-2</c:v>
                </c:pt>
                <c:pt idx="4">
                  <c:v>5.0975594774988531E-2</c:v>
                </c:pt>
                <c:pt idx="5">
                  <c:v>9.9597227836572808E-2</c:v>
                </c:pt>
                <c:pt idx="6">
                  <c:v>-0.10486010532516579</c:v>
                </c:pt>
                <c:pt idx="7">
                  <c:v>-7.2295177682556666E-2</c:v>
                </c:pt>
                <c:pt idx="8">
                  <c:v>1.4404169661013476E-2</c:v>
                </c:pt>
                <c:pt idx="9">
                  <c:v>-5.8211305392640352E-3</c:v>
                </c:pt>
                <c:pt idx="10">
                  <c:v>0.18407778991865639</c:v>
                </c:pt>
              </c:numCache>
            </c:numRef>
          </c:val>
          <c:smooth val="0"/>
          <c:extLst>
            <c:ext xmlns:c16="http://schemas.microsoft.com/office/drawing/2014/chart" uri="{C3380CC4-5D6E-409C-BE32-E72D297353CC}">
              <c16:uniqueId val="{00000002-C540-5D47-8C2D-8D82AD8399BD}"/>
            </c:ext>
          </c:extLst>
        </c:ser>
        <c:ser>
          <c:idx val="7"/>
          <c:order val="3"/>
          <c:tx>
            <c:strRef>
              <c:f>Calculations!$I$1</c:f>
              <c:strCache>
                <c:ptCount val="1"/>
                <c:pt idx="0">
                  <c:v>Chicken Prices % change</c:v>
                </c:pt>
              </c:strCache>
            </c:strRef>
          </c:tx>
          <c:spPr>
            <a:ln w="28575" cap="rnd">
              <a:solidFill>
                <a:schemeClr val="accent2">
                  <a:lumMod val="60000"/>
                </a:schemeClr>
              </a:solidFill>
              <a:round/>
            </a:ln>
            <a:effectLst/>
          </c:spPr>
          <c:marker>
            <c:symbol val="none"/>
          </c:marker>
          <c:cat>
            <c:numRef>
              <c:f>Calculations!$A$2:$A$12</c:f>
              <c:numCache>
                <c:formatCode>General</c:formatCode>
                <c:ptCount val="11"/>
                <c:pt idx="0">
                  <c:v>2008</c:v>
                </c:pt>
                <c:pt idx="1">
                  <c:v>2009</c:v>
                </c:pt>
                <c:pt idx="2">
                  <c:v>2010</c:v>
                </c:pt>
                <c:pt idx="3">
                  <c:v>2011</c:v>
                </c:pt>
                <c:pt idx="4">
                  <c:v>2012</c:v>
                </c:pt>
                <c:pt idx="5">
                  <c:v>2013</c:v>
                </c:pt>
                <c:pt idx="6">
                  <c:v>2014</c:v>
                </c:pt>
                <c:pt idx="7">
                  <c:v>2015</c:v>
                </c:pt>
                <c:pt idx="8">
                  <c:v>2016</c:v>
                </c:pt>
                <c:pt idx="9">
                  <c:v>2017</c:v>
                </c:pt>
                <c:pt idx="10">
                  <c:v>2018</c:v>
                </c:pt>
              </c:numCache>
            </c:numRef>
          </c:cat>
          <c:val>
            <c:numRef>
              <c:f>Calculations!$I$2:$I$12</c:f>
              <c:numCache>
                <c:formatCode>0%</c:formatCode>
                <c:ptCount val="11"/>
                <c:pt idx="1">
                  <c:v>-0.16133295824761637</c:v>
                </c:pt>
                <c:pt idx="2">
                  <c:v>-5.0117775366677553E-2</c:v>
                </c:pt>
                <c:pt idx="3">
                  <c:v>0.1466615040440544</c:v>
                </c:pt>
                <c:pt idx="4">
                  <c:v>-3.2055714267848145E-2</c:v>
                </c:pt>
                <c:pt idx="5">
                  <c:v>8.6748675485891172E-2</c:v>
                </c:pt>
                <c:pt idx="6">
                  <c:v>-2.6264124280790939E-2</c:v>
                </c:pt>
                <c:pt idx="7">
                  <c:v>-0.21239202199525709</c:v>
                </c:pt>
                <c:pt idx="8">
                  <c:v>8.9531131599615857E-2</c:v>
                </c:pt>
                <c:pt idx="9">
                  <c:v>-9.1252770173369361E-4</c:v>
                </c:pt>
                <c:pt idx="10">
                  <c:v>0.12219725346030137</c:v>
                </c:pt>
              </c:numCache>
            </c:numRef>
          </c:val>
          <c:smooth val="0"/>
          <c:extLst>
            <c:ext xmlns:c16="http://schemas.microsoft.com/office/drawing/2014/chart" uri="{C3380CC4-5D6E-409C-BE32-E72D297353CC}">
              <c16:uniqueId val="{00000003-C540-5D47-8C2D-8D82AD8399BD}"/>
            </c:ext>
          </c:extLst>
        </c:ser>
        <c:ser>
          <c:idx val="9"/>
          <c:order val="4"/>
          <c:tx>
            <c:strRef>
              <c:f>Calculations!$K$1</c:f>
              <c:strCache>
                <c:ptCount val="1"/>
                <c:pt idx="0">
                  <c:v>Soybeans Prices % change</c:v>
                </c:pt>
              </c:strCache>
            </c:strRef>
          </c:tx>
          <c:spPr>
            <a:ln w="28575" cap="rnd">
              <a:solidFill>
                <a:schemeClr val="accent4">
                  <a:lumMod val="60000"/>
                </a:schemeClr>
              </a:solidFill>
              <a:round/>
            </a:ln>
            <a:effectLst/>
          </c:spPr>
          <c:marker>
            <c:symbol val="none"/>
          </c:marker>
          <c:cat>
            <c:numRef>
              <c:f>Calculations!$A$2:$A$12</c:f>
              <c:numCache>
                <c:formatCode>General</c:formatCode>
                <c:ptCount val="11"/>
                <c:pt idx="0">
                  <c:v>2008</c:v>
                </c:pt>
                <c:pt idx="1">
                  <c:v>2009</c:v>
                </c:pt>
                <c:pt idx="2">
                  <c:v>2010</c:v>
                </c:pt>
                <c:pt idx="3">
                  <c:v>2011</c:v>
                </c:pt>
                <c:pt idx="4">
                  <c:v>2012</c:v>
                </c:pt>
                <c:pt idx="5">
                  <c:v>2013</c:v>
                </c:pt>
                <c:pt idx="6">
                  <c:v>2014</c:v>
                </c:pt>
                <c:pt idx="7">
                  <c:v>2015</c:v>
                </c:pt>
                <c:pt idx="8">
                  <c:v>2016</c:v>
                </c:pt>
                <c:pt idx="9">
                  <c:v>2017</c:v>
                </c:pt>
                <c:pt idx="10">
                  <c:v>2018</c:v>
                </c:pt>
              </c:numCache>
            </c:numRef>
          </c:cat>
          <c:val>
            <c:numRef>
              <c:f>Calculations!$K$2:$K$12</c:f>
              <c:numCache>
                <c:formatCode>0%</c:formatCode>
                <c:ptCount val="11"/>
                <c:pt idx="1">
                  <c:v>-0.12549593928904268</c:v>
                </c:pt>
                <c:pt idx="2">
                  <c:v>7.9258266853419468E-2</c:v>
                </c:pt>
                <c:pt idx="3">
                  <c:v>5.5281265183931255E-2</c:v>
                </c:pt>
                <c:pt idx="4">
                  <c:v>0.22281368821292782</c:v>
                </c:pt>
                <c:pt idx="5">
                  <c:v>1.7587842039800971E-2</c:v>
                </c:pt>
                <c:pt idx="6">
                  <c:v>-0.12320238345333363</c:v>
                </c:pt>
                <c:pt idx="7">
                  <c:v>-0.22931823132215201</c:v>
                </c:pt>
                <c:pt idx="8">
                  <c:v>-3.0750098920354876E-2</c:v>
                </c:pt>
                <c:pt idx="9">
                  <c:v>3.3067008806205077E-2</c:v>
                </c:pt>
                <c:pt idx="10">
                  <c:v>1.9391441797448325E-2</c:v>
                </c:pt>
              </c:numCache>
            </c:numRef>
          </c:val>
          <c:smooth val="0"/>
          <c:extLst>
            <c:ext xmlns:c16="http://schemas.microsoft.com/office/drawing/2014/chart" uri="{C3380CC4-5D6E-409C-BE32-E72D297353CC}">
              <c16:uniqueId val="{00000004-C540-5D47-8C2D-8D82AD8399BD}"/>
            </c:ext>
          </c:extLst>
        </c:ser>
        <c:dLbls>
          <c:showLegendKey val="0"/>
          <c:showVal val="0"/>
          <c:showCatName val="0"/>
          <c:showSerName val="0"/>
          <c:showPercent val="0"/>
          <c:showBubbleSize val="0"/>
        </c:dLbls>
        <c:smooth val="0"/>
        <c:axId val="151992064"/>
        <c:axId val="605366544"/>
      </c:lineChart>
      <c:catAx>
        <c:axId val="1519920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NL"/>
          </a:p>
        </c:txPr>
        <c:crossAx val="605366544"/>
        <c:crosses val="autoZero"/>
        <c:auto val="1"/>
        <c:lblAlgn val="ctr"/>
        <c:lblOffset val="100"/>
        <c:noMultiLvlLbl val="0"/>
      </c:catAx>
      <c:valAx>
        <c:axId val="6053665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Percentage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NL"/>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NL"/>
          </a:p>
        </c:txPr>
        <c:crossAx val="1519920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N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L"/>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Percentage change compared to the year before</a:t>
            </a:r>
          </a:p>
          <a:p>
            <a:pPr>
              <a:defRPr/>
            </a:pPr>
            <a:r>
              <a:rPr lang="en-GB"/>
              <a:t>All</a:t>
            </a:r>
            <a:r>
              <a:rPr lang="en-GB" baseline="0"/>
              <a:t> EU28 countries taken into account (average price over all countries)</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NL"/>
        </a:p>
      </c:txPr>
    </c:title>
    <c:autoTitleDeleted val="0"/>
    <c:plotArea>
      <c:layout/>
      <c:lineChart>
        <c:grouping val="standard"/>
        <c:varyColors val="0"/>
        <c:ser>
          <c:idx val="1"/>
          <c:order val="0"/>
          <c:tx>
            <c:strRef>
              <c:f>Calculations!$C$1</c:f>
              <c:strCache>
                <c:ptCount val="1"/>
                <c:pt idx="0">
                  <c:v>EU28 Trade balance % change</c:v>
                </c:pt>
              </c:strCache>
            </c:strRef>
          </c:tx>
          <c:spPr>
            <a:ln w="28575" cap="rnd">
              <a:solidFill>
                <a:schemeClr val="accent2"/>
              </a:solidFill>
              <a:round/>
            </a:ln>
            <a:effectLst/>
          </c:spPr>
          <c:marker>
            <c:symbol val="none"/>
          </c:marker>
          <c:cat>
            <c:numRef>
              <c:f>Calculations!$A$2:$A$12</c:f>
              <c:numCache>
                <c:formatCode>General</c:formatCode>
                <c:ptCount val="11"/>
                <c:pt idx="0">
                  <c:v>2008</c:v>
                </c:pt>
                <c:pt idx="1">
                  <c:v>2009</c:v>
                </c:pt>
                <c:pt idx="2">
                  <c:v>2010</c:v>
                </c:pt>
                <c:pt idx="3">
                  <c:v>2011</c:v>
                </c:pt>
                <c:pt idx="4">
                  <c:v>2012</c:v>
                </c:pt>
                <c:pt idx="5">
                  <c:v>2013</c:v>
                </c:pt>
                <c:pt idx="6">
                  <c:v>2014</c:v>
                </c:pt>
                <c:pt idx="7">
                  <c:v>2015</c:v>
                </c:pt>
                <c:pt idx="8">
                  <c:v>2016</c:v>
                </c:pt>
                <c:pt idx="9">
                  <c:v>2017</c:v>
                </c:pt>
                <c:pt idx="10">
                  <c:v>2018</c:v>
                </c:pt>
              </c:numCache>
            </c:numRef>
          </c:cat>
          <c:val>
            <c:numRef>
              <c:f>Calculations!$C$2:$C$12</c:f>
              <c:numCache>
                <c:formatCode>0%</c:formatCode>
                <c:ptCount val="11"/>
                <c:pt idx="1">
                  <c:v>0.62238352531369989</c:v>
                </c:pt>
                <c:pt idx="2">
                  <c:v>-0.37029631357298032</c:v>
                </c:pt>
                <c:pt idx="3">
                  <c:v>-3.3142726003557152E-2</c:v>
                </c:pt>
                <c:pt idx="4">
                  <c:v>0.58263115027211143</c:v>
                </c:pt>
                <c:pt idx="5">
                  <c:v>3.5847226472584062</c:v>
                </c:pt>
                <c:pt idx="6">
                  <c:v>-0.22286540375441849</c:v>
                </c:pt>
                <c:pt idx="7">
                  <c:v>0.53025457138851206</c:v>
                </c:pt>
                <c:pt idx="8">
                  <c:v>-0.21694682923310007</c:v>
                </c:pt>
                <c:pt idx="9">
                  <c:v>-0.14964390679847794</c:v>
                </c:pt>
                <c:pt idx="10">
                  <c:v>-0.46517755761846563</c:v>
                </c:pt>
              </c:numCache>
            </c:numRef>
          </c:val>
          <c:smooth val="0"/>
          <c:extLst>
            <c:ext xmlns:c16="http://schemas.microsoft.com/office/drawing/2014/chart" uri="{C3380CC4-5D6E-409C-BE32-E72D297353CC}">
              <c16:uniqueId val="{00000000-F98F-E943-BB94-875483706C75}"/>
            </c:ext>
          </c:extLst>
        </c:ser>
        <c:ser>
          <c:idx val="3"/>
          <c:order val="1"/>
          <c:tx>
            <c:strRef>
              <c:f>Calculations!$E$1</c:f>
              <c:strCache>
                <c:ptCount val="1"/>
                <c:pt idx="0">
                  <c:v>Apples Prices % change</c:v>
                </c:pt>
              </c:strCache>
            </c:strRef>
          </c:tx>
          <c:spPr>
            <a:ln w="28575" cap="rnd">
              <a:solidFill>
                <a:schemeClr val="accent4"/>
              </a:solidFill>
              <a:round/>
            </a:ln>
            <a:effectLst/>
          </c:spPr>
          <c:marker>
            <c:symbol val="none"/>
          </c:marker>
          <c:cat>
            <c:numRef>
              <c:f>Calculations!$A$2:$A$12</c:f>
              <c:numCache>
                <c:formatCode>General</c:formatCode>
                <c:ptCount val="11"/>
                <c:pt idx="0">
                  <c:v>2008</c:v>
                </c:pt>
                <c:pt idx="1">
                  <c:v>2009</c:v>
                </c:pt>
                <c:pt idx="2">
                  <c:v>2010</c:v>
                </c:pt>
                <c:pt idx="3">
                  <c:v>2011</c:v>
                </c:pt>
                <c:pt idx="4">
                  <c:v>2012</c:v>
                </c:pt>
                <c:pt idx="5">
                  <c:v>2013</c:v>
                </c:pt>
                <c:pt idx="6">
                  <c:v>2014</c:v>
                </c:pt>
                <c:pt idx="7">
                  <c:v>2015</c:v>
                </c:pt>
                <c:pt idx="8">
                  <c:v>2016</c:v>
                </c:pt>
                <c:pt idx="9">
                  <c:v>2017</c:v>
                </c:pt>
                <c:pt idx="10">
                  <c:v>2018</c:v>
                </c:pt>
              </c:numCache>
            </c:numRef>
          </c:cat>
          <c:val>
            <c:numRef>
              <c:f>Calculations!$E$2:$E$12</c:f>
              <c:numCache>
                <c:formatCode>0%</c:formatCode>
                <c:ptCount val="11"/>
                <c:pt idx="1">
                  <c:v>-0.19363208822098471</c:v>
                </c:pt>
                <c:pt idx="2">
                  <c:v>5.8731039021981922E-2</c:v>
                </c:pt>
                <c:pt idx="3">
                  <c:v>9.1754737399553379E-2</c:v>
                </c:pt>
                <c:pt idx="4">
                  <c:v>-9.0844862493673316E-3</c:v>
                </c:pt>
                <c:pt idx="5">
                  <c:v>7.9567523850570088E-2</c:v>
                </c:pt>
                <c:pt idx="6">
                  <c:v>-9.3511422164173519E-2</c:v>
                </c:pt>
                <c:pt idx="7">
                  <c:v>-0.1613238220550014</c:v>
                </c:pt>
                <c:pt idx="8">
                  <c:v>-1.3815145444762256E-2</c:v>
                </c:pt>
                <c:pt idx="9">
                  <c:v>0.17726794635813795</c:v>
                </c:pt>
                <c:pt idx="10">
                  <c:v>8.6885630367533703E-2</c:v>
                </c:pt>
              </c:numCache>
            </c:numRef>
          </c:val>
          <c:smooth val="0"/>
          <c:extLst>
            <c:ext xmlns:c16="http://schemas.microsoft.com/office/drawing/2014/chart" uri="{C3380CC4-5D6E-409C-BE32-E72D297353CC}">
              <c16:uniqueId val="{00000001-F98F-E943-BB94-875483706C75}"/>
            </c:ext>
          </c:extLst>
        </c:ser>
        <c:ser>
          <c:idx val="5"/>
          <c:order val="2"/>
          <c:tx>
            <c:strRef>
              <c:f>Calculations!$G$1</c:f>
              <c:strCache>
                <c:ptCount val="1"/>
                <c:pt idx="0">
                  <c:v>Cucumbers Prices % change</c:v>
                </c:pt>
              </c:strCache>
            </c:strRef>
          </c:tx>
          <c:spPr>
            <a:ln w="28575" cap="rnd">
              <a:solidFill>
                <a:schemeClr val="accent6"/>
              </a:solidFill>
              <a:round/>
            </a:ln>
            <a:effectLst/>
          </c:spPr>
          <c:marker>
            <c:symbol val="none"/>
          </c:marker>
          <c:cat>
            <c:numRef>
              <c:f>Calculations!$A$2:$A$12</c:f>
              <c:numCache>
                <c:formatCode>General</c:formatCode>
                <c:ptCount val="11"/>
                <c:pt idx="0">
                  <c:v>2008</c:v>
                </c:pt>
                <c:pt idx="1">
                  <c:v>2009</c:v>
                </c:pt>
                <c:pt idx="2">
                  <c:v>2010</c:v>
                </c:pt>
                <c:pt idx="3">
                  <c:v>2011</c:v>
                </c:pt>
                <c:pt idx="4">
                  <c:v>2012</c:v>
                </c:pt>
                <c:pt idx="5">
                  <c:v>2013</c:v>
                </c:pt>
                <c:pt idx="6">
                  <c:v>2014</c:v>
                </c:pt>
                <c:pt idx="7">
                  <c:v>2015</c:v>
                </c:pt>
                <c:pt idx="8">
                  <c:v>2016</c:v>
                </c:pt>
                <c:pt idx="9">
                  <c:v>2017</c:v>
                </c:pt>
                <c:pt idx="10">
                  <c:v>2018</c:v>
                </c:pt>
              </c:numCache>
            </c:numRef>
          </c:cat>
          <c:val>
            <c:numRef>
              <c:f>Calculations!$G$2:$G$12</c:f>
              <c:numCache>
                <c:formatCode>0%</c:formatCode>
                <c:ptCount val="11"/>
                <c:pt idx="1">
                  <c:v>-0.1366840436298912</c:v>
                </c:pt>
                <c:pt idx="2">
                  <c:v>5.9769643454700296E-2</c:v>
                </c:pt>
                <c:pt idx="3">
                  <c:v>-4.6469266079964773E-2</c:v>
                </c:pt>
                <c:pt idx="4">
                  <c:v>5.0975594774988531E-2</c:v>
                </c:pt>
                <c:pt idx="5">
                  <c:v>9.9597227836572808E-2</c:v>
                </c:pt>
                <c:pt idx="6">
                  <c:v>-0.10486010532516579</c:v>
                </c:pt>
                <c:pt idx="7">
                  <c:v>-7.2295177682556666E-2</c:v>
                </c:pt>
                <c:pt idx="8">
                  <c:v>1.4404169661013476E-2</c:v>
                </c:pt>
                <c:pt idx="9">
                  <c:v>-5.8211305392640352E-3</c:v>
                </c:pt>
                <c:pt idx="10">
                  <c:v>0.18407778991865639</c:v>
                </c:pt>
              </c:numCache>
            </c:numRef>
          </c:val>
          <c:smooth val="0"/>
          <c:extLst>
            <c:ext xmlns:c16="http://schemas.microsoft.com/office/drawing/2014/chart" uri="{C3380CC4-5D6E-409C-BE32-E72D297353CC}">
              <c16:uniqueId val="{00000002-F98F-E943-BB94-875483706C75}"/>
            </c:ext>
          </c:extLst>
        </c:ser>
        <c:ser>
          <c:idx val="7"/>
          <c:order val="3"/>
          <c:tx>
            <c:strRef>
              <c:f>Calculations!$I$1</c:f>
              <c:strCache>
                <c:ptCount val="1"/>
                <c:pt idx="0">
                  <c:v>Chicken Prices % change</c:v>
                </c:pt>
              </c:strCache>
            </c:strRef>
          </c:tx>
          <c:spPr>
            <a:ln w="28575" cap="rnd">
              <a:solidFill>
                <a:schemeClr val="accent2">
                  <a:lumMod val="60000"/>
                </a:schemeClr>
              </a:solidFill>
              <a:round/>
            </a:ln>
            <a:effectLst/>
          </c:spPr>
          <c:marker>
            <c:symbol val="none"/>
          </c:marker>
          <c:cat>
            <c:numRef>
              <c:f>Calculations!$A$2:$A$12</c:f>
              <c:numCache>
                <c:formatCode>General</c:formatCode>
                <c:ptCount val="11"/>
                <c:pt idx="0">
                  <c:v>2008</c:v>
                </c:pt>
                <c:pt idx="1">
                  <c:v>2009</c:v>
                </c:pt>
                <c:pt idx="2">
                  <c:v>2010</c:v>
                </c:pt>
                <c:pt idx="3">
                  <c:v>2011</c:v>
                </c:pt>
                <c:pt idx="4">
                  <c:v>2012</c:v>
                </c:pt>
                <c:pt idx="5">
                  <c:v>2013</c:v>
                </c:pt>
                <c:pt idx="6">
                  <c:v>2014</c:v>
                </c:pt>
                <c:pt idx="7">
                  <c:v>2015</c:v>
                </c:pt>
                <c:pt idx="8">
                  <c:v>2016</c:v>
                </c:pt>
                <c:pt idx="9">
                  <c:v>2017</c:v>
                </c:pt>
                <c:pt idx="10">
                  <c:v>2018</c:v>
                </c:pt>
              </c:numCache>
            </c:numRef>
          </c:cat>
          <c:val>
            <c:numRef>
              <c:f>Calculations!$I$2:$I$12</c:f>
              <c:numCache>
                <c:formatCode>0%</c:formatCode>
                <c:ptCount val="11"/>
                <c:pt idx="1">
                  <c:v>-0.16133295824761637</c:v>
                </c:pt>
                <c:pt idx="2">
                  <c:v>-5.0117775366677553E-2</c:v>
                </c:pt>
                <c:pt idx="3">
                  <c:v>0.1466615040440544</c:v>
                </c:pt>
                <c:pt idx="4">
                  <c:v>-3.2055714267848145E-2</c:v>
                </c:pt>
                <c:pt idx="5">
                  <c:v>8.6748675485891172E-2</c:v>
                </c:pt>
                <c:pt idx="6">
                  <c:v>-2.6264124280790939E-2</c:v>
                </c:pt>
                <c:pt idx="7">
                  <c:v>-0.21239202199525709</c:v>
                </c:pt>
                <c:pt idx="8">
                  <c:v>8.9531131599615857E-2</c:v>
                </c:pt>
                <c:pt idx="9">
                  <c:v>-9.1252770173369361E-4</c:v>
                </c:pt>
                <c:pt idx="10">
                  <c:v>0.12219725346030137</c:v>
                </c:pt>
              </c:numCache>
            </c:numRef>
          </c:val>
          <c:smooth val="0"/>
          <c:extLst>
            <c:ext xmlns:c16="http://schemas.microsoft.com/office/drawing/2014/chart" uri="{C3380CC4-5D6E-409C-BE32-E72D297353CC}">
              <c16:uniqueId val="{00000003-F98F-E943-BB94-875483706C75}"/>
            </c:ext>
          </c:extLst>
        </c:ser>
        <c:ser>
          <c:idx val="9"/>
          <c:order val="4"/>
          <c:tx>
            <c:strRef>
              <c:f>Calculations!$K$1</c:f>
              <c:strCache>
                <c:ptCount val="1"/>
                <c:pt idx="0">
                  <c:v>Soybeans Prices % change</c:v>
                </c:pt>
              </c:strCache>
            </c:strRef>
          </c:tx>
          <c:spPr>
            <a:ln w="28575" cap="rnd">
              <a:solidFill>
                <a:schemeClr val="accent4">
                  <a:lumMod val="60000"/>
                </a:schemeClr>
              </a:solidFill>
              <a:round/>
            </a:ln>
            <a:effectLst/>
          </c:spPr>
          <c:marker>
            <c:symbol val="none"/>
          </c:marker>
          <c:cat>
            <c:numRef>
              <c:f>Calculations!$A$2:$A$12</c:f>
              <c:numCache>
                <c:formatCode>General</c:formatCode>
                <c:ptCount val="11"/>
                <c:pt idx="0">
                  <c:v>2008</c:v>
                </c:pt>
                <c:pt idx="1">
                  <c:v>2009</c:v>
                </c:pt>
                <c:pt idx="2">
                  <c:v>2010</c:v>
                </c:pt>
                <c:pt idx="3">
                  <c:v>2011</c:v>
                </c:pt>
                <c:pt idx="4">
                  <c:v>2012</c:v>
                </c:pt>
                <c:pt idx="5">
                  <c:v>2013</c:v>
                </c:pt>
                <c:pt idx="6">
                  <c:v>2014</c:v>
                </c:pt>
                <c:pt idx="7">
                  <c:v>2015</c:v>
                </c:pt>
                <c:pt idx="8">
                  <c:v>2016</c:v>
                </c:pt>
                <c:pt idx="9">
                  <c:v>2017</c:v>
                </c:pt>
                <c:pt idx="10">
                  <c:v>2018</c:v>
                </c:pt>
              </c:numCache>
            </c:numRef>
          </c:cat>
          <c:val>
            <c:numRef>
              <c:f>Calculations!$K$2:$K$12</c:f>
              <c:numCache>
                <c:formatCode>0%</c:formatCode>
                <c:ptCount val="11"/>
                <c:pt idx="1">
                  <c:v>-0.12549593928904268</c:v>
                </c:pt>
                <c:pt idx="2">
                  <c:v>7.9258266853419468E-2</c:v>
                </c:pt>
                <c:pt idx="3">
                  <c:v>5.5281265183931255E-2</c:v>
                </c:pt>
                <c:pt idx="4">
                  <c:v>0.22281368821292782</c:v>
                </c:pt>
                <c:pt idx="5">
                  <c:v>1.7587842039800971E-2</c:v>
                </c:pt>
                <c:pt idx="6">
                  <c:v>-0.12320238345333363</c:v>
                </c:pt>
                <c:pt idx="7">
                  <c:v>-0.22931823132215201</c:v>
                </c:pt>
                <c:pt idx="8">
                  <c:v>-3.0750098920354876E-2</c:v>
                </c:pt>
                <c:pt idx="9">
                  <c:v>3.3067008806205077E-2</c:v>
                </c:pt>
                <c:pt idx="10">
                  <c:v>1.9391441797448325E-2</c:v>
                </c:pt>
              </c:numCache>
            </c:numRef>
          </c:val>
          <c:smooth val="0"/>
          <c:extLst>
            <c:ext xmlns:c16="http://schemas.microsoft.com/office/drawing/2014/chart" uri="{C3380CC4-5D6E-409C-BE32-E72D297353CC}">
              <c16:uniqueId val="{00000004-F98F-E943-BB94-875483706C75}"/>
            </c:ext>
          </c:extLst>
        </c:ser>
        <c:dLbls>
          <c:showLegendKey val="0"/>
          <c:showVal val="0"/>
          <c:showCatName val="0"/>
          <c:showSerName val="0"/>
          <c:showPercent val="0"/>
          <c:showBubbleSize val="0"/>
        </c:dLbls>
        <c:smooth val="0"/>
        <c:axId val="151992064"/>
        <c:axId val="605366544"/>
      </c:lineChart>
      <c:catAx>
        <c:axId val="1519920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NL"/>
          </a:p>
        </c:txPr>
        <c:crossAx val="605366544"/>
        <c:crosses val="autoZero"/>
        <c:auto val="1"/>
        <c:lblAlgn val="ctr"/>
        <c:lblOffset val="100"/>
        <c:noMultiLvlLbl val="0"/>
      </c:catAx>
      <c:valAx>
        <c:axId val="605366544"/>
        <c:scaling>
          <c:orientation val="minMax"/>
          <c:max val="0.30000000000000004"/>
          <c:min val="-0.30000000000000004"/>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Percentage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NL"/>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NL"/>
          </a:p>
        </c:txPr>
        <c:crossAx val="1519920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N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D4E3A4-73E6-204B-BE52-B69FAC096E70}" type="datetimeFigureOut">
              <a:rPr lang="en-NL" smtClean="0"/>
              <a:t>19/06/2020</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D74128-A8DE-0540-B20A-CF87F82A6625}" type="slidenum">
              <a:rPr lang="en-NL" smtClean="0"/>
              <a:t>‹#›</a:t>
            </a:fld>
            <a:endParaRPr lang="en-NL"/>
          </a:p>
        </p:txBody>
      </p:sp>
    </p:spTree>
    <p:extLst>
      <p:ext uri="{BB962C8B-B14F-4D97-AF65-F5344CB8AC3E}">
        <p14:creationId xmlns:p14="http://schemas.microsoft.com/office/powerpoint/2010/main" val="3714019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Welcome everybody!</a:t>
            </a:r>
          </a:p>
          <a:p>
            <a:r>
              <a:rPr lang="en-NL" dirty="0"/>
              <a:t>At my module  2 presentation at Ironhack</a:t>
            </a:r>
          </a:p>
          <a:p>
            <a:r>
              <a:rPr lang="en-NL" dirty="0"/>
              <a:t>First I will pose my research question.</a:t>
            </a:r>
          </a:p>
          <a:p>
            <a:endParaRPr lang="en-NL" dirty="0"/>
          </a:p>
        </p:txBody>
      </p:sp>
      <p:sp>
        <p:nvSpPr>
          <p:cNvPr id="4" name="Slide Number Placeholder 3"/>
          <p:cNvSpPr>
            <a:spLocks noGrp="1"/>
          </p:cNvSpPr>
          <p:nvPr>
            <p:ph type="sldNum" sz="quarter" idx="5"/>
          </p:nvPr>
        </p:nvSpPr>
        <p:spPr/>
        <p:txBody>
          <a:bodyPr/>
          <a:lstStyle/>
          <a:p>
            <a:fld id="{91D74128-A8DE-0540-B20A-CF87F82A6625}" type="slidenum">
              <a:rPr lang="en-NL" smtClean="0"/>
              <a:t>1</a:t>
            </a:fld>
            <a:endParaRPr lang="en-NL"/>
          </a:p>
        </p:txBody>
      </p:sp>
    </p:spTree>
    <p:extLst>
      <p:ext uri="{BB962C8B-B14F-4D97-AF65-F5344CB8AC3E}">
        <p14:creationId xmlns:p14="http://schemas.microsoft.com/office/powerpoint/2010/main" val="3764878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This dataset consist of…</a:t>
            </a:r>
          </a:p>
          <a:p>
            <a:endParaRPr lang="en-NL" dirty="0"/>
          </a:p>
          <a:p>
            <a:r>
              <a:rPr lang="en-NL" dirty="0"/>
              <a:t>The prices are mentioned in different ways. For example in Local currency. </a:t>
            </a:r>
          </a:p>
          <a:p>
            <a:endParaRPr lang="en-NL" dirty="0"/>
          </a:p>
          <a:p>
            <a:r>
              <a:rPr lang="en-NL" dirty="0"/>
              <a:t>But a lot are also recalculated to USD. I used this in the rest of the research so the prices are compareable.</a:t>
            </a:r>
          </a:p>
          <a:p>
            <a:endParaRPr lang="en-NL" dirty="0"/>
          </a:p>
          <a:p>
            <a:r>
              <a:rPr lang="en-NL" dirty="0"/>
              <a:t>This meant </a:t>
            </a:r>
            <a:r>
              <a:rPr lang="en-GB" dirty="0"/>
              <a:t>I</a:t>
            </a:r>
            <a:r>
              <a:rPr lang="en-NL" dirty="0"/>
              <a:t> had information about:….</a:t>
            </a:r>
          </a:p>
        </p:txBody>
      </p:sp>
      <p:sp>
        <p:nvSpPr>
          <p:cNvPr id="4" name="Slide Number Placeholder 3"/>
          <p:cNvSpPr>
            <a:spLocks noGrp="1"/>
          </p:cNvSpPr>
          <p:nvPr>
            <p:ph type="sldNum" sz="quarter" idx="5"/>
          </p:nvPr>
        </p:nvSpPr>
        <p:spPr/>
        <p:txBody>
          <a:bodyPr/>
          <a:lstStyle/>
          <a:p>
            <a:fld id="{91D74128-A8DE-0540-B20A-CF87F82A6625}" type="slidenum">
              <a:rPr lang="en-NL" smtClean="0"/>
              <a:t>10</a:t>
            </a:fld>
            <a:endParaRPr lang="en-NL"/>
          </a:p>
        </p:txBody>
      </p:sp>
    </p:spTree>
    <p:extLst>
      <p:ext uri="{BB962C8B-B14F-4D97-AF65-F5344CB8AC3E}">
        <p14:creationId xmlns:p14="http://schemas.microsoft.com/office/powerpoint/2010/main" val="24944110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Before we go further I wanted to share some remarkable insights…..</a:t>
            </a:r>
          </a:p>
        </p:txBody>
      </p:sp>
      <p:sp>
        <p:nvSpPr>
          <p:cNvPr id="4" name="Slide Number Placeholder 3"/>
          <p:cNvSpPr>
            <a:spLocks noGrp="1"/>
          </p:cNvSpPr>
          <p:nvPr>
            <p:ph type="sldNum" sz="quarter" idx="5"/>
          </p:nvPr>
        </p:nvSpPr>
        <p:spPr/>
        <p:txBody>
          <a:bodyPr/>
          <a:lstStyle/>
          <a:p>
            <a:fld id="{91D74128-A8DE-0540-B20A-CF87F82A6625}" type="slidenum">
              <a:rPr lang="en-NL" smtClean="0"/>
              <a:t>11</a:t>
            </a:fld>
            <a:endParaRPr lang="en-NL"/>
          </a:p>
        </p:txBody>
      </p:sp>
    </p:spTree>
    <p:extLst>
      <p:ext uri="{BB962C8B-B14F-4D97-AF65-F5344CB8AC3E}">
        <p14:creationId xmlns:p14="http://schemas.microsoft.com/office/powerpoint/2010/main" val="8432046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Then if we take the mean producer price for all different items in a certain country of the EU and plot them over the years it looks like this.</a:t>
            </a:r>
          </a:p>
          <a:p>
            <a:endParaRPr lang="en-NL" dirty="0"/>
          </a:p>
          <a:p>
            <a:r>
              <a:rPr lang="en-NL" dirty="0"/>
              <a:t>The black line in the middle is the overall (worldwide) average price I showed you in the previous slide. </a:t>
            </a:r>
          </a:p>
          <a:p>
            <a:endParaRPr lang="en-NL" dirty="0"/>
          </a:p>
          <a:p>
            <a:r>
              <a:rPr lang="en-NL" dirty="0"/>
              <a:t>This off course does not say that much as different countries produce very different items.</a:t>
            </a:r>
          </a:p>
        </p:txBody>
      </p:sp>
      <p:sp>
        <p:nvSpPr>
          <p:cNvPr id="4" name="Slide Number Placeholder 3"/>
          <p:cNvSpPr>
            <a:spLocks noGrp="1"/>
          </p:cNvSpPr>
          <p:nvPr>
            <p:ph type="sldNum" sz="quarter" idx="5"/>
          </p:nvPr>
        </p:nvSpPr>
        <p:spPr/>
        <p:txBody>
          <a:bodyPr/>
          <a:lstStyle/>
          <a:p>
            <a:fld id="{91D74128-A8DE-0540-B20A-CF87F82A6625}" type="slidenum">
              <a:rPr lang="en-NL" smtClean="0"/>
              <a:t>12</a:t>
            </a:fld>
            <a:endParaRPr lang="en-NL"/>
          </a:p>
        </p:txBody>
      </p:sp>
    </p:spTree>
    <p:extLst>
      <p:ext uri="{BB962C8B-B14F-4D97-AF65-F5344CB8AC3E}">
        <p14:creationId xmlns:p14="http://schemas.microsoft.com/office/powerpoint/2010/main" val="15667576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To get a better picture </a:t>
            </a:r>
            <a:r>
              <a:rPr lang="en-GB" dirty="0"/>
              <a:t>I</a:t>
            </a:r>
            <a:r>
              <a:rPr lang="en-NL" dirty="0"/>
              <a:t> decided to take a (not objective) sample of the following items…</a:t>
            </a:r>
          </a:p>
        </p:txBody>
      </p:sp>
      <p:sp>
        <p:nvSpPr>
          <p:cNvPr id="4" name="Slide Number Placeholder 3"/>
          <p:cNvSpPr>
            <a:spLocks noGrp="1"/>
          </p:cNvSpPr>
          <p:nvPr>
            <p:ph type="sldNum" sz="quarter" idx="5"/>
          </p:nvPr>
        </p:nvSpPr>
        <p:spPr/>
        <p:txBody>
          <a:bodyPr/>
          <a:lstStyle/>
          <a:p>
            <a:fld id="{91D74128-A8DE-0540-B20A-CF87F82A6625}" type="slidenum">
              <a:rPr lang="en-NL" smtClean="0"/>
              <a:t>13</a:t>
            </a:fld>
            <a:endParaRPr lang="en-NL"/>
          </a:p>
        </p:txBody>
      </p:sp>
    </p:spTree>
    <p:extLst>
      <p:ext uri="{BB962C8B-B14F-4D97-AF65-F5344CB8AC3E}">
        <p14:creationId xmlns:p14="http://schemas.microsoft.com/office/powerpoint/2010/main" val="3600246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Then </a:t>
            </a:r>
            <a:r>
              <a:rPr lang="en-GB" dirty="0"/>
              <a:t>I</a:t>
            </a:r>
            <a:r>
              <a:rPr lang="en-NL" dirty="0"/>
              <a:t> plotted the international trade balance of the whole EU together with the price development of the four items I choose averaged over all EU countries.</a:t>
            </a:r>
          </a:p>
          <a:p>
            <a:endParaRPr lang="en-NL" dirty="0"/>
          </a:p>
          <a:p>
            <a:r>
              <a:rPr lang="en-NL" dirty="0"/>
              <a:t>I did that by calculating the percentage change compared to the year before. In that way we get comparable scales of measure. </a:t>
            </a:r>
          </a:p>
          <a:p>
            <a:endParaRPr lang="en-NL" dirty="0"/>
          </a:p>
          <a:p>
            <a:r>
              <a:rPr lang="en-NL" dirty="0"/>
              <a:t>As we can not see that much on this picture I zoomed in </a:t>
            </a:r>
          </a:p>
        </p:txBody>
      </p:sp>
      <p:sp>
        <p:nvSpPr>
          <p:cNvPr id="4" name="Slide Number Placeholder 3"/>
          <p:cNvSpPr>
            <a:spLocks noGrp="1"/>
          </p:cNvSpPr>
          <p:nvPr>
            <p:ph type="sldNum" sz="quarter" idx="5"/>
          </p:nvPr>
        </p:nvSpPr>
        <p:spPr/>
        <p:txBody>
          <a:bodyPr/>
          <a:lstStyle/>
          <a:p>
            <a:fld id="{91D74128-A8DE-0540-B20A-CF87F82A6625}" type="slidenum">
              <a:rPr lang="en-NL" smtClean="0"/>
              <a:t>14</a:t>
            </a:fld>
            <a:endParaRPr lang="en-NL"/>
          </a:p>
        </p:txBody>
      </p:sp>
    </p:spTree>
    <p:extLst>
      <p:ext uri="{BB962C8B-B14F-4D97-AF65-F5344CB8AC3E}">
        <p14:creationId xmlns:p14="http://schemas.microsoft.com/office/powerpoint/2010/main" val="2780931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314450"/>
            <a:ext cx="5486400" cy="3086100"/>
          </a:xfrm>
        </p:spPr>
      </p:sp>
      <p:sp>
        <p:nvSpPr>
          <p:cNvPr id="3" name="Notes Placeholder 2"/>
          <p:cNvSpPr>
            <a:spLocks noGrp="1"/>
          </p:cNvSpPr>
          <p:nvPr>
            <p:ph type="body" idx="1"/>
          </p:nvPr>
        </p:nvSpPr>
        <p:spPr/>
        <p:txBody>
          <a:bodyPr/>
          <a:lstStyle/>
          <a:p>
            <a:r>
              <a:rPr lang="en-NL" dirty="0"/>
              <a:t>Then it looks like this.</a:t>
            </a:r>
          </a:p>
          <a:p>
            <a:endParaRPr lang="en-NL" dirty="0"/>
          </a:p>
          <a:p>
            <a:r>
              <a:rPr lang="en-NL" dirty="0"/>
              <a:t>I also created a correlation matrix which gives the numbers you can see on the bottom of the slide. The possible correlation between international trade and price is very low as you can see. </a:t>
            </a:r>
          </a:p>
        </p:txBody>
      </p:sp>
      <p:sp>
        <p:nvSpPr>
          <p:cNvPr id="4" name="Slide Number Placeholder 3"/>
          <p:cNvSpPr>
            <a:spLocks noGrp="1"/>
          </p:cNvSpPr>
          <p:nvPr>
            <p:ph type="sldNum" sz="quarter" idx="5"/>
          </p:nvPr>
        </p:nvSpPr>
        <p:spPr/>
        <p:txBody>
          <a:bodyPr/>
          <a:lstStyle/>
          <a:p>
            <a:fld id="{91D74128-A8DE-0540-B20A-CF87F82A6625}" type="slidenum">
              <a:rPr lang="en-NL" smtClean="0"/>
              <a:t>15</a:t>
            </a:fld>
            <a:endParaRPr lang="en-NL"/>
          </a:p>
        </p:txBody>
      </p:sp>
    </p:spTree>
    <p:extLst>
      <p:ext uri="{BB962C8B-B14F-4D97-AF65-F5344CB8AC3E}">
        <p14:creationId xmlns:p14="http://schemas.microsoft.com/office/powerpoint/2010/main" val="14326224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I also made some pairplots and did correlation hypothetisis testing with the three different types of correlation tests that are available. </a:t>
            </a:r>
          </a:p>
          <a:p>
            <a:endParaRPr lang="en-NL" dirty="0"/>
          </a:p>
          <a:p>
            <a:r>
              <a:rPr lang="en-NL" dirty="0"/>
              <a:t>P-values are in all cases high. So we can be quite certian that the values of international trade and producer price are independent.</a:t>
            </a:r>
          </a:p>
          <a:p>
            <a:endParaRPr lang="en-NL" dirty="0"/>
          </a:p>
          <a:p>
            <a:r>
              <a:rPr lang="en-NL" dirty="0"/>
              <a:t>To be sure I also looked at some item -country combinations.</a:t>
            </a:r>
          </a:p>
        </p:txBody>
      </p:sp>
      <p:sp>
        <p:nvSpPr>
          <p:cNvPr id="4" name="Slide Number Placeholder 3"/>
          <p:cNvSpPr>
            <a:spLocks noGrp="1"/>
          </p:cNvSpPr>
          <p:nvPr>
            <p:ph type="sldNum" sz="quarter" idx="5"/>
          </p:nvPr>
        </p:nvSpPr>
        <p:spPr/>
        <p:txBody>
          <a:bodyPr/>
          <a:lstStyle/>
          <a:p>
            <a:fld id="{91D74128-A8DE-0540-B20A-CF87F82A6625}" type="slidenum">
              <a:rPr lang="en-NL" smtClean="0"/>
              <a:t>16</a:t>
            </a:fld>
            <a:endParaRPr lang="en-NL"/>
          </a:p>
        </p:txBody>
      </p:sp>
    </p:spTree>
    <p:extLst>
      <p:ext uri="{BB962C8B-B14F-4D97-AF65-F5344CB8AC3E}">
        <p14:creationId xmlns:p14="http://schemas.microsoft.com/office/powerpoint/2010/main" val="10450485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Firstly I looked at apples in combination with Poland as Poland is the biggest apple producer in the EU. </a:t>
            </a:r>
          </a:p>
          <a:p>
            <a:endParaRPr lang="en-NL" dirty="0"/>
          </a:p>
          <a:p>
            <a:r>
              <a:rPr lang="en-NL" dirty="0"/>
              <a:t>As you can see no correlation is found. </a:t>
            </a:r>
          </a:p>
          <a:p>
            <a:endParaRPr lang="en-NL" dirty="0"/>
          </a:p>
          <a:p>
            <a:r>
              <a:rPr lang="en-NL" dirty="0"/>
              <a:t>Also between cucumbers and Spain no correlation is found.</a:t>
            </a:r>
          </a:p>
        </p:txBody>
      </p:sp>
      <p:sp>
        <p:nvSpPr>
          <p:cNvPr id="4" name="Slide Number Placeholder 3"/>
          <p:cNvSpPr>
            <a:spLocks noGrp="1"/>
          </p:cNvSpPr>
          <p:nvPr>
            <p:ph type="sldNum" sz="quarter" idx="5"/>
          </p:nvPr>
        </p:nvSpPr>
        <p:spPr/>
        <p:txBody>
          <a:bodyPr/>
          <a:lstStyle/>
          <a:p>
            <a:fld id="{91D74128-A8DE-0540-B20A-CF87F82A6625}" type="slidenum">
              <a:rPr lang="en-NL" smtClean="0"/>
              <a:t>17</a:t>
            </a:fld>
            <a:endParaRPr lang="en-NL"/>
          </a:p>
        </p:txBody>
      </p:sp>
    </p:spTree>
    <p:extLst>
      <p:ext uri="{BB962C8B-B14F-4D97-AF65-F5344CB8AC3E}">
        <p14:creationId xmlns:p14="http://schemas.microsoft.com/office/powerpoint/2010/main" val="16702162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Poland is also the biggest chicen meat producer in the EU. And Romania is the biggest soybean producer in the EU with the right data available. Italy produces more soybeans, but the prices are not avialable in the FAO database.</a:t>
            </a:r>
          </a:p>
          <a:p>
            <a:endParaRPr lang="en-NL" dirty="0"/>
          </a:p>
          <a:p>
            <a:r>
              <a:rPr lang="en-NL" dirty="0"/>
              <a:t>In both cases here also no corellation is found.</a:t>
            </a:r>
          </a:p>
        </p:txBody>
      </p:sp>
      <p:sp>
        <p:nvSpPr>
          <p:cNvPr id="4" name="Slide Number Placeholder 3"/>
          <p:cNvSpPr>
            <a:spLocks noGrp="1"/>
          </p:cNvSpPr>
          <p:nvPr>
            <p:ph type="sldNum" sz="quarter" idx="5"/>
          </p:nvPr>
        </p:nvSpPr>
        <p:spPr/>
        <p:txBody>
          <a:bodyPr/>
          <a:lstStyle/>
          <a:p>
            <a:fld id="{91D74128-A8DE-0540-B20A-CF87F82A6625}" type="slidenum">
              <a:rPr lang="en-NL" smtClean="0"/>
              <a:t>18</a:t>
            </a:fld>
            <a:endParaRPr lang="en-NL"/>
          </a:p>
        </p:txBody>
      </p:sp>
    </p:spTree>
    <p:extLst>
      <p:ext uri="{BB962C8B-B14F-4D97-AF65-F5344CB8AC3E}">
        <p14:creationId xmlns:p14="http://schemas.microsoft.com/office/powerpoint/2010/main" val="24581352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So what is then the conclusion as it all looks negative.</a:t>
            </a:r>
          </a:p>
        </p:txBody>
      </p:sp>
      <p:sp>
        <p:nvSpPr>
          <p:cNvPr id="4" name="Slide Number Placeholder 3"/>
          <p:cNvSpPr>
            <a:spLocks noGrp="1"/>
          </p:cNvSpPr>
          <p:nvPr>
            <p:ph type="sldNum" sz="quarter" idx="5"/>
          </p:nvPr>
        </p:nvSpPr>
        <p:spPr/>
        <p:txBody>
          <a:bodyPr/>
          <a:lstStyle/>
          <a:p>
            <a:fld id="{91D74128-A8DE-0540-B20A-CF87F82A6625}" type="slidenum">
              <a:rPr lang="en-NL" smtClean="0"/>
              <a:t>19</a:t>
            </a:fld>
            <a:endParaRPr lang="en-NL"/>
          </a:p>
        </p:txBody>
      </p:sp>
    </p:spTree>
    <p:extLst>
      <p:ext uri="{BB962C8B-B14F-4D97-AF65-F5344CB8AC3E}">
        <p14:creationId xmlns:p14="http://schemas.microsoft.com/office/powerpoint/2010/main" val="2250146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91D74128-A8DE-0540-B20A-CF87F82A6625}" type="slidenum">
              <a:rPr lang="en-NL" smtClean="0"/>
              <a:t>2</a:t>
            </a:fld>
            <a:endParaRPr lang="en-NL"/>
          </a:p>
        </p:txBody>
      </p:sp>
    </p:spTree>
    <p:extLst>
      <p:ext uri="{BB962C8B-B14F-4D97-AF65-F5344CB8AC3E}">
        <p14:creationId xmlns:p14="http://schemas.microsoft.com/office/powerpoint/2010/main" val="7583675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The  first part of my conclusion is that I need to go back to the kitchen table with my family to discuss the topic of producer prices even more....</a:t>
            </a:r>
          </a:p>
        </p:txBody>
      </p:sp>
      <p:sp>
        <p:nvSpPr>
          <p:cNvPr id="4" name="Slide Number Placeholder 3"/>
          <p:cNvSpPr>
            <a:spLocks noGrp="1"/>
          </p:cNvSpPr>
          <p:nvPr>
            <p:ph type="sldNum" sz="quarter" idx="5"/>
          </p:nvPr>
        </p:nvSpPr>
        <p:spPr/>
        <p:txBody>
          <a:bodyPr/>
          <a:lstStyle/>
          <a:p>
            <a:fld id="{91D74128-A8DE-0540-B20A-CF87F82A6625}" type="slidenum">
              <a:rPr lang="en-NL" smtClean="0"/>
              <a:t>20</a:t>
            </a:fld>
            <a:endParaRPr lang="en-NL"/>
          </a:p>
        </p:txBody>
      </p:sp>
    </p:spTree>
    <p:extLst>
      <p:ext uri="{BB962C8B-B14F-4D97-AF65-F5344CB8AC3E}">
        <p14:creationId xmlns:p14="http://schemas.microsoft.com/office/powerpoint/2010/main" val="11892309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As I have not found any evidence of my idea that the balance of international trade could correlate with the prices farmers receive.</a:t>
            </a:r>
          </a:p>
        </p:txBody>
      </p:sp>
      <p:sp>
        <p:nvSpPr>
          <p:cNvPr id="4" name="Slide Number Placeholder 3"/>
          <p:cNvSpPr>
            <a:spLocks noGrp="1"/>
          </p:cNvSpPr>
          <p:nvPr>
            <p:ph type="sldNum" sz="quarter" idx="5"/>
          </p:nvPr>
        </p:nvSpPr>
        <p:spPr/>
        <p:txBody>
          <a:bodyPr/>
          <a:lstStyle/>
          <a:p>
            <a:fld id="{91D74128-A8DE-0540-B20A-CF87F82A6625}" type="slidenum">
              <a:rPr lang="en-NL" smtClean="0"/>
              <a:t>21</a:t>
            </a:fld>
            <a:endParaRPr lang="en-NL"/>
          </a:p>
        </p:txBody>
      </p:sp>
    </p:spTree>
    <p:extLst>
      <p:ext uri="{BB962C8B-B14F-4D97-AF65-F5344CB8AC3E}">
        <p14:creationId xmlns:p14="http://schemas.microsoft.com/office/powerpoint/2010/main" val="2476832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Thank you very much for your attention and </a:t>
            </a:r>
          </a:p>
          <a:p>
            <a:r>
              <a:rPr lang="en-NL" dirty="0"/>
              <a:t>Does anybody has any questions?</a:t>
            </a:r>
          </a:p>
        </p:txBody>
      </p:sp>
      <p:sp>
        <p:nvSpPr>
          <p:cNvPr id="4" name="Slide Number Placeholder 3"/>
          <p:cNvSpPr>
            <a:spLocks noGrp="1"/>
          </p:cNvSpPr>
          <p:nvPr>
            <p:ph type="sldNum" sz="quarter" idx="5"/>
          </p:nvPr>
        </p:nvSpPr>
        <p:spPr/>
        <p:txBody>
          <a:bodyPr/>
          <a:lstStyle/>
          <a:p>
            <a:fld id="{91D74128-A8DE-0540-B20A-CF87F82A6625}" type="slidenum">
              <a:rPr lang="en-NL" smtClean="0"/>
              <a:t>22</a:t>
            </a:fld>
            <a:endParaRPr lang="en-NL"/>
          </a:p>
        </p:txBody>
      </p:sp>
    </p:spTree>
    <p:extLst>
      <p:ext uri="{BB962C8B-B14F-4D97-AF65-F5344CB8AC3E}">
        <p14:creationId xmlns:p14="http://schemas.microsoft.com/office/powerpoint/2010/main" val="3750600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But why that question?</a:t>
            </a:r>
          </a:p>
          <a:p>
            <a:r>
              <a:rPr lang="en-GB" dirty="0"/>
              <a:t>As you all know my roots etc.</a:t>
            </a:r>
          </a:p>
          <a:p>
            <a:r>
              <a:rPr lang="en-GB" dirty="0"/>
              <a:t>I always say: 'Born between etc. ....</a:t>
            </a:r>
          </a:p>
          <a:p>
            <a:endParaRPr lang="en-GB" dirty="0"/>
          </a:p>
          <a:p>
            <a:r>
              <a:rPr lang="en-GB" dirty="0"/>
              <a:t>The daily fluctuating price of items has always been one of the most important topics that we discussed during dinner when I was young. Most important influence off course is supply and demand, but a lot of the times that was not enough to explain the highs and lows of the prices..... Nobody knows exactly how it worked. </a:t>
            </a:r>
          </a:p>
          <a:p>
            <a:endParaRPr lang="en-GB" dirty="0"/>
          </a:p>
          <a:p>
            <a:r>
              <a:rPr lang="en-GB" dirty="0"/>
              <a:t>So that's why I want to research the impact of international trade on the price farmers get for their goods.</a:t>
            </a:r>
          </a:p>
          <a:p>
            <a:endParaRPr lang="en-NL" dirty="0"/>
          </a:p>
        </p:txBody>
      </p:sp>
      <p:sp>
        <p:nvSpPr>
          <p:cNvPr id="4" name="Slide Number Placeholder 3"/>
          <p:cNvSpPr>
            <a:spLocks noGrp="1"/>
          </p:cNvSpPr>
          <p:nvPr>
            <p:ph type="sldNum" sz="quarter" idx="5"/>
          </p:nvPr>
        </p:nvSpPr>
        <p:spPr/>
        <p:txBody>
          <a:bodyPr/>
          <a:lstStyle/>
          <a:p>
            <a:fld id="{91D74128-A8DE-0540-B20A-CF87F82A6625}" type="slidenum">
              <a:rPr lang="en-NL" smtClean="0"/>
              <a:t>3</a:t>
            </a:fld>
            <a:endParaRPr lang="en-NL"/>
          </a:p>
        </p:txBody>
      </p:sp>
    </p:spTree>
    <p:extLst>
      <p:ext uri="{BB962C8B-B14F-4D97-AF65-F5344CB8AC3E}">
        <p14:creationId xmlns:p14="http://schemas.microsoft.com/office/powerpoint/2010/main" val="34018874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Firstly I came to the UN database to look for international trade numbers. There is a huge amount of information on there s</a:t>
            </a:r>
          </a:p>
        </p:txBody>
      </p:sp>
      <p:sp>
        <p:nvSpPr>
          <p:cNvPr id="4" name="Slide Number Placeholder 3"/>
          <p:cNvSpPr>
            <a:spLocks noGrp="1"/>
          </p:cNvSpPr>
          <p:nvPr>
            <p:ph type="sldNum" sz="quarter" idx="5"/>
          </p:nvPr>
        </p:nvSpPr>
        <p:spPr/>
        <p:txBody>
          <a:bodyPr/>
          <a:lstStyle/>
          <a:p>
            <a:fld id="{91D74128-A8DE-0540-B20A-CF87F82A6625}" type="slidenum">
              <a:rPr lang="en-NL" smtClean="0"/>
              <a:t>4</a:t>
            </a:fld>
            <a:endParaRPr lang="en-NL"/>
          </a:p>
        </p:txBody>
      </p:sp>
    </p:spTree>
    <p:extLst>
      <p:ext uri="{BB962C8B-B14F-4D97-AF65-F5344CB8AC3E}">
        <p14:creationId xmlns:p14="http://schemas.microsoft.com/office/powerpoint/2010/main" val="1893166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First I went to the site of the european union to find some international trade numbers for the EU.</a:t>
            </a:r>
          </a:p>
          <a:p>
            <a:endParaRPr lang="en-NL" dirty="0"/>
          </a:p>
          <a:p>
            <a:r>
              <a:rPr lang="en-NL" dirty="0"/>
              <a:t>As you can see overhere the EU has much more interesting datasets. Maybe you can use some in the future!</a:t>
            </a:r>
          </a:p>
        </p:txBody>
      </p:sp>
      <p:sp>
        <p:nvSpPr>
          <p:cNvPr id="4" name="Slide Number Placeholder 3"/>
          <p:cNvSpPr>
            <a:spLocks noGrp="1"/>
          </p:cNvSpPr>
          <p:nvPr>
            <p:ph type="sldNum" sz="quarter" idx="5"/>
          </p:nvPr>
        </p:nvSpPr>
        <p:spPr/>
        <p:txBody>
          <a:bodyPr/>
          <a:lstStyle/>
          <a:p>
            <a:fld id="{91D74128-A8DE-0540-B20A-CF87F82A6625}" type="slidenum">
              <a:rPr lang="en-NL" smtClean="0"/>
              <a:t>5</a:t>
            </a:fld>
            <a:endParaRPr lang="en-NL"/>
          </a:p>
        </p:txBody>
      </p:sp>
    </p:spTree>
    <p:extLst>
      <p:ext uri="{BB962C8B-B14F-4D97-AF65-F5344CB8AC3E}">
        <p14:creationId xmlns:p14="http://schemas.microsoft.com/office/powerpoint/2010/main" val="315257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I decided to start using the datasets of the past ten years (data from 2008 till 2019).</a:t>
            </a:r>
          </a:p>
          <a:p>
            <a:endParaRPr lang="en-NL" dirty="0"/>
          </a:p>
          <a:p>
            <a:r>
              <a:rPr lang="en-NL" dirty="0"/>
              <a:t>If we quickly plot this together for all EU countries it looks like this.</a:t>
            </a:r>
          </a:p>
        </p:txBody>
      </p:sp>
      <p:sp>
        <p:nvSpPr>
          <p:cNvPr id="4" name="Slide Number Placeholder 3"/>
          <p:cNvSpPr>
            <a:spLocks noGrp="1"/>
          </p:cNvSpPr>
          <p:nvPr>
            <p:ph type="sldNum" sz="quarter" idx="5"/>
          </p:nvPr>
        </p:nvSpPr>
        <p:spPr/>
        <p:txBody>
          <a:bodyPr/>
          <a:lstStyle/>
          <a:p>
            <a:fld id="{91D74128-A8DE-0540-B20A-CF87F82A6625}" type="slidenum">
              <a:rPr lang="en-NL" smtClean="0"/>
              <a:t>6</a:t>
            </a:fld>
            <a:endParaRPr lang="en-NL"/>
          </a:p>
        </p:txBody>
      </p:sp>
    </p:spTree>
    <p:extLst>
      <p:ext uri="{BB962C8B-B14F-4D97-AF65-F5344CB8AC3E}">
        <p14:creationId xmlns:p14="http://schemas.microsoft.com/office/powerpoint/2010/main" val="2429081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9694"/>
            <a:ext cx="5486400" cy="3600450"/>
          </a:xfrm>
        </p:spPr>
        <p:txBody>
          <a:bodyPr/>
          <a:lstStyle/>
          <a:p>
            <a:r>
              <a:rPr lang="en-NL" dirty="0"/>
              <a:t>As you can see there is a clear dip in 2009 because of the economic crisis of that moment. </a:t>
            </a:r>
          </a:p>
          <a:p>
            <a:endParaRPr lang="en-NL" dirty="0"/>
          </a:p>
          <a:p>
            <a:r>
              <a:rPr lang="en-NL" dirty="0"/>
              <a:t>Furthermore we can see that the increase of import and export go more or less hand in hand in the past years. </a:t>
            </a:r>
          </a:p>
          <a:p>
            <a:endParaRPr lang="en-NL" dirty="0"/>
          </a:p>
          <a:p>
            <a:r>
              <a:rPr lang="en-NL" dirty="0"/>
              <a:t>The orange line at the bottom is t</a:t>
            </a:r>
            <a:r>
              <a:rPr lang="en-GB" dirty="0"/>
              <a:t>he</a:t>
            </a:r>
            <a:r>
              <a:rPr lang="en-NL" dirty="0"/>
              <a:t> balance between export and import. That is the one that will be used in the rest of this research as this gives a good idea about the total international trade.</a:t>
            </a:r>
          </a:p>
        </p:txBody>
      </p:sp>
      <p:sp>
        <p:nvSpPr>
          <p:cNvPr id="4" name="Slide Number Placeholder 3"/>
          <p:cNvSpPr>
            <a:spLocks noGrp="1"/>
          </p:cNvSpPr>
          <p:nvPr>
            <p:ph type="sldNum" sz="quarter" idx="5"/>
          </p:nvPr>
        </p:nvSpPr>
        <p:spPr/>
        <p:txBody>
          <a:bodyPr/>
          <a:lstStyle/>
          <a:p>
            <a:fld id="{91D74128-A8DE-0540-B20A-CF87F82A6625}" type="slidenum">
              <a:rPr lang="en-NL" smtClean="0"/>
              <a:t>7</a:t>
            </a:fld>
            <a:endParaRPr lang="en-NL"/>
          </a:p>
        </p:txBody>
      </p:sp>
    </p:spTree>
    <p:extLst>
      <p:ext uri="{BB962C8B-B14F-4D97-AF65-F5344CB8AC3E}">
        <p14:creationId xmlns:p14="http://schemas.microsoft.com/office/powerpoint/2010/main" val="16112909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If we then zoom in to the different countries of the EU and look at the balance lines only the picture looks like this. </a:t>
            </a:r>
          </a:p>
          <a:p>
            <a:endParaRPr lang="en-NL" dirty="0"/>
          </a:p>
          <a:p>
            <a:r>
              <a:rPr lang="en-NL" dirty="0"/>
              <a:t>For your info. The green line at the top is Germany.</a:t>
            </a:r>
          </a:p>
          <a:p>
            <a:endParaRPr lang="en-NL" dirty="0"/>
          </a:p>
          <a:p>
            <a:r>
              <a:rPr lang="en-NL" dirty="0"/>
              <a:t>The yellow line at the bottom is the UK.</a:t>
            </a:r>
          </a:p>
        </p:txBody>
      </p:sp>
      <p:sp>
        <p:nvSpPr>
          <p:cNvPr id="4" name="Slide Number Placeholder 3"/>
          <p:cNvSpPr>
            <a:spLocks noGrp="1"/>
          </p:cNvSpPr>
          <p:nvPr>
            <p:ph type="sldNum" sz="quarter" idx="5"/>
          </p:nvPr>
        </p:nvSpPr>
        <p:spPr/>
        <p:txBody>
          <a:bodyPr/>
          <a:lstStyle/>
          <a:p>
            <a:fld id="{91D74128-A8DE-0540-B20A-CF87F82A6625}" type="slidenum">
              <a:rPr lang="en-NL" smtClean="0"/>
              <a:t>8</a:t>
            </a:fld>
            <a:endParaRPr lang="en-NL"/>
          </a:p>
        </p:txBody>
      </p:sp>
    </p:spTree>
    <p:extLst>
      <p:ext uri="{BB962C8B-B14F-4D97-AF65-F5344CB8AC3E}">
        <p14:creationId xmlns:p14="http://schemas.microsoft.com/office/powerpoint/2010/main" val="30055012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Next thing I needed were prices farmers rec</a:t>
            </a:r>
            <a:r>
              <a:rPr lang="en-GB" dirty="0" err="1"/>
              <a:t>ei</a:t>
            </a:r>
            <a:r>
              <a:rPr lang="en-NL" dirty="0"/>
              <a:t>ve for their goods. </a:t>
            </a:r>
          </a:p>
          <a:p>
            <a:endParaRPr lang="en-NL" dirty="0"/>
          </a:p>
          <a:p>
            <a:r>
              <a:rPr lang="en-NL" dirty="0"/>
              <a:t>The FAO is a UN organisation. FAO stands for Food and Agriculture Organisation. They also have a lot of datasets available and one of them is the producer price dataset which can be downloaded in bulk.</a:t>
            </a:r>
          </a:p>
        </p:txBody>
      </p:sp>
      <p:sp>
        <p:nvSpPr>
          <p:cNvPr id="4" name="Slide Number Placeholder 3"/>
          <p:cNvSpPr>
            <a:spLocks noGrp="1"/>
          </p:cNvSpPr>
          <p:nvPr>
            <p:ph type="sldNum" sz="quarter" idx="5"/>
          </p:nvPr>
        </p:nvSpPr>
        <p:spPr/>
        <p:txBody>
          <a:bodyPr/>
          <a:lstStyle/>
          <a:p>
            <a:fld id="{91D74128-A8DE-0540-B20A-CF87F82A6625}" type="slidenum">
              <a:rPr lang="en-NL" smtClean="0"/>
              <a:t>9</a:t>
            </a:fld>
            <a:endParaRPr lang="en-NL"/>
          </a:p>
        </p:txBody>
      </p:sp>
    </p:spTree>
    <p:extLst>
      <p:ext uri="{BB962C8B-B14F-4D97-AF65-F5344CB8AC3E}">
        <p14:creationId xmlns:p14="http://schemas.microsoft.com/office/powerpoint/2010/main" val="1615159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8129F-FF9D-9C47-8C98-77C59FAF10C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NL"/>
          </a:p>
        </p:txBody>
      </p:sp>
      <p:sp>
        <p:nvSpPr>
          <p:cNvPr id="3" name="Subtitle 2">
            <a:extLst>
              <a:ext uri="{FF2B5EF4-FFF2-40B4-BE49-F238E27FC236}">
                <a16:creationId xmlns:a16="http://schemas.microsoft.com/office/drawing/2014/main" id="{DEDEB781-1E0A-A440-9C9D-FDC008D828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NL"/>
          </a:p>
        </p:txBody>
      </p:sp>
      <p:sp>
        <p:nvSpPr>
          <p:cNvPr id="4" name="Date Placeholder 3">
            <a:extLst>
              <a:ext uri="{FF2B5EF4-FFF2-40B4-BE49-F238E27FC236}">
                <a16:creationId xmlns:a16="http://schemas.microsoft.com/office/drawing/2014/main" id="{43DBD611-5C18-624F-861B-91E313A5F1C4}"/>
              </a:ext>
            </a:extLst>
          </p:cNvPr>
          <p:cNvSpPr>
            <a:spLocks noGrp="1"/>
          </p:cNvSpPr>
          <p:nvPr>
            <p:ph type="dt" sz="half" idx="10"/>
          </p:nvPr>
        </p:nvSpPr>
        <p:spPr/>
        <p:txBody>
          <a:bodyPr/>
          <a:lstStyle/>
          <a:p>
            <a:fld id="{02A35CC9-2526-2A41-A0AF-DD3A2F5756B8}" type="datetimeFigureOut">
              <a:rPr lang="en-NL" smtClean="0"/>
              <a:t>19/06/2020</a:t>
            </a:fld>
            <a:endParaRPr lang="en-NL"/>
          </a:p>
        </p:txBody>
      </p:sp>
      <p:sp>
        <p:nvSpPr>
          <p:cNvPr id="5" name="Footer Placeholder 4">
            <a:extLst>
              <a:ext uri="{FF2B5EF4-FFF2-40B4-BE49-F238E27FC236}">
                <a16:creationId xmlns:a16="http://schemas.microsoft.com/office/drawing/2014/main" id="{2DB5E11C-79EB-1B4F-A971-D1E4DF2C8C06}"/>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B3E2D665-0374-2D4D-88C2-8969B0CD0AA9}"/>
              </a:ext>
            </a:extLst>
          </p:cNvPr>
          <p:cNvSpPr>
            <a:spLocks noGrp="1"/>
          </p:cNvSpPr>
          <p:nvPr>
            <p:ph type="sldNum" sz="quarter" idx="12"/>
          </p:nvPr>
        </p:nvSpPr>
        <p:spPr/>
        <p:txBody>
          <a:bodyPr/>
          <a:lstStyle/>
          <a:p>
            <a:fld id="{38F9C33E-413F-D646-BFE8-BF0DB5E76D7B}" type="slidenum">
              <a:rPr lang="en-NL" smtClean="0"/>
              <a:t>‹#›</a:t>
            </a:fld>
            <a:endParaRPr lang="en-NL"/>
          </a:p>
        </p:txBody>
      </p:sp>
    </p:spTree>
    <p:extLst>
      <p:ext uri="{BB962C8B-B14F-4D97-AF65-F5344CB8AC3E}">
        <p14:creationId xmlns:p14="http://schemas.microsoft.com/office/powerpoint/2010/main" val="2311380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ADD68-06D5-7342-8498-F7FE4D66008B}"/>
              </a:ext>
            </a:extLst>
          </p:cNvPr>
          <p:cNvSpPr>
            <a:spLocks noGrp="1"/>
          </p:cNvSpPr>
          <p:nvPr>
            <p:ph type="title"/>
          </p:nvPr>
        </p:nvSpPr>
        <p:spPr/>
        <p:txBody>
          <a:bodyPr/>
          <a:lstStyle/>
          <a:p>
            <a:r>
              <a:rPr lang="en-GB"/>
              <a:t>Click to edit Master title style</a:t>
            </a:r>
            <a:endParaRPr lang="en-NL"/>
          </a:p>
        </p:txBody>
      </p:sp>
      <p:sp>
        <p:nvSpPr>
          <p:cNvPr id="3" name="Vertical Text Placeholder 2">
            <a:extLst>
              <a:ext uri="{FF2B5EF4-FFF2-40B4-BE49-F238E27FC236}">
                <a16:creationId xmlns:a16="http://schemas.microsoft.com/office/drawing/2014/main" id="{F44D58C8-945E-7243-99EA-DD295F31CA1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60556FB7-A317-6F4F-AB81-242758F0AE52}"/>
              </a:ext>
            </a:extLst>
          </p:cNvPr>
          <p:cNvSpPr>
            <a:spLocks noGrp="1"/>
          </p:cNvSpPr>
          <p:nvPr>
            <p:ph type="dt" sz="half" idx="10"/>
          </p:nvPr>
        </p:nvSpPr>
        <p:spPr/>
        <p:txBody>
          <a:bodyPr/>
          <a:lstStyle/>
          <a:p>
            <a:fld id="{02A35CC9-2526-2A41-A0AF-DD3A2F5756B8}" type="datetimeFigureOut">
              <a:rPr lang="en-NL" smtClean="0"/>
              <a:t>19/06/2020</a:t>
            </a:fld>
            <a:endParaRPr lang="en-NL"/>
          </a:p>
        </p:txBody>
      </p:sp>
      <p:sp>
        <p:nvSpPr>
          <p:cNvPr id="5" name="Footer Placeholder 4">
            <a:extLst>
              <a:ext uri="{FF2B5EF4-FFF2-40B4-BE49-F238E27FC236}">
                <a16:creationId xmlns:a16="http://schemas.microsoft.com/office/drawing/2014/main" id="{D8D47268-E49B-1346-B6DE-45370EA3288A}"/>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1EC017B1-5326-F24F-9FFC-4A96F353E2ED}"/>
              </a:ext>
            </a:extLst>
          </p:cNvPr>
          <p:cNvSpPr>
            <a:spLocks noGrp="1"/>
          </p:cNvSpPr>
          <p:nvPr>
            <p:ph type="sldNum" sz="quarter" idx="12"/>
          </p:nvPr>
        </p:nvSpPr>
        <p:spPr/>
        <p:txBody>
          <a:bodyPr/>
          <a:lstStyle/>
          <a:p>
            <a:fld id="{38F9C33E-413F-D646-BFE8-BF0DB5E76D7B}" type="slidenum">
              <a:rPr lang="en-NL" smtClean="0"/>
              <a:t>‹#›</a:t>
            </a:fld>
            <a:endParaRPr lang="en-NL"/>
          </a:p>
        </p:txBody>
      </p:sp>
    </p:spTree>
    <p:extLst>
      <p:ext uri="{BB962C8B-B14F-4D97-AF65-F5344CB8AC3E}">
        <p14:creationId xmlns:p14="http://schemas.microsoft.com/office/powerpoint/2010/main" val="2420599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C66FE6-6983-0A40-AC5D-E410E03A650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NL"/>
          </a:p>
        </p:txBody>
      </p:sp>
      <p:sp>
        <p:nvSpPr>
          <p:cNvPr id="3" name="Vertical Text Placeholder 2">
            <a:extLst>
              <a:ext uri="{FF2B5EF4-FFF2-40B4-BE49-F238E27FC236}">
                <a16:creationId xmlns:a16="http://schemas.microsoft.com/office/drawing/2014/main" id="{35474FB5-0E5F-7941-A62B-6DFDA3E6E9A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E8EE6EC8-6506-FC46-9B68-B3A37F63A42A}"/>
              </a:ext>
            </a:extLst>
          </p:cNvPr>
          <p:cNvSpPr>
            <a:spLocks noGrp="1"/>
          </p:cNvSpPr>
          <p:nvPr>
            <p:ph type="dt" sz="half" idx="10"/>
          </p:nvPr>
        </p:nvSpPr>
        <p:spPr/>
        <p:txBody>
          <a:bodyPr/>
          <a:lstStyle/>
          <a:p>
            <a:fld id="{02A35CC9-2526-2A41-A0AF-DD3A2F5756B8}" type="datetimeFigureOut">
              <a:rPr lang="en-NL" smtClean="0"/>
              <a:t>19/06/2020</a:t>
            </a:fld>
            <a:endParaRPr lang="en-NL"/>
          </a:p>
        </p:txBody>
      </p:sp>
      <p:sp>
        <p:nvSpPr>
          <p:cNvPr id="5" name="Footer Placeholder 4">
            <a:extLst>
              <a:ext uri="{FF2B5EF4-FFF2-40B4-BE49-F238E27FC236}">
                <a16:creationId xmlns:a16="http://schemas.microsoft.com/office/drawing/2014/main" id="{29FBF43D-55D3-6C49-95B2-4B3761D305B8}"/>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53DA6079-A1C8-B14D-AE8B-0516D8BEBF1D}"/>
              </a:ext>
            </a:extLst>
          </p:cNvPr>
          <p:cNvSpPr>
            <a:spLocks noGrp="1"/>
          </p:cNvSpPr>
          <p:nvPr>
            <p:ph type="sldNum" sz="quarter" idx="12"/>
          </p:nvPr>
        </p:nvSpPr>
        <p:spPr/>
        <p:txBody>
          <a:bodyPr/>
          <a:lstStyle/>
          <a:p>
            <a:fld id="{38F9C33E-413F-D646-BFE8-BF0DB5E76D7B}" type="slidenum">
              <a:rPr lang="en-NL" smtClean="0"/>
              <a:t>‹#›</a:t>
            </a:fld>
            <a:endParaRPr lang="en-NL"/>
          </a:p>
        </p:txBody>
      </p:sp>
    </p:spTree>
    <p:extLst>
      <p:ext uri="{BB962C8B-B14F-4D97-AF65-F5344CB8AC3E}">
        <p14:creationId xmlns:p14="http://schemas.microsoft.com/office/powerpoint/2010/main" val="2079085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B579E-E540-9E4D-828C-1BBAE25BDBD6}"/>
              </a:ext>
            </a:extLst>
          </p:cNvPr>
          <p:cNvSpPr>
            <a:spLocks noGrp="1"/>
          </p:cNvSpPr>
          <p:nvPr>
            <p:ph type="title"/>
          </p:nvPr>
        </p:nvSpPr>
        <p:spPr/>
        <p:txBody>
          <a:bodyPr/>
          <a:lstStyle/>
          <a:p>
            <a:r>
              <a:rPr lang="en-GB"/>
              <a:t>Click to edit Master title style</a:t>
            </a:r>
            <a:endParaRPr lang="en-NL"/>
          </a:p>
        </p:txBody>
      </p:sp>
      <p:sp>
        <p:nvSpPr>
          <p:cNvPr id="3" name="Content Placeholder 2">
            <a:extLst>
              <a:ext uri="{FF2B5EF4-FFF2-40B4-BE49-F238E27FC236}">
                <a16:creationId xmlns:a16="http://schemas.microsoft.com/office/drawing/2014/main" id="{D28AA55F-D860-EB42-A96B-BF97E88A1DB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A62E014B-8A22-CA4C-A161-FEB6F3EA572B}"/>
              </a:ext>
            </a:extLst>
          </p:cNvPr>
          <p:cNvSpPr>
            <a:spLocks noGrp="1"/>
          </p:cNvSpPr>
          <p:nvPr>
            <p:ph type="dt" sz="half" idx="10"/>
          </p:nvPr>
        </p:nvSpPr>
        <p:spPr/>
        <p:txBody>
          <a:bodyPr/>
          <a:lstStyle/>
          <a:p>
            <a:fld id="{02A35CC9-2526-2A41-A0AF-DD3A2F5756B8}" type="datetimeFigureOut">
              <a:rPr lang="en-NL" smtClean="0"/>
              <a:t>19/06/2020</a:t>
            </a:fld>
            <a:endParaRPr lang="en-NL"/>
          </a:p>
        </p:txBody>
      </p:sp>
      <p:sp>
        <p:nvSpPr>
          <p:cNvPr id="5" name="Footer Placeholder 4">
            <a:extLst>
              <a:ext uri="{FF2B5EF4-FFF2-40B4-BE49-F238E27FC236}">
                <a16:creationId xmlns:a16="http://schemas.microsoft.com/office/drawing/2014/main" id="{AAE18701-AF57-EC4A-801A-40365907D492}"/>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255407C6-6F02-8240-9DA4-6742A13D2813}"/>
              </a:ext>
            </a:extLst>
          </p:cNvPr>
          <p:cNvSpPr>
            <a:spLocks noGrp="1"/>
          </p:cNvSpPr>
          <p:nvPr>
            <p:ph type="sldNum" sz="quarter" idx="12"/>
          </p:nvPr>
        </p:nvSpPr>
        <p:spPr/>
        <p:txBody>
          <a:bodyPr/>
          <a:lstStyle/>
          <a:p>
            <a:fld id="{38F9C33E-413F-D646-BFE8-BF0DB5E76D7B}" type="slidenum">
              <a:rPr lang="en-NL" smtClean="0"/>
              <a:t>‹#›</a:t>
            </a:fld>
            <a:endParaRPr lang="en-NL"/>
          </a:p>
        </p:txBody>
      </p:sp>
    </p:spTree>
    <p:extLst>
      <p:ext uri="{BB962C8B-B14F-4D97-AF65-F5344CB8AC3E}">
        <p14:creationId xmlns:p14="http://schemas.microsoft.com/office/powerpoint/2010/main" val="2986222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1A138-E5C7-EA42-9B55-ED54C9BA4C1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NL"/>
          </a:p>
        </p:txBody>
      </p:sp>
      <p:sp>
        <p:nvSpPr>
          <p:cNvPr id="3" name="Text Placeholder 2">
            <a:extLst>
              <a:ext uri="{FF2B5EF4-FFF2-40B4-BE49-F238E27FC236}">
                <a16:creationId xmlns:a16="http://schemas.microsoft.com/office/drawing/2014/main" id="{9417EBBD-222B-BC45-9CA6-E0660CF5A8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5DE025A-8645-934E-935D-6D9F4F15314D}"/>
              </a:ext>
            </a:extLst>
          </p:cNvPr>
          <p:cNvSpPr>
            <a:spLocks noGrp="1"/>
          </p:cNvSpPr>
          <p:nvPr>
            <p:ph type="dt" sz="half" idx="10"/>
          </p:nvPr>
        </p:nvSpPr>
        <p:spPr/>
        <p:txBody>
          <a:bodyPr/>
          <a:lstStyle/>
          <a:p>
            <a:fld id="{02A35CC9-2526-2A41-A0AF-DD3A2F5756B8}" type="datetimeFigureOut">
              <a:rPr lang="en-NL" smtClean="0"/>
              <a:t>19/06/2020</a:t>
            </a:fld>
            <a:endParaRPr lang="en-NL"/>
          </a:p>
        </p:txBody>
      </p:sp>
      <p:sp>
        <p:nvSpPr>
          <p:cNvPr id="5" name="Footer Placeholder 4">
            <a:extLst>
              <a:ext uri="{FF2B5EF4-FFF2-40B4-BE49-F238E27FC236}">
                <a16:creationId xmlns:a16="http://schemas.microsoft.com/office/drawing/2014/main" id="{775335ED-9842-F646-B13E-2568B18F0653}"/>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CB30B0E2-B14D-5443-8AEE-FA83D47F64C4}"/>
              </a:ext>
            </a:extLst>
          </p:cNvPr>
          <p:cNvSpPr>
            <a:spLocks noGrp="1"/>
          </p:cNvSpPr>
          <p:nvPr>
            <p:ph type="sldNum" sz="quarter" idx="12"/>
          </p:nvPr>
        </p:nvSpPr>
        <p:spPr/>
        <p:txBody>
          <a:bodyPr/>
          <a:lstStyle/>
          <a:p>
            <a:fld id="{38F9C33E-413F-D646-BFE8-BF0DB5E76D7B}" type="slidenum">
              <a:rPr lang="en-NL" smtClean="0"/>
              <a:t>‹#›</a:t>
            </a:fld>
            <a:endParaRPr lang="en-NL"/>
          </a:p>
        </p:txBody>
      </p:sp>
    </p:spTree>
    <p:extLst>
      <p:ext uri="{BB962C8B-B14F-4D97-AF65-F5344CB8AC3E}">
        <p14:creationId xmlns:p14="http://schemas.microsoft.com/office/powerpoint/2010/main" val="2485854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57C2E-0DAB-7C44-85C5-39C6086AF6F4}"/>
              </a:ext>
            </a:extLst>
          </p:cNvPr>
          <p:cNvSpPr>
            <a:spLocks noGrp="1"/>
          </p:cNvSpPr>
          <p:nvPr>
            <p:ph type="title"/>
          </p:nvPr>
        </p:nvSpPr>
        <p:spPr/>
        <p:txBody>
          <a:bodyPr/>
          <a:lstStyle/>
          <a:p>
            <a:r>
              <a:rPr lang="en-GB"/>
              <a:t>Click to edit Master title style</a:t>
            </a:r>
            <a:endParaRPr lang="en-NL"/>
          </a:p>
        </p:txBody>
      </p:sp>
      <p:sp>
        <p:nvSpPr>
          <p:cNvPr id="3" name="Content Placeholder 2">
            <a:extLst>
              <a:ext uri="{FF2B5EF4-FFF2-40B4-BE49-F238E27FC236}">
                <a16:creationId xmlns:a16="http://schemas.microsoft.com/office/drawing/2014/main" id="{DD5FB7F0-34EE-9749-9393-986BC97937C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Content Placeholder 3">
            <a:extLst>
              <a:ext uri="{FF2B5EF4-FFF2-40B4-BE49-F238E27FC236}">
                <a16:creationId xmlns:a16="http://schemas.microsoft.com/office/drawing/2014/main" id="{847C1FD1-25B5-A541-95D1-4E8A0E7526B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5" name="Date Placeholder 4">
            <a:extLst>
              <a:ext uri="{FF2B5EF4-FFF2-40B4-BE49-F238E27FC236}">
                <a16:creationId xmlns:a16="http://schemas.microsoft.com/office/drawing/2014/main" id="{769DF409-79E5-1E46-AFC6-DFF60609E3B0}"/>
              </a:ext>
            </a:extLst>
          </p:cNvPr>
          <p:cNvSpPr>
            <a:spLocks noGrp="1"/>
          </p:cNvSpPr>
          <p:nvPr>
            <p:ph type="dt" sz="half" idx="10"/>
          </p:nvPr>
        </p:nvSpPr>
        <p:spPr/>
        <p:txBody>
          <a:bodyPr/>
          <a:lstStyle/>
          <a:p>
            <a:fld id="{02A35CC9-2526-2A41-A0AF-DD3A2F5756B8}" type="datetimeFigureOut">
              <a:rPr lang="en-NL" smtClean="0"/>
              <a:t>19/06/2020</a:t>
            </a:fld>
            <a:endParaRPr lang="en-NL"/>
          </a:p>
        </p:txBody>
      </p:sp>
      <p:sp>
        <p:nvSpPr>
          <p:cNvPr id="6" name="Footer Placeholder 5">
            <a:extLst>
              <a:ext uri="{FF2B5EF4-FFF2-40B4-BE49-F238E27FC236}">
                <a16:creationId xmlns:a16="http://schemas.microsoft.com/office/drawing/2014/main" id="{A4DA1E67-F059-0B42-87EC-56BFB7A9A955}"/>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1D4EC9D0-ED8E-6E44-A0FF-096ED6246378}"/>
              </a:ext>
            </a:extLst>
          </p:cNvPr>
          <p:cNvSpPr>
            <a:spLocks noGrp="1"/>
          </p:cNvSpPr>
          <p:nvPr>
            <p:ph type="sldNum" sz="quarter" idx="12"/>
          </p:nvPr>
        </p:nvSpPr>
        <p:spPr/>
        <p:txBody>
          <a:bodyPr/>
          <a:lstStyle/>
          <a:p>
            <a:fld id="{38F9C33E-413F-D646-BFE8-BF0DB5E76D7B}" type="slidenum">
              <a:rPr lang="en-NL" smtClean="0"/>
              <a:t>‹#›</a:t>
            </a:fld>
            <a:endParaRPr lang="en-NL"/>
          </a:p>
        </p:txBody>
      </p:sp>
    </p:spTree>
    <p:extLst>
      <p:ext uri="{BB962C8B-B14F-4D97-AF65-F5344CB8AC3E}">
        <p14:creationId xmlns:p14="http://schemas.microsoft.com/office/powerpoint/2010/main" val="1212415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AC38B-3EF9-8A4C-829A-344C57C27DBB}"/>
              </a:ext>
            </a:extLst>
          </p:cNvPr>
          <p:cNvSpPr>
            <a:spLocks noGrp="1"/>
          </p:cNvSpPr>
          <p:nvPr>
            <p:ph type="title"/>
          </p:nvPr>
        </p:nvSpPr>
        <p:spPr>
          <a:xfrm>
            <a:off x="839788" y="365125"/>
            <a:ext cx="10515600" cy="1325563"/>
          </a:xfrm>
        </p:spPr>
        <p:txBody>
          <a:bodyPr/>
          <a:lstStyle/>
          <a:p>
            <a:r>
              <a:rPr lang="en-GB"/>
              <a:t>Click to edit Master title style</a:t>
            </a:r>
            <a:endParaRPr lang="en-NL"/>
          </a:p>
        </p:txBody>
      </p:sp>
      <p:sp>
        <p:nvSpPr>
          <p:cNvPr id="3" name="Text Placeholder 2">
            <a:extLst>
              <a:ext uri="{FF2B5EF4-FFF2-40B4-BE49-F238E27FC236}">
                <a16:creationId xmlns:a16="http://schemas.microsoft.com/office/drawing/2014/main" id="{C3BEB7BD-38B0-614F-B6F1-BB2B8712E9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289E1D9-332D-5945-929B-7206F483187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5" name="Text Placeholder 4">
            <a:extLst>
              <a:ext uri="{FF2B5EF4-FFF2-40B4-BE49-F238E27FC236}">
                <a16:creationId xmlns:a16="http://schemas.microsoft.com/office/drawing/2014/main" id="{70CEA913-B577-804F-89A9-CD978D7125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9424974-96EF-624C-9521-FE9BF54A1FF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7" name="Date Placeholder 6">
            <a:extLst>
              <a:ext uri="{FF2B5EF4-FFF2-40B4-BE49-F238E27FC236}">
                <a16:creationId xmlns:a16="http://schemas.microsoft.com/office/drawing/2014/main" id="{5DFECA1B-1419-8F4A-B493-B640C2BBCDF4}"/>
              </a:ext>
            </a:extLst>
          </p:cNvPr>
          <p:cNvSpPr>
            <a:spLocks noGrp="1"/>
          </p:cNvSpPr>
          <p:nvPr>
            <p:ph type="dt" sz="half" idx="10"/>
          </p:nvPr>
        </p:nvSpPr>
        <p:spPr/>
        <p:txBody>
          <a:bodyPr/>
          <a:lstStyle/>
          <a:p>
            <a:fld id="{02A35CC9-2526-2A41-A0AF-DD3A2F5756B8}" type="datetimeFigureOut">
              <a:rPr lang="en-NL" smtClean="0"/>
              <a:t>19/06/2020</a:t>
            </a:fld>
            <a:endParaRPr lang="en-NL"/>
          </a:p>
        </p:txBody>
      </p:sp>
      <p:sp>
        <p:nvSpPr>
          <p:cNvPr id="8" name="Footer Placeholder 7">
            <a:extLst>
              <a:ext uri="{FF2B5EF4-FFF2-40B4-BE49-F238E27FC236}">
                <a16:creationId xmlns:a16="http://schemas.microsoft.com/office/drawing/2014/main" id="{BD0A1BE4-FE2E-6045-A156-6DC2A5B2157F}"/>
              </a:ext>
            </a:extLst>
          </p:cNvPr>
          <p:cNvSpPr>
            <a:spLocks noGrp="1"/>
          </p:cNvSpPr>
          <p:nvPr>
            <p:ph type="ftr" sz="quarter" idx="11"/>
          </p:nvPr>
        </p:nvSpPr>
        <p:spPr/>
        <p:txBody>
          <a:bodyPr/>
          <a:lstStyle/>
          <a:p>
            <a:endParaRPr lang="en-NL"/>
          </a:p>
        </p:txBody>
      </p:sp>
      <p:sp>
        <p:nvSpPr>
          <p:cNvPr id="9" name="Slide Number Placeholder 8">
            <a:extLst>
              <a:ext uri="{FF2B5EF4-FFF2-40B4-BE49-F238E27FC236}">
                <a16:creationId xmlns:a16="http://schemas.microsoft.com/office/drawing/2014/main" id="{E0DF6306-BB6C-524D-87B7-613D3031644B}"/>
              </a:ext>
            </a:extLst>
          </p:cNvPr>
          <p:cNvSpPr>
            <a:spLocks noGrp="1"/>
          </p:cNvSpPr>
          <p:nvPr>
            <p:ph type="sldNum" sz="quarter" idx="12"/>
          </p:nvPr>
        </p:nvSpPr>
        <p:spPr/>
        <p:txBody>
          <a:bodyPr/>
          <a:lstStyle/>
          <a:p>
            <a:fld id="{38F9C33E-413F-D646-BFE8-BF0DB5E76D7B}" type="slidenum">
              <a:rPr lang="en-NL" smtClean="0"/>
              <a:t>‹#›</a:t>
            </a:fld>
            <a:endParaRPr lang="en-NL"/>
          </a:p>
        </p:txBody>
      </p:sp>
    </p:spTree>
    <p:extLst>
      <p:ext uri="{BB962C8B-B14F-4D97-AF65-F5344CB8AC3E}">
        <p14:creationId xmlns:p14="http://schemas.microsoft.com/office/powerpoint/2010/main" val="3352702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317E4-DFAC-B241-81C8-3378F8EF861B}"/>
              </a:ext>
            </a:extLst>
          </p:cNvPr>
          <p:cNvSpPr>
            <a:spLocks noGrp="1"/>
          </p:cNvSpPr>
          <p:nvPr>
            <p:ph type="title"/>
          </p:nvPr>
        </p:nvSpPr>
        <p:spPr/>
        <p:txBody>
          <a:bodyPr/>
          <a:lstStyle/>
          <a:p>
            <a:r>
              <a:rPr lang="en-GB"/>
              <a:t>Click to edit Master title style</a:t>
            </a:r>
            <a:endParaRPr lang="en-NL"/>
          </a:p>
        </p:txBody>
      </p:sp>
      <p:sp>
        <p:nvSpPr>
          <p:cNvPr id="3" name="Date Placeholder 2">
            <a:extLst>
              <a:ext uri="{FF2B5EF4-FFF2-40B4-BE49-F238E27FC236}">
                <a16:creationId xmlns:a16="http://schemas.microsoft.com/office/drawing/2014/main" id="{87AB8E67-1A71-4946-A79A-817024F7CA5C}"/>
              </a:ext>
            </a:extLst>
          </p:cNvPr>
          <p:cNvSpPr>
            <a:spLocks noGrp="1"/>
          </p:cNvSpPr>
          <p:nvPr>
            <p:ph type="dt" sz="half" idx="10"/>
          </p:nvPr>
        </p:nvSpPr>
        <p:spPr/>
        <p:txBody>
          <a:bodyPr/>
          <a:lstStyle/>
          <a:p>
            <a:fld id="{02A35CC9-2526-2A41-A0AF-DD3A2F5756B8}" type="datetimeFigureOut">
              <a:rPr lang="en-NL" smtClean="0"/>
              <a:t>19/06/2020</a:t>
            </a:fld>
            <a:endParaRPr lang="en-NL"/>
          </a:p>
        </p:txBody>
      </p:sp>
      <p:sp>
        <p:nvSpPr>
          <p:cNvPr id="4" name="Footer Placeholder 3">
            <a:extLst>
              <a:ext uri="{FF2B5EF4-FFF2-40B4-BE49-F238E27FC236}">
                <a16:creationId xmlns:a16="http://schemas.microsoft.com/office/drawing/2014/main" id="{8D05EDF5-E5DD-2C44-BF1C-72A8647C6D29}"/>
              </a:ext>
            </a:extLst>
          </p:cNvPr>
          <p:cNvSpPr>
            <a:spLocks noGrp="1"/>
          </p:cNvSpPr>
          <p:nvPr>
            <p:ph type="ftr" sz="quarter" idx="11"/>
          </p:nvPr>
        </p:nvSpPr>
        <p:spPr/>
        <p:txBody>
          <a:bodyPr/>
          <a:lstStyle/>
          <a:p>
            <a:endParaRPr lang="en-NL"/>
          </a:p>
        </p:txBody>
      </p:sp>
      <p:sp>
        <p:nvSpPr>
          <p:cNvPr id="5" name="Slide Number Placeholder 4">
            <a:extLst>
              <a:ext uri="{FF2B5EF4-FFF2-40B4-BE49-F238E27FC236}">
                <a16:creationId xmlns:a16="http://schemas.microsoft.com/office/drawing/2014/main" id="{FF6A698E-A7C0-3A40-B43C-44B34A816BF2}"/>
              </a:ext>
            </a:extLst>
          </p:cNvPr>
          <p:cNvSpPr>
            <a:spLocks noGrp="1"/>
          </p:cNvSpPr>
          <p:nvPr>
            <p:ph type="sldNum" sz="quarter" idx="12"/>
          </p:nvPr>
        </p:nvSpPr>
        <p:spPr/>
        <p:txBody>
          <a:bodyPr/>
          <a:lstStyle/>
          <a:p>
            <a:fld id="{38F9C33E-413F-D646-BFE8-BF0DB5E76D7B}" type="slidenum">
              <a:rPr lang="en-NL" smtClean="0"/>
              <a:t>‹#›</a:t>
            </a:fld>
            <a:endParaRPr lang="en-NL"/>
          </a:p>
        </p:txBody>
      </p:sp>
    </p:spTree>
    <p:extLst>
      <p:ext uri="{BB962C8B-B14F-4D97-AF65-F5344CB8AC3E}">
        <p14:creationId xmlns:p14="http://schemas.microsoft.com/office/powerpoint/2010/main" val="1708567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2617F0-1C90-DF45-A2AC-1B64D540CBA0}"/>
              </a:ext>
            </a:extLst>
          </p:cNvPr>
          <p:cNvSpPr>
            <a:spLocks noGrp="1"/>
          </p:cNvSpPr>
          <p:nvPr>
            <p:ph type="dt" sz="half" idx="10"/>
          </p:nvPr>
        </p:nvSpPr>
        <p:spPr/>
        <p:txBody>
          <a:bodyPr/>
          <a:lstStyle/>
          <a:p>
            <a:fld id="{02A35CC9-2526-2A41-A0AF-DD3A2F5756B8}" type="datetimeFigureOut">
              <a:rPr lang="en-NL" smtClean="0"/>
              <a:t>19/06/2020</a:t>
            </a:fld>
            <a:endParaRPr lang="en-NL"/>
          </a:p>
        </p:txBody>
      </p:sp>
      <p:sp>
        <p:nvSpPr>
          <p:cNvPr id="3" name="Footer Placeholder 2">
            <a:extLst>
              <a:ext uri="{FF2B5EF4-FFF2-40B4-BE49-F238E27FC236}">
                <a16:creationId xmlns:a16="http://schemas.microsoft.com/office/drawing/2014/main" id="{318E03E3-840C-DE49-BD1B-A4CCF930A747}"/>
              </a:ext>
            </a:extLst>
          </p:cNvPr>
          <p:cNvSpPr>
            <a:spLocks noGrp="1"/>
          </p:cNvSpPr>
          <p:nvPr>
            <p:ph type="ftr" sz="quarter" idx="11"/>
          </p:nvPr>
        </p:nvSpPr>
        <p:spPr/>
        <p:txBody>
          <a:bodyPr/>
          <a:lstStyle/>
          <a:p>
            <a:endParaRPr lang="en-NL"/>
          </a:p>
        </p:txBody>
      </p:sp>
      <p:sp>
        <p:nvSpPr>
          <p:cNvPr id="4" name="Slide Number Placeholder 3">
            <a:extLst>
              <a:ext uri="{FF2B5EF4-FFF2-40B4-BE49-F238E27FC236}">
                <a16:creationId xmlns:a16="http://schemas.microsoft.com/office/drawing/2014/main" id="{1B73531E-55B8-0E45-99AE-0461DA98C67F}"/>
              </a:ext>
            </a:extLst>
          </p:cNvPr>
          <p:cNvSpPr>
            <a:spLocks noGrp="1"/>
          </p:cNvSpPr>
          <p:nvPr>
            <p:ph type="sldNum" sz="quarter" idx="12"/>
          </p:nvPr>
        </p:nvSpPr>
        <p:spPr/>
        <p:txBody>
          <a:bodyPr/>
          <a:lstStyle/>
          <a:p>
            <a:fld id="{38F9C33E-413F-D646-BFE8-BF0DB5E76D7B}" type="slidenum">
              <a:rPr lang="en-NL" smtClean="0"/>
              <a:t>‹#›</a:t>
            </a:fld>
            <a:endParaRPr lang="en-NL"/>
          </a:p>
        </p:txBody>
      </p:sp>
    </p:spTree>
    <p:extLst>
      <p:ext uri="{BB962C8B-B14F-4D97-AF65-F5344CB8AC3E}">
        <p14:creationId xmlns:p14="http://schemas.microsoft.com/office/powerpoint/2010/main" val="3445237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51627-CF5D-0448-B686-FE4848C9A46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L"/>
          </a:p>
        </p:txBody>
      </p:sp>
      <p:sp>
        <p:nvSpPr>
          <p:cNvPr id="3" name="Content Placeholder 2">
            <a:extLst>
              <a:ext uri="{FF2B5EF4-FFF2-40B4-BE49-F238E27FC236}">
                <a16:creationId xmlns:a16="http://schemas.microsoft.com/office/drawing/2014/main" id="{FB259B4B-EC03-9F4E-9905-7F3BD255B9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Text Placeholder 3">
            <a:extLst>
              <a:ext uri="{FF2B5EF4-FFF2-40B4-BE49-F238E27FC236}">
                <a16:creationId xmlns:a16="http://schemas.microsoft.com/office/drawing/2014/main" id="{EE1676F6-02BB-8D40-9FC7-351F62DD48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50ADC83-656A-194B-BF48-EB3CEC5849E4}"/>
              </a:ext>
            </a:extLst>
          </p:cNvPr>
          <p:cNvSpPr>
            <a:spLocks noGrp="1"/>
          </p:cNvSpPr>
          <p:nvPr>
            <p:ph type="dt" sz="half" idx="10"/>
          </p:nvPr>
        </p:nvSpPr>
        <p:spPr/>
        <p:txBody>
          <a:bodyPr/>
          <a:lstStyle/>
          <a:p>
            <a:fld id="{02A35CC9-2526-2A41-A0AF-DD3A2F5756B8}" type="datetimeFigureOut">
              <a:rPr lang="en-NL" smtClean="0"/>
              <a:t>19/06/2020</a:t>
            </a:fld>
            <a:endParaRPr lang="en-NL"/>
          </a:p>
        </p:txBody>
      </p:sp>
      <p:sp>
        <p:nvSpPr>
          <p:cNvPr id="6" name="Footer Placeholder 5">
            <a:extLst>
              <a:ext uri="{FF2B5EF4-FFF2-40B4-BE49-F238E27FC236}">
                <a16:creationId xmlns:a16="http://schemas.microsoft.com/office/drawing/2014/main" id="{D4788A70-3E7B-1C42-87C1-DE0EA0B08C0B}"/>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A67591AA-B7A1-9B4E-86D2-80208AD39F68}"/>
              </a:ext>
            </a:extLst>
          </p:cNvPr>
          <p:cNvSpPr>
            <a:spLocks noGrp="1"/>
          </p:cNvSpPr>
          <p:nvPr>
            <p:ph type="sldNum" sz="quarter" idx="12"/>
          </p:nvPr>
        </p:nvSpPr>
        <p:spPr/>
        <p:txBody>
          <a:bodyPr/>
          <a:lstStyle/>
          <a:p>
            <a:fld id="{38F9C33E-413F-D646-BFE8-BF0DB5E76D7B}" type="slidenum">
              <a:rPr lang="en-NL" smtClean="0"/>
              <a:t>‹#›</a:t>
            </a:fld>
            <a:endParaRPr lang="en-NL"/>
          </a:p>
        </p:txBody>
      </p:sp>
    </p:spTree>
    <p:extLst>
      <p:ext uri="{BB962C8B-B14F-4D97-AF65-F5344CB8AC3E}">
        <p14:creationId xmlns:p14="http://schemas.microsoft.com/office/powerpoint/2010/main" val="1570989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B64D8-DDB6-BB4E-A071-679BD5C23CB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L"/>
          </a:p>
        </p:txBody>
      </p:sp>
      <p:sp>
        <p:nvSpPr>
          <p:cNvPr id="3" name="Picture Placeholder 2">
            <a:extLst>
              <a:ext uri="{FF2B5EF4-FFF2-40B4-BE49-F238E27FC236}">
                <a16:creationId xmlns:a16="http://schemas.microsoft.com/office/drawing/2014/main" id="{323B1105-F6E2-9444-BD35-7C5BEDFE83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L"/>
          </a:p>
        </p:txBody>
      </p:sp>
      <p:sp>
        <p:nvSpPr>
          <p:cNvPr id="4" name="Text Placeholder 3">
            <a:extLst>
              <a:ext uri="{FF2B5EF4-FFF2-40B4-BE49-F238E27FC236}">
                <a16:creationId xmlns:a16="http://schemas.microsoft.com/office/drawing/2014/main" id="{7DB65CD5-2AF0-5441-BA3A-F0DD0FA5A7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469BD4B-2DB5-5045-8375-BF524CAD669A}"/>
              </a:ext>
            </a:extLst>
          </p:cNvPr>
          <p:cNvSpPr>
            <a:spLocks noGrp="1"/>
          </p:cNvSpPr>
          <p:nvPr>
            <p:ph type="dt" sz="half" idx="10"/>
          </p:nvPr>
        </p:nvSpPr>
        <p:spPr/>
        <p:txBody>
          <a:bodyPr/>
          <a:lstStyle/>
          <a:p>
            <a:fld id="{02A35CC9-2526-2A41-A0AF-DD3A2F5756B8}" type="datetimeFigureOut">
              <a:rPr lang="en-NL" smtClean="0"/>
              <a:t>19/06/2020</a:t>
            </a:fld>
            <a:endParaRPr lang="en-NL"/>
          </a:p>
        </p:txBody>
      </p:sp>
      <p:sp>
        <p:nvSpPr>
          <p:cNvPr id="6" name="Footer Placeholder 5">
            <a:extLst>
              <a:ext uri="{FF2B5EF4-FFF2-40B4-BE49-F238E27FC236}">
                <a16:creationId xmlns:a16="http://schemas.microsoft.com/office/drawing/2014/main" id="{5ECE6984-32F6-9843-8C92-B56067DB9B07}"/>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F9286195-18A9-6B4E-A95E-6E4CED7BCA24}"/>
              </a:ext>
            </a:extLst>
          </p:cNvPr>
          <p:cNvSpPr>
            <a:spLocks noGrp="1"/>
          </p:cNvSpPr>
          <p:nvPr>
            <p:ph type="sldNum" sz="quarter" idx="12"/>
          </p:nvPr>
        </p:nvSpPr>
        <p:spPr/>
        <p:txBody>
          <a:bodyPr/>
          <a:lstStyle/>
          <a:p>
            <a:fld id="{38F9C33E-413F-D646-BFE8-BF0DB5E76D7B}" type="slidenum">
              <a:rPr lang="en-NL" smtClean="0"/>
              <a:t>‹#›</a:t>
            </a:fld>
            <a:endParaRPr lang="en-NL"/>
          </a:p>
        </p:txBody>
      </p:sp>
    </p:spTree>
    <p:extLst>
      <p:ext uri="{BB962C8B-B14F-4D97-AF65-F5344CB8AC3E}">
        <p14:creationId xmlns:p14="http://schemas.microsoft.com/office/powerpoint/2010/main" val="3890920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EEC096-21EE-584D-881E-0B9EC030D7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NL"/>
          </a:p>
        </p:txBody>
      </p:sp>
      <p:sp>
        <p:nvSpPr>
          <p:cNvPr id="3" name="Text Placeholder 2">
            <a:extLst>
              <a:ext uri="{FF2B5EF4-FFF2-40B4-BE49-F238E27FC236}">
                <a16:creationId xmlns:a16="http://schemas.microsoft.com/office/drawing/2014/main" id="{FCDC2C7B-6DF8-E447-89E3-3C75FE203D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74BB7910-F58C-5843-9C23-96894311A0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35CC9-2526-2A41-A0AF-DD3A2F5756B8}" type="datetimeFigureOut">
              <a:rPr lang="en-NL" smtClean="0"/>
              <a:t>19/06/2020</a:t>
            </a:fld>
            <a:endParaRPr lang="en-NL"/>
          </a:p>
        </p:txBody>
      </p:sp>
      <p:sp>
        <p:nvSpPr>
          <p:cNvPr id="5" name="Footer Placeholder 4">
            <a:extLst>
              <a:ext uri="{FF2B5EF4-FFF2-40B4-BE49-F238E27FC236}">
                <a16:creationId xmlns:a16="http://schemas.microsoft.com/office/drawing/2014/main" id="{A46AFC73-EDE9-DE45-933C-327BFBAC3C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L"/>
          </a:p>
        </p:txBody>
      </p:sp>
      <p:sp>
        <p:nvSpPr>
          <p:cNvPr id="6" name="Slide Number Placeholder 5">
            <a:extLst>
              <a:ext uri="{FF2B5EF4-FFF2-40B4-BE49-F238E27FC236}">
                <a16:creationId xmlns:a16="http://schemas.microsoft.com/office/drawing/2014/main" id="{478B26D9-6878-2A4B-B19E-BC68839330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F9C33E-413F-D646-BFE8-BF0DB5E76D7B}" type="slidenum">
              <a:rPr lang="en-NL" smtClean="0"/>
              <a:t>‹#›</a:t>
            </a:fld>
            <a:endParaRPr lang="en-NL"/>
          </a:p>
        </p:txBody>
      </p:sp>
    </p:spTree>
    <p:extLst>
      <p:ext uri="{BB962C8B-B14F-4D97-AF65-F5344CB8AC3E}">
        <p14:creationId xmlns:p14="http://schemas.microsoft.com/office/powerpoint/2010/main" val="21413460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tiff"/></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FE348-36DF-434E-97CD-489DA3FBD303}"/>
              </a:ext>
            </a:extLst>
          </p:cNvPr>
          <p:cNvSpPr>
            <a:spLocks noGrp="1"/>
          </p:cNvSpPr>
          <p:nvPr>
            <p:ph type="ctrTitle"/>
          </p:nvPr>
        </p:nvSpPr>
        <p:spPr>
          <a:xfrm>
            <a:off x="1647568" y="-827881"/>
            <a:ext cx="9144000" cy="2387600"/>
          </a:xfrm>
        </p:spPr>
        <p:txBody>
          <a:bodyPr>
            <a:normAutofit/>
          </a:bodyPr>
          <a:lstStyle/>
          <a:p>
            <a:r>
              <a:rPr lang="en-NL" sz="4000" dirty="0"/>
              <a:t>Ironhack module 2 project</a:t>
            </a:r>
          </a:p>
        </p:txBody>
      </p:sp>
      <p:pic>
        <p:nvPicPr>
          <p:cNvPr id="5" name="Picture 4">
            <a:extLst>
              <a:ext uri="{FF2B5EF4-FFF2-40B4-BE49-F238E27FC236}">
                <a16:creationId xmlns:a16="http://schemas.microsoft.com/office/drawing/2014/main" id="{8343388D-B92A-F74F-8E64-C84F09B95864}"/>
              </a:ext>
            </a:extLst>
          </p:cNvPr>
          <p:cNvPicPr>
            <a:picLocks noChangeAspect="1"/>
          </p:cNvPicPr>
          <p:nvPr/>
        </p:nvPicPr>
        <p:blipFill>
          <a:blip r:embed="rId3"/>
          <a:stretch>
            <a:fillRect/>
          </a:stretch>
        </p:blipFill>
        <p:spPr>
          <a:xfrm>
            <a:off x="16476" y="0"/>
            <a:ext cx="1905000" cy="1905000"/>
          </a:xfrm>
          <a:prstGeom prst="rect">
            <a:avLst/>
          </a:prstGeom>
        </p:spPr>
      </p:pic>
      <p:pic>
        <p:nvPicPr>
          <p:cNvPr id="6" name="Picture 5">
            <a:extLst>
              <a:ext uri="{FF2B5EF4-FFF2-40B4-BE49-F238E27FC236}">
                <a16:creationId xmlns:a16="http://schemas.microsoft.com/office/drawing/2014/main" id="{E528FAC1-3D0D-B248-BEFA-B1D7C68CB66E}"/>
              </a:ext>
            </a:extLst>
          </p:cNvPr>
          <p:cNvPicPr>
            <a:picLocks noChangeAspect="1"/>
          </p:cNvPicPr>
          <p:nvPr/>
        </p:nvPicPr>
        <p:blipFill>
          <a:blip r:embed="rId3"/>
          <a:stretch>
            <a:fillRect/>
          </a:stretch>
        </p:blipFill>
        <p:spPr>
          <a:xfrm>
            <a:off x="10287000" y="4953000"/>
            <a:ext cx="1905000" cy="1905000"/>
          </a:xfrm>
          <a:prstGeom prst="rect">
            <a:avLst/>
          </a:prstGeom>
        </p:spPr>
      </p:pic>
    </p:spTree>
    <p:extLst>
      <p:ext uri="{BB962C8B-B14F-4D97-AF65-F5344CB8AC3E}">
        <p14:creationId xmlns:p14="http://schemas.microsoft.com/office/powerpoint/2010/main" val="2286986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BC1C0-A1CF-C04E-979B-7887D78B601A}"/>
              </a:ext>
            </a:extLst>
          </p:cNvPr>
          <p:cNvSpPr>
            <a:spLocks noGrp="1"/>
          </p:cNvSpPr>
          <p:nvPr>
            <p:ph type="title"/>
          </p:nvPr>
        </p:nvSpPr>
        <p:spPr/>
        <p:txBody>
          <a:bodyPr/>
          <a:lstStyle/>
          <a:p>
            <a:r>
              <a:rPr lang="en-NL" dirty="0"/>
              <a:t>FOASTAT database (producer prices)</a:t>
            </a:r>
          </a:p>
        </p:txBody>
      </p:sp>
      <p:sp>
        <p:nvSpPr>
          <p:cNvPr id="3" name="Content Placeholder 2">
            <a:extLst>
              <a:ext uri="{FF2B5EF4-FFF2-40B4-BE49-F238E27FC236}">
                <a16:creationId xmlns:a16="http://schemas.microsoft.com/office/drawing/2014/main" id="{D3FBC0AB-0359-5741-8F54-24BED066C764}"/>
              </a:ext>
            </a:extLst>
          </p:cNvPr>
          <p:cNvSpPr>
            <a:spLocks noGrp="1"/>
          </p:cNvSpPr>
          <p:nvPr>
            <p:ph idx="1"/>
          </p:nvPr>
        </p:nvSpPr>
        <p:spPr/>
        <p:txBody>
          <a:bodyPr/>
          <a:lstStyle/>
          <a:p>
            <a:r>
              <a:rPr lang="en-NL" dirty="0"/>
              <a:t>Total database of 979720 rows</a:t>
            </a:r>
          </a:p>
          <a:p>
            <a:r>
              <a:rPr lang="en-NL" dirty="0"/>
              <a:t>Took only the lines where the conversion to USD price was done, so the prices are comparable </a:t>
            </a:r>
          </a:p>
          <a:p>
            <a:r>
              <a:rPr lang="en-NL" dirty="0"/>
              <a:t>Then we have information about:</a:t>
            </a:r>
          </a:p>
          <a:p>
            <a:pPr lvl="1"/>
            <a:r>
              <a:rPr lang="en-NL" dirty="0"/>
              <a:t>171 countries (Albania – Zimbabwe)</a:t>
            </a:r>
          </a:p>
          <a:p>
            <a:pPr lvl="1"/>
            <a:r>
              <a:rPr lang="en-NL" dirty="0"/>
              <a:t>212 different types of items (Apples – Wheat)</a:t>
            </a:r>
          </a:p>
          <a:p>
            <a:pPr lvl="1"/>
            <a:r>
              <a:rPr lang="en-NL" dirty="0"/>
              <a:t>28 different years (1991 to 2018)</a:t>
            </a:r>
          </a:p>
          <a:p>
            <a:pPr lvl="1"/>
            <a:endParaRPr lang="en-NL" dirty="0"/>
          </a:p>
        </p:txBody>
      </p:sp>
    </p:spTree>
    <p:extLst>
      <p:ext uri="{BB962C8B-B14F-4D97-AF65-F5344CB8AC3E}">
        <p14:creationId xmlns:p14="http://schemas.microsoft.com/office/powerpoint/2010/main" val="4256113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9F87F-731F-6945-880F-5D470BEE724F}"/>
              </a:ext>
            </a:extLst>
          </p:cNvPr>
          <p:cNvSpPr>
            <a:spLocks noGrp="1"/>
          </p:cNvSpPr>
          <p:nvPr>
            <p:ph type="title"/>
          </p:nvPr>
        </p:nvSpPr>
        <p:spPr/>
        <p:txBody>
          <a:bodyPr/>
          <a:lstStyle/>
          <a:p>
            <a:r>
              <a:rPr lang="en-NL" dirty="0"/>
              <a:t>Remarkable insights producer prices dataset:</a:t>
            </a:r>
          </a:p>
        </p:txBody>
      </p:sp>
      <p:sp>
        <p:nvSpPr>
          <p:cNvPr id="3" name="Content Placeholder 2">
            <a:extLst>
              <a:ext uri="{FF2B5EF4-FFF2-40B4-BE49-F238E27FC236}">
                <a16:creationId xmlns:a16="http://schemas.microsoft.com/office/drawing/2014/main" id="{E7C7004E-FE08-C04E-977A-E3886238CBC3}"/>
              </a:ext>
            </a:extLst>
          </p:cNvPr>
          <p:cNvSpPr>
            <a:spLocks noGrp="1"/>
          </p:cNvSpPr>
          <p:nvPr>
            <p:ph idx="1"/>
          </p:nvPr>
        </p:nvSpPr>
        <p:spPr/>
        <p:txBody>
          <a:bodyPr/>
          <a:lstStyle/>
          <a:p>
            <a:r>
              <a:rPr lang="en-NL" dirty="0"/>
              <a:t>Highest price in database:</a:t>
            </a:r>
          </a:p>
          <a:p>
            <a:pPr lvl="2"/>
            <a:r>
              <a:rPr lang="en-NL" dirty="0"/>
              <a:t>Duck meat out Croatie in 1992: 113149 USD per tonne</a:t>
            </a:r>
          </a:p>
          <a:p>
            <a:endParaRPr lang="en-NL" dirty="0"/>
          </a:p>
          <a:p>
            <a:r>
              <a:rPr lang="en-NL" dirty="0"/>
              <a:t>Lowest price in database </a:t>
            </a:r>
            <a:r>
              <a:rPr lang="en-NL" sz="2000" dirty="0"/>
              <a:t>(excluding 0)</a:t>
            </a:r>
            <a:r>
              <a:rPr lang="en-NL" dirty="0"/>
              <a:t>:</a:t>
            </a:r>
          </a:p>
          <a:p>
            <a:pPr lvl="2"/>
            <a:r>
              <a:rPr lang="en-NL" dirty="0"/>
              <a:t>Cottonseed out Egypt in 2004: 5.5 USD per tonne</a:t>
            </a:r>
          </a:p>
          <a:p>
            <a:pPr lvl="2"/>
            <a:endParaRPr lang="en-NL" dirty="0"/>
          </a:p>
          <a:p>
            <a:r>
              <a:rPr lang="en-NL" dirty="0"/>
              <a:t>Average price over all rows:</a:t>
            </a:r>
          </a:p>
          <a:p>
            <a:pPr lvl="2"/>
            <a:r>
              <a:rPr lang="en-NL" dirty="0"/>
              <a:t>1246.40 USD per tonne, so little over one USD per kg as price for producers worldwide</a:t>
            </a:r>
          </a:p>
        </p:txBody>
      </p:sp>
    </p:spTree>
    <p:extLst>
      <p:ext uri="{BB962C8B-B14F-4D97-AF65-F5344CB8AC3E}">
        <p14:creationId xmlns:p14="http://schemas.microsoft.com/office/powerpoint/2010/main" val="619506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52299-DCA3-3E43-B2C0-A5E74E4A6005}"/>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DEAB05FE-33FD-4545-90EC-642EA9AE121C}"/>
              </a:ext>
            </a:extLst>
          </p:cNvPr>
          <p:cNvSpPr>
            <a:spLocks noGrp="1"/>
          </p:cNvSpPr>
          <p:nvPr>
            <p:ph idx="1"/>
          </p:nvPr>
        </p:nvSpPr>
        <p:spPr/>
        <p:txBody>
          <a:bodyPr/>
          <a:lstStyle/>
          <a:p>
            <a:endParaRPr lang="en-NL" dirty="0"/>
          </a:p>
        </p:txBody>
      </p:sp>
      <p:pic>
        <p:nvPicPr>
          <p:cNvPr id="6" name="Picture 5">
            <a:extLst>
              <a:ext uri="{FF2B5EF4-FFF2-40B4-BE49-F238E27FC236}">
                <a16:creationId xmlns:a16="http://schemas.microsoft.com/office/drawing/2014/main" id="{FBE06BC6-933F-1640-82D6-E86859A489D8}"/>
              </a:ext>
            </a:extLst>
          </p:cNvPr>
          <p:cNvPicPr>
            <a:picLocks noChangeAspect="1"/>
          </p:cNvPicPr>
          <p:nvPr/>
        </p:nvPicPr>
        <p:blipFill>
          <a:blip r:embed="rId3"/>
          <a:stretch>
            <a:fillRect/>
          </a:stretch>
        </p:blipFill>
        <p:spPr>
          <a:xfrm>
            <a:off x="367905" y="176195"/>
            <a:ext cx="11456189" cy="6505609"/>
          </a:xfrm>
          <a:prstGeom prst="rect">
            <a:avLst/>
          </a:prstGeom>
        </p:spPr>
      </p:pic>
      <p:cxnSp>
        <p:nvCxnSpPr>
          <p:cNvPr id="8" name="Straight Connector 7">
            <a:extLst>
              <a:ext uri="{FF2B5EF4-FFF2-40B4-BE49-F238E27FC236}">
                <a16:creationId xmlns:a16="http://schemas.microsoft.com/office/drawing/2014/main" id="{5B814ED8-BDB3-7145-AF23-5A75151CA903}"/>
              </a:ext>
            </a:extLst>
          </p:cNvPr>
          <p:cNvCxnSpPr/>
          <p:nvPr/>
        </p:nvCxnSpPr>
        <p:spPr>
          <a:xfrm>
            <a:off x="592531" y="4023360"/>
            <a:ext cx="10475367" cy="0"/>
          </a:xfrm>
          <a:prstGeom prst="line">
            <a:avLst/>
          </a:prstGeom>
          <a:ln w="6350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8509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25859-4616-8E48-9132-E2FE619830F7}"/>
              </a:ext>
            </a:extLst>
          </p:cNvPr>
          <p:cNvSpPr>
            <a:spLocks noGrp="1"/>
          </p:cNvSpPr>
          <p:nvPr>
            <p:ph type="title"/>
          </p:nvPr>
        </p:nvSpPr>
        <p:spPr/>
        <p:txBody>
          <a:bodyPr/>
          <a:lstStyle/>
          <a:p>
            <a:r>
              <a:rPr lang="en-NL" sz="2400" dirty="0"/>
              <a:t>(Not objective)</a:t>
            </a:r>
            <a:r>
              <a:rPr lang="en-NL" dirty="0"/>
              <a:t> sample that I took:</a:t>
            </a:r>
          </a:p>
        </p:txBody>
      </p:sp>
      <p:sp>
        <p:nvSpPr>
          <p:cNvPr id="3" name="Content Placeholder 2">
            <a:extLst>
              <a:ext uri="{FF2B5EF4-FFF2-40B4-BE49-F238E27FC236}">
                <a16:creationId xmlns:a16="http://schemas.microsoft.com/office/drawing/2014/main" id="{86468A30-1C04-7547-8F85-3DAC98997C6B}"/>
              </a:ext>
            </a:extLst>
          </p:cNvPr>
          <p:cNvSpPr>
            <a:spLocks noGrp="1"/>
          </p:cNvSpPr>
          <p:nvPr>
            <p:ph idx="1"/>
          </p:nvPr>
        </p:nvSpPr>
        <p:spPr/>
        <p:txBody>
          <a:bodyPr>
            <a:normAutofit lnSpcReduction="10000"/>
          </a:bodyPr>
          <a:lstStyle/>
          <a:p>
            <a:pPr marL="0" indent="0">
              <a:buNone/>
            </a:pPr>
            <a:endParaRPr lang="en-NL" dirty="0"/>
          </a:p>
          <a:p>
            <a:r>
              <a:rPr lang="en-NL" dirty="0"/>
              <a:t>Apples </a:t>
            </a:r>
            <a:r>
              <a:rPr lang="en-NL" sz="2000" dirty="0"/>
              <a:t>(very popular fruit grown everywhere in the EU)</a:t>
            </a:r>
          </a:p>
          <a:p>
            <a:endParaRPr lang="en-NL" dirty="0"/>
          </a:p>
          <a:p>
            <a:r>
              <a:rPr lang="en-NL" dirty="0"/>
              <a:t>Cucumbers </a:t>
            </a:r>
            <a:r>
              <a:rPr lang="en-NL" sz="2000" dirty="0"/>
              <a:t>(personal interest)</a:t>
            </a:r>
          </a:p>
          <a:p>
            <a:endParaRPr lang="en-NL" dirty="0"/>
          </a:p>
          <a:p>
            <a:r>
              <a:rPr lang="en-NL" dirty="0"/>
              <a:t>Meat, chicken </a:t>
            </a:r>
            <a:r>
              <a:rPr lang="en-NL" sz="2000" dirty="0"/>
              <a:t>(to see if meat’s behavior is the same)</a:t>
            </a:r>
          </a:p>
          <a:p>
            <a:endParaRPr lang="en-NL" dirty="0"/>
          </a:p>
          <a:p>
            <a:r>
              <a:rPr lang="en-NL" dirty="0"/>
              <a:t>Soybeans </a:t>
            </a:r>
            <a:r>
              <a:rPr lang="en-NL" sz="2000" dirty="0"/>
              <a:t>(as this is truly a global market)</a:t>
            </a:r>
          </a:p>
          <a:p>
            <a:pPr marL="0" indent="0">
              <a:buNone/>
            </a:pPr>
            <a:r>
              <a:rPr lang="en-GB" sz="1500" dirty="0"/>
              <a:t>N</a:t>
            </a:r>
            <a:r>
              <a:rPr lang="en-NL" sz="1500" dirty="0"/>
              <a:t>ot grown in big parts of the EU28, but still some big producers like Romania and Italy.</a:t>
            </a:r>
          </a:p>
          <a:p>
            <a:pPr marL="0" indent="0">
              <a:buNone/>
            </a:pPr>
            <a:endParaRPr lang="en-NL" dirty="0"/>
          </a:p>
        </p:txBody>
      </p:sp>
    </p:spTree>
    <p:extLst>
      <p:ext uri="{BB962C8B-B14F-4D97-AF65-F5344CB8AC3E}">
        <p14:creationId xmlns:p14="http://schemas.microsoft.com/office/powerpoint/2010/main" val="3935715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1085C-72FF-594D-B35E-1F907544E3B3}"/>
              </a:ext>
            </a:extLst>
          </p:cNvPr>
          <p:cNvSpPr>
            <a:spLocks noGrp="1"/>
          </p:cNvSpPr>
          <p:nvPr>
            <p:ph type="title"/>
          </p:nvPr>
        </p:nvSpPr>
        <p:spPr/>
        <p:txBody>
          <a:bodyPr/>
          <a:lstStyle/>
          <a:p>
            <a:r>
              <a:rPr lang="en-NL" dirty="0"/>
              <a:t>Visual look at possible correlation</a:t>
            </a:r>
          </a:p>
        </p:txBody>
      </p:sp>
      <p:graphicFrame>
        <p:nvGraphicFramePr>
          <p:cNvPr id="7" name="Content Placeholder 6">
            <a:extLst>
              <a:ext uri="{FF2B5EF4-FFF2-40B4-BE49-F238E27FC236}">
                <a16:creationId xmlns:a16="http://schemas.microsoft.com/office/drawing/2014/main" id="{67D1FE6E-0E8F-9F4A-89B3-AFD1A3E6B580}"/>
              </a:ext>
            </a:extLst>
          </p:cNvPr>
          <p:cNvGraphicFramePr>
            <a:graphicFrameLocks noGrp="1"/>
          </p:cNvGraphicFramePr>
          <p:nvPr>
            <p:ph idx="1"/>
            <p:extLst>
              <p:ext uri="{D42A27DB-BD31-4B8C-83A1-F6EECF244321}">
                <p14:modId xmlns:p14="http://schemas.microsoft.com/office/powerpoint/2010/main" val="863899045"/>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58682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1085C-72FF-594D-B35E-1F907544E3B3}"/>
              </a:ext>
            </a:extLst>
          </p:cNvPr>
          <p:cNvSpPr>
            <a:spLocks noGrp="1"/>
          </p:cNvSpPr>
          <p:nvPr>
            <p:ph type="title"/>
          </p:nvPr>
        </p:nvSpPr>
        <p:spPr/>
        <p:txBody>
          <a:bodyPr/>
          <a:lstStyle/>
          <a:p>
            <a:r>
              <a:rPr lang="en-NL" dirty="0"/>
              <a:t>Visual look at possible correlation</a:t>
            </a:r>
          </a:p>
        </p:txBody>
      </p:sp>
      <p:graphicFrame>
        <p:nvGraphicFramePr>
          <p:cNvPr id="6" name="Content Placeholder 5">
            <a:extLst>
              <a:ext uri="{FF2B5EF4-FFF2-40B4-BE49-F238E27FC236}">
                <a16:creationId xmlns:a16="http://schemas.microsoft.com/office/drawing/2014/main" id="{1F17C48B-72E5-1341-B4CA-BE8EA296A9A8}"/>
              </a:ext>
            </a:extLst>
          </p:cNvPr>
          <p:cNvGraphicFramePr>
            <a:graphicFrameLocks noGrp="1"/>
          </p:cNvGraphicFramePr>
          <p:nvPr>
            <p:ph idx="1"/>
            <p:extLst>
              <p:ext uri="{D42A27DB-BD31-4B8C-83A1-F6EECF244321}">
                <p14:modId xmlns:p14="http://schemas.microsoft.com/office/powerpoint/2010/main" val="3228791200"/>
              </p:ext>
            </p:extLst>
          </p:nvPr>
        </p:nvGraphicFramePr>
        <p:xfrm>
          <a:off x="838200" y="1322705"/>
          <a:ext cx="10515600" cy="4351338"/>
        </p:xfrm>
        <a:graphic>
          <a:graphicData uri="http://schemas.openxmlformats.org/drawingml/2006/chart">
            <c:chart xmlns:c="http://schemas.openxmlformats.org/drawingml/2006/chart" xmlns:r="http://schemas.openxmlformats.org/officeDocument/2006/relationships" r:id="rId3"/>
          </a:graphicData>
        </a:graphic>
      </p:graphicFrame>
      <p:pic>
        <p:nvPicPr>
          <p:cNvPr id="8" name="Content Placeholder 6">
            <a:extLst>
              <a:ext uri="{FF2B5EF4-FFF2-40B4-BE49-F238E27FC236}">
                <a16:creationId xmlns:a16="http://schemas.microsoft.com/office/drawing/2014/main" id="{3692888B-BD1F-6F4E-9F23-C9DE42DA8B48}"/>
              </a:ext>
            </a:extLst>
          </p:cNvPr>
          <p:cNvPicPr>
            <a:picLocks noChangeAspect="1"/>
          </p:cNvPicPr>
          <p:nvPr/>
        </p:nvPicPr>
        <p:blipFill>
          <a:blip r:embed="rId4"/>
          <a:stretch>
            <a:fillRect/>
          </a:stretch>
        </p:blipFill>
        <p:spPr>
          <a:xfrm>
            <a:off x="838200" y="5711379"/>
            <a:ext cx="10515600" cy="920244"/>
          </a:xfrm>
          <a:prstGeom prst="rect">
            <a:avLst/>
          </a:prstGeom>
        </p:spPr>
      </p:pic>
    </p:spTree>
    <p:extLst>
      <p:ext uri="{BB962C8B-B14F-4D97-AF65-F5344CB8AC3E}">
        <p14:creationId xmlns:p14="http://schemas.microsoft.com/office/powerpoint/2010/main" val="4289081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3D321-62A5-AA4B-B29C-419203DE7A56}"/>
              </a:ext>
            </a:extLst>
          </p:cNvPr>
          <p:cNvSpPr>
            <a:spLocks noGrp="1"/>
          </p:cNvSpPr>
          <p:nvPr>
            <p:ph type="title"/>
          </p:nvPr>
        </p:nvSpPr>
        <p:spPr/>
        <p:txBody>
          <a:bodyPr/>
          <a:lstStyle/>
          <a:p>
            <a:r>
              <a:rPr lang="en-GB" dirty="0"/>
              <a:t>P</a:t>
            </a:r>
            <a:r>
              <a:rPr lang="en-NL" dirty="0"/>
              <a:t>airplots:</a:t>
            </a:r>
          </a:p>
        </p:txBody>
      </p:sp>
      <p:sp>
        <p:nvSpPr>
          <p:cNvPr id="13" name="TextBox 12">
            <a:extLst>
              <a:ext uri="{FF2B5EF4-FFF2-40B4-BE49-F238E27FC236}">
                <a16:creationId xmlns:a16="http://schemas.microsoft.com/office/drawing/2014/main" id="{C19556D6-D1D3-FD44-9D7B-D1AF93859427}"/>
              </a:ext>
            </a:extLst>
          </p:cNvPr>
          <p:cNvSpPr txBox="1"/>
          <p:nvPr/>
        </p:nvSpPr>
        <p:spPr>
          <a:xfrm>
            <a:off x="838200" y="4297680"/>
            <a:ext cx="10515600" cy="1938992"/>
          </a:xfrm>
          <a:prstGeom prst="rect">
            <a:avLst/>
          </a:prstGeom>
          <a:noFill/>
        </p:spPr>
        <p:txBody>
          <a:bodyPr wrap="square" rtlCol="0">
            <a:spAutoFit/>
          </a:bodyPr>
          <a:lstStyle/>
          <a:p>
            <a:r>
              <a:rPr lang="en-NL" dirty="0"/>
              <a:t>Three types of correlation hypothosis tests done:</a:t>
            </a:r>
          </a:p>
          <a:p>
            <a:r>
              <a:rPr lang="en-NL" sz="1200" dirty="0">
                <a:sym typeface="Wingdings" pitchFamily="2" charset="2"/>
              </a:rPr>
              <a:t>(</a:t>
            </a:r>
            <a:r>
              <a:rPr lang="en-GB" sz="1200" dirty="0"/>
              <a:t>Pearson’s Correlation Coefficient, Spearman’s Rank Correlation and Kendall’s Rank Correlation)</a:t>
            </a:r>
          </a:p>
          <a:p>
            <a:endParaRPr lang="en-GB" b="1" dirty="0"/>
          </a:p>
          <a:p>
            <a:r>
              <a:rPr lang="en-GB" dirty="0"/>
              <a:t>P-values in the range of 0.381 till 0.995</a:t>
            </a:r>
          </a:p>
          <a:p>
            <a:endParaRPr lang="en-GB" b="1" dirty="0"/>
          </a:p>
          <a:p>
            <a:r>
              <a:rPr lang="en-GB" dirty="0"/>
              <a:t>So quite certain that the values are independent</a:t>
            </a:r>
          </a:p>
          <a:p>
            <a:endParaRPr lang="en-NL" dirty="0"/>
          </a:p>
        </p:txBody>
      </p:sp>
      <p:pic>
        <p:nvPicPr>
          <p:cNvPr id="20" name="Content Placeholder 19">
            <a:extLst>
              <a:ext uri="{FF2B5EF4-FFF2-40B4-BE49-F238E27FC236}">
                <a16:creationId xmlns:a16="http://schemas.microsoft.com/office/drawing/2014/main" id="{CBF2798F-6632-7541-9FF5-177B9568C154}"/>
              </a:ext>
            </a:extLst>
          </p:cNvPr>
          <p:cNvPicPr>
            <a:picLocks noGrp="1" noChangeAspect="1"/>
          </p:cNvPicPr>
          <p:nvPr>
            <p:ph idx="1"/>
          </p:nvPr>
        </p:nvPicPr>
        <p:blipFill>
          <a:blip r:embed="rId3"/>
          <a:stretch>
            <a:fillRect/>
          </a:stretch>
        </p:blipFill>
        <p:spPr>
          <a:xfrm>
            <a:off x="838200" y="1417171"/>
            <a:ext cx="10515600" cy="2165966"/>
          </a:xfrm>
          <a:prstGeom prst="rect">
            <a:avLst/>
          </a:prstGeom>
        </p:spPr>
      </p:pic>
    </p:spTree>
    <p:extLst>
      <p:ext uri="{BB962C8B-B14F-4D97-AF65-F5344CB8AC3E}">
        <p14:creationId xmlns:p14="http://schemas.microsoft.com/office/powerpoint/2010/main" val="3044765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14873-BD39-BD45-85B7-C0B06985CB72}"/>
              </a:ext>
            </a:extLst>
          </p:cNvPr>
          <p:cNvSpPr>
            <a:spLocks noGrp="1"/>
          </p:cNvSpPr>
          <p:nvPr>
            <p:ph type="title"/>
          </p:nvPr>
        </p:nvSpPr>
        <p:spPr/>
        <p:txBody>
          <a:bodyPr/>
          <a:lstStyle/>
          <a:p>
            <a:r>
              <a:rPr lang="en-NL" dirty="0"/>
              <a:t>Some item – country connections to see if results are different on country level:</a:t>
            </a:r>
          </a:p>
        </p:txBody>
      </p:sp>
      <p:sp>
        <p:nvSpPr>
          <p:cNvPr id="3" name="Content Placeholder 2">
            <a:extLst>
              <a:ext uri="{FF2B5EF4-FFF2-40B4-BE49-F238E27FC236}">
                <a16:creationId xmlns:a16="http://schemas.microsoft.com/office/drawing/2014/main" id="{E2B1AF4C-F130-654B-B239-8E407D730F6F}"/>
              </a:ext>
            </a:extLst>
          </p:cNvPr>
          <p:cNvSpPr>
            <a:spLocks noGrp="1"/>
          </p:cNvSpPr>
          <p:nvPr>
            <p:ph idx="1"/>
          </p:nvPr>
        </p:nvSpPr>
        <p:spPr/>
        <p:txBody>
          <a:bodyPr/>
          <a:lstStyle/>
          <a:p>
            <a:r>
              <a:rPr lang="en-NL" dirty="0"/>
              <a:t>Poland biggest apple producer in EU:</a:t>
            </a:r>
          </a:p>
          <a:p>
            <a:endParaRPr lang="en-NL" dirty="0"/>
          </a:p>
          <a:p>
            <a:endParaRPr lang="en-NL" dirty="0"/>
          </a:p>
          <a:p>
            <a:endParaRPr lang="en-NL" dirty="0"/>
          </a:p>
          <a:p>
            <a:endParaRPr lang="en-NL" dirty="0"/>
          </a:p>
          <a:p>
            <a:r>
              <a:rPr lang="en-NL" dirty="0"/>
              <a:t>Spain as biggest cucumber producer in EU:</a:t>
            </a:r>
          </a:p>
          <a:p>
            <a:endParaRPr lang="en-NL" dirty="0"/>
          </a:p>
        </p:txBody>
      </p:sp>
      <p:pic>
        <p:nvPicPr>
          <p:cNvPr id="4" name="Picture 3">
            <a:extLst>
              <a:ext uri="{FF2B5EF4-FFF2-40B4-BE49-F238E27FC236}">
                <a16:creationId xmlns:a16="http://schemas.microsoft.com/office/drawing/2014/main" id="{EF7FF288-5AE5-7943-813C-41C595712363}"/>
              </a:ext>
            </a:extLst>
          </p:cNvPr>
          <p:cNvPicPr>
            <a:picLocks noChangeAspect="1"/>
          </p:cNvPicPr>
          <p:nvPr/>
        </p:nvPicPr>
        <p:blipFill>
          <a:blip r:embed="rId3"/>
          <a:stretch>
            <a:fillRect/>
          </a:stretch>
        </p:blipFill>
        <p:spPr>
          <a:xfrm>
            <a:off x="838200" y="2358390"/>
            <a:ext cx="1935480" cy="1602683"/>
          </a:xfrm>
          <a:prstGeom prst="rect">
            <a:avLst/>
          </a:prstGeom>
        </p:spPr>
      </p:pic>
      <p:sp>
        <p:nvSpPr>
          <p:cNvPr id="6" name="TextBox 5">
            <a:extLst>
              <a:ext uri="{FF2B5EF4-FFF2-40B4-BE49-F238E27FC236}">
                <a16:creationId xmlns:a16="http://schemas.microsoft.com/office/drawing/2014/main" id="{EE3C9AC6-3A1C-B045-B766-ECB9E36C2DCE}"/>
              </a:ext>
            </a:extLst>
          </p:cNvPr>
          <p:cNvSpPr txBox="1"/>
          <p:nvPr/>
        </p:nvSpPr>
        <p:spPr>
          <a:xfrm>
            <a:off x="3253740" y="2782669"/>
            <a:ext cx="4236720" cy="646331"/>
          </a:xfrm>
          <a:prstGeom prst="rect">
            <a:avLst/>
          </a:prstGeom>
          <a:noFill/>
        </p:spPr>
        <p:txBody>
          <a:bodyPr wrap="square" rtlCol="0">
            <a:spAutoFit/>
          </a:bodyPr>
          <a:lstStyle/>
          <a:p>
            <a:r>
              <a:rPr lang="en-GB" dirty="0"/>
              <a:t>P-values range 0.558 till 0.862</a:t>
            </a:r>
          </a:p>
          <a:p>
            <a:endParaRPr lang="en-NL" dirty="0"/>
          </a:p>
        </p:txBody>
      </p:sp>
      <p:pic>
        <p:nvPicPr>
          <p:cNvPr id="7" name="Picture 6">
            <a:extLst>
              <a:ext uri="{FF2B5EF4-FFF2-40B4-BE49-F238E27FC236}">
                <a16:creationId xmlns:a16="http://schemas.microsoft.com/office/drawing/2014/main" id="{15DE7486-23B8-1840-B00B-83DB5B9ADA78}"/>
              </a:ext>
            </a:extLst>
          </p:cNvPr>
          <p:cNvPicPr>
            <a:picLocks noChangeAspect="1"/>
          </p:cNvPicPr>
          <p:nvPr/>
        </p:nvPicPr>
        <p:blipFill>
          <a:blip r:embed="rId4"/>
          <a:stretch>
            <a:fillRect/>
          </a:stretch>
        </p:blipFill>
        <p:spPr>
          <a:xfrm>
            <a:off x="838199" y="4983161"/>
            <a:ext cx="1935481" cy="1602683"/>
          </a:xfrm>
          <a:prstGeom prst="rect">
            <a:avLst/>
          </a:prstGeom>
        </p:spPr>
      </p:pic>
      <p:sp>
        <p:nvSpPr>
          <p:cNvPr id="8" name="TextBox 7">
            <a:extLst>
              <a:ext uri="{FF2B5EF4-FFF2-40B4-BE49-F238E27FC236}">
                <a16:creationId xmlns:a16="http://schemas.microsoft.com/office/drawing/2014/main" id="{AC994D69-6BF3-ED48-9474-9EA804937B26}"/>
              </a:ext>
            </a:extLst>
          </p:cNvPr>
          <p:cNvSpPr txBox="1"/>
          <p:nvPr/>
        </p:nvSpPr>
        <p:spPr>
          <a:xfrm>
            <a:off x="3253740" y="5461336"/>
            <a:ext cx="4236720" cy="646331"/>
          </a:xfrm>
          <a:prstGeom prst="rect">
            <a:avLst/>
          </a:prstGeom>
          <a:noFill/>
        </p:spPr>
        <p:txBody>
          <a:bodyPr wrap="square" rtlCol="0">
            <a:spAutoFit/>
          </a:bodyPr>
          <a:lstStyle/>
          <a:p>
            <a:r>
              <a:rPr lang="en-GB" dirty="0"/>
              <a:t>P-values range 0.603 till 0.891</a:t>
            </a:r>
          </a:p>
          <a:p>
            <a:endParaRPr lang="en-NL" dirty="0"/>
          </a:p>
        </p:txBody>
      </p:sp>
    </p:spTree>
    <p:extLst>
      <p:ext uri="{BB962C8B-B14F-4D97-AF65-F5344CB8AC3E}">
        <p14:creationId xmlns:p14="http://schemas.microsoft.com/office/powerpoint/2010/main" val="5144379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14873-BD39-BD45-85B7-C0B06985CB72}"/>
              </a:ext>
            </a:extLst>
          </p:cNvPr>
          <p:cNvSpPr>
            <a:spLocks noGrp="1"/>
          </p:cNvSpPr>
          <p:nvPr>
            <p:ph type="title"/>
          </p:nvPr>
        </p:nvSpPr>
        <p:spPr/>
        <p:txBody>
          <a:bodyPr/>
          <a:lstStyle/>
          <a:p>
            <a:r>
              <a:rPr lang="en-GB" dirty="0"/>
              <a:t>Continuation:</a:t>
            </a:r>
            <a:endParaRPr lang="en-NL" dirty="0"/>
          </a:p>
        </p:txBody>
      </p:sp>
      <p:sp>
        <p:nvSpPr>
          <p:cNvPr id="3" name="Content Placeholder 2">
            <a:extLst>
              <a:ext uri="{FF2B5EF4-FFF2-40B4-BE49-F238E27FC236}">
                <a16:creationId xmlns:a16="http://schemas.microsoft.com/office/drawing/2014/main" id="{E2B1AF4C-F130-654B-B239-8E407D730F6F}"/>
              </a:ext>
            </a:extLst>
          </p:cNvPr>
          <p:cNvSpPr>
            <a:spLocks noGrp="1"/>
          </p:cNvSpPr>
          <p:nvPr>
            <p:ph idx="1"/>
          </p:nvPr>
        </p:nvSpPr>
        <p:spPr/>
        <p:txBody>
          <a:bodyPr/>
          <a:lstStyle/>
          <a:p>
            <a:r>
              <a:rPr lang="en-NL" dirty="0"/>
              <a:t>Poland is the biggest chicken meat producer in EU:</a:t>
            </a:r>
          </a:p>
          <a:p>
            <a:endParaRPr lang="en-NL" dirty="0"/>
          </a:p>
          <a:p>
            <a:endParaRPr lang="en-NL" dirty="0"/>
          </a:p>
          <a:p>
            <a:endParaRPr lang="en-NL" dirty="0"/>
          </a:p>
          <a:p>
            <a:endParaRPr lang="en-NL" dirty="0"/>
          </a:p>
          <a:p>
            <a:r>
              <a:rPr lang="en-NL" dirty="0"/>
              <a:t>Biggest soybean producer in EU is Romania </a:t>
            </a:r>
            <a:r>
              <a:rPr lang="en-NL" sz="1600" dirty="0"/>
              <a:t>(with the right data)</a:t>
            </a:r>
            <a:r>
              <a:rPr lang="en-NL" dirty="0"/>
              <a:t>:</a:t>
            </a:r>
          </a:p>
          <a:p>
            <a:endParaRPr lang="en-NL" dirty="0"/>
          </a:p>
        </p:txBody>
      </p:sp>
      <p:sp>
        <p:nvSpPr>
          <p:cNvPr id="6" name="TextBox 5">
            <a:extLst>
              <a:ext uri="{FF2B5EF4-FFF2-40B4-BE49-F238E27FC236}">
                <a16:creationId xmlns:a16="http://schemas.microsoft.com/office/drawing/2014/main" id="{EE3C9AC6-3A1C-B045-B766-ECB9E36C2DCE}"/>
              </a:ext>
            </a:extLst>
          </p:cNvPr>
          <p:cNvSpPr txBox="1"/>
          <p:nvPr/>
        </p:nvSpPr>
        <p:spPr>
          <a:xfrm>
            <a:off x="3253740" y="2782669"/>
            <a:ext cx="4236720" cy="646331"/>
          </a:xfrm>
          <a:prstGeom prst="rect">
            <a:avLst/>
          </a:prstGeom>
          <a:noFill/>
        </p:spPr>
        <p:txBody>
          <a:bodyPr wrap="square" rtlCol="0">
            <a:spAutoFit/>
          </a:bodyPr>
          <a:lstStyle/>
          <a:p>
            <a:r>
              <a:rPr lang="en-GB" dirty="0"/>
              <a:t>P-values range 0.149 till 294</a:t>
            </a:r>
          </a:p>
          <a:p>
            <a:endParaRPr lang="en-NL" dirty="0"/>
          </a:p>
        </p:txBody>
      </p:sp>
      <p:sp>
        <p:nvSpPr>
          <p:cNvPr id="8" name="TextBox 7">
            <a:extLst>
              <a:ext uri="{FF2B5EF4-FFF2-40B4-BE49-F238E27FC236}">
                <a16:creationId xmlns:a16="http://schemas.microsoft.com/office/drawing/2014/main" id="{AC994D69-6BF3-ED48-9474-9EA804937B26}"/>
              </a:ext>
            </a:extLst>
          </p:cNvPr>
          <p:cNvSpPr txBox="1"/>
          <p:nvPr/>
        </p:nvSpPr>
        <p:spPr>
          <a:xfrm>
            <a:off x="3253740" y="5461336"/>
            <a:ext cx="4236720" cy="646331"/>
          </a:xfrm>
          <a:prstGeom prst="rect">
            <a:avLst/>
          </a:prstGeom>
          <a:noFill/>
        </p:spPr>
        <p:txBody>
          <a:bodyPr wrap="square" rtlCol="0">
            <a:spAutoFit/>
          </a:bodyPr>
          <a:lstStyle/>
          <a:p>
            <a:r>
              <a:rPr lang="en-GB" dirty="0"/>
              <a:t>P-values range 0.108 till 0.792</a:t>
            </a:r>
          </a:p>
          <a:p>
            <a:endParaRPr lang="en-NL" dirty="0"/>
          </a:p>
        </p:txBody>
      </p:sp>
      <p:pic>
        <p:nvPicPr>
          <p:cNvPr id="5" name="Picture 4">
            <a:extLst>
              <a:ext uri="{FF2B5EF4-FFF2-40B4-BE49-F238E27FC236}">
                <a16:creationId xmlns:a16="http://schemas.microsoft.com/office/drawing/2014/main" id="{97C09CE2-DE4D-D047-909E-72B4967318A4}"/>
              </a:ext>
            </a:extLst>
          </p:cNvPr>
          <p:cNvPicPr>
            <a:picLocks noChangeAspect="1"/>
          </p:cNvPicPr>
          <p:nvPr/>
        </p:nvPicPr>
        <p:blipFill>
          <a:blip r:embed="rId3"/>
          <a:stretch>
            <a:fillRect/>
          </a:stretch>
        </p:blipFill>
        <p:spPr>
          <a:xfrm>
            <a:off x="838199" y="2398610"/>
            <a:ext cx="1935482" cy="1602684"/>
          </a:xfrm>
          <a:prstGeom prst="rect">
            <a:avLst/>
          </a:prstGeom>
        </p:spPr>
      </p:pic>
      <p:pic>
        <p:nvPicPr>
          <p:cNvPr id="9" name="Picture 8">
            <a:extLst>
              <a:ext uri="{FF2B5EF4-FFF2-40B4-BE49-F238E27FC236}">
                <a16:creationId xmlns:a16="http://schemas.microsoft.com/office/drawing/2014/main" id="{6AD9B06E-7DDA-2740-A3C6-369E43BE7BCC}"/>
              </a:ext>
            </a:extLst>
          </p:cNvPr>
          <p:cNvPicPr>
            <a:picLocks noChangeAspect="1"/>
          </p:cNvPicPr>
          <p:nvPr/>
        </p:nvPicPr>
        <p:blipFill>
          <a:blip r:embed="rId4"/>
          <a:stretch>
            <a:fillRect/>
          </a:stretch>
        </p:blipFill>
        <p:spPr>
          <a:xfrm>
            <a:off x="838199" y="4983159"/>
            <a:ext cx="1935482" cy="1602684"/>
          </a:xfrm>
          <a:prstGeom prst="rect">
            <a:avLst/>
          </a:prstGeom>
        </p:spPr>
      </p:pic>
    </p:spTree>
    <p:extLst>
      <p:ext uri="{BB962C8B-B14F-4D97-AF65-F5344CB8AC3E}">
        <p14:creationId xmlns:p14="http://schemas.microsoft.com/office/powerpoint/2010/main" val="25850330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88A66-9794-9B4F-869E-4755DC9703D0}"/>
              </a:ext>
            </a:extLst>
          </p:cNvPr>
          <p:cNvSpPr>
            <a:spLocks noGrp="1"/>
          </p:cNvSpPr>
          <p:nvPr>
            <p:ph type="title"/>
          </p:nvPr>
        </p:nvSpPr>
        <p:spPr/>
        <p:txBody>
          <a:bodyPr/>
          <a:lstStyle/>
          <a:p>
            <a:r>
              <a:rPr lang="en-NL" dirty="0"/>
              <a:t>Conclusion:</a:t>
            </a:r>
          </a:p>
        </p:txBody>
      </p:sp>
      <p:sp>
        <p:nvSpPr>
          <p:cNvPr id="3" name="Content Placeholder 2">
            <a:extLst>
              <a:ext uri="{FF2B5EF4-FFF2-40B4-BE49-F238E27FC236}">
                <a16:creationId xmlns:a16="http://schemas.microsoft.com/office/drawing/2014/main" id="{7CB4E162-B0F8-DD40-BEFC-02ED61C7EBBD}"/>
              </a:ext>
            </a:extLst>
          </p:cNvPr>
          <p:cNvSpPr>
            <a:spLocks noGrp="1"/>
          </p:cNvSpPr>
          <p:nvPr>
            <p:ph idx="1"/>
          </p:nvPr>
        </p:nvSpPr>
        <p:spPr/>
        <p:txBody>
          <a:bodyPr/>
          <a:lstStyle/>
          <a:p>
            <a:pPr marL="0" indent="0">
              <a:buNone/>
            </a:pPr>
            <a:endParaRPr lang="en-NL" dirty="0"/>
          </a:p>
          <a:p>
            <a:endParaRPr lang="en-NL" dirty="0"/>
          </a:p>
        </p:txBody>
      </p:sp>
    </p:spTree>
    <p:extLst>
      <p:ext uri="{BB962C8B-B14F-4D97-AF65-F5344CB8AC3E}">
        <p14:creationId xmlns:p14="http://schemas.microsoft.com/office/powerpoint/2010/main" val="1993008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FE348-36DF-434E-97CD-489DA3FBD303}"/>
              </a:ext>
            </a:extLst>
          </p:cNvPr>
          <p:cNvSpPr>
            <a:spLocks noGrp="1"/>
          </p:cNvSpPr>
          <p:nvPr>
            <p:ph type="ctrTitle"/>
          </p:nvPr>
        </p:nvSpPr>
        <p:spPr>
          <a:xfrm>
            <a:off x="1647568" y="-827881"/>
            <a:ext cx="9144000" cy="2387600"/>
          </a:xfrm>
        </p:spPr>
        <p:txBody>
          <a:bodyPr>
            <a:normAutofit/>
          </a:bodyPr>
          <a:lstStyle/>
          <a:p>
            <a:r>
              <a:rPr lang="en-NL" sz="4000" dirty="0"/>
              <a:t>Ironhack module 2 project</a:t>
            </a:r>
          </a:p>
        </p:txBody>
      </p:sp>
      <p:sp>
        <p:nvSpPr>
          <p:cNvPr id="3" name="Subtitle 2">
            <a:extLst>
              <a:ext uri="{FF2B5EF4-FFF2-40B4-BE49-F238E27FC236}">
                <a16:creationId xmlns:a16="http://schemas.microsoft.com/office/drawing/2014/main" id="{41894938-7ED7-0A41-BF59-9B454293EFBC}"/>
              </a:ext>
            </a:extLst>
          </p:cNvPr>
          <p:cNvSpPr>
            <a:spLocks noGrp="1"/>
          </p:cNvSpPr>
          <p:nvPr>
            <p:ph type="subTitle" idx="1"/>
          </p:nvPr>
        </p:nvSpPr>
        <p:spPr>
          <a:xfrm>
            <a:off x="1524000" y="2297390"/>
            <a:ext cx="9144000" cy="3428957"/>
          </a:xfrm>
        </p:spPr>
        <p:txBody>
          <a:bodyPr>
            <a:normAutofit/>
          </a:bodyPr>
          <a:lstStyle/>
          <a:p>
            <a:endParaRPr lang="en-NL" sz="3600" dirty="0"/>
          </a:p>
          <a:p>
            <a:r>
              <a:rPr lang="en-NL" sz="5400" i="1" dirty="0"/>
              <a:t>Does international trade correlate with the price farmers get for their goods?</a:t>
            </a:r>
          </a:p>
        </p:txBody>
      </p:sp>
      <p:pic>
        <p:nvPicPr>
          <p:cNvPr id="5" name="Picture 4">
            <a:extLst>
              <a:ext uri="{FF2B5EF4-FFF2-40B4-BE49-F238E27FC236}">
                <a16:creationId xmlns:a16="http://schemas.microsoft.com/office/drawing/2014/main" id="{8343388D-B92A-F74F-8E64-C84F09B95864}"/>
              </a:ext>
            </a:extLst>
          </p:cNvPr>
          <p:cNvPicPr>
            <a:picLocks noChangeAspect="1"/>
          </p:cNvPicPr>
          <p:nvPr/>
        </p:nvPicPr>
        <p:blipFill>
          <a:blip r:embed="rId3"/>
          <a:stretch>
            <a:fillRect/>
          </a:stretch>
        </p:blipFill>
        <p:spPr>
          <a:xfrm>
            <a:off x="16476" y="0"/>
            <a:ext cx="1905000" cy="1905000"/>
          </a:xfrm>
          <a:prstGeom prst="rect">
            <a:avLst/>
          </a:prstGeom>
        </p:spPr>
      </p:pic>
      <p:pic>
        <p:nvPicPr>
          <p:cNvPr id="6" name="Picture 5">
            <a:extLst>
              <a:ext uri="{FF2B5EF4-FFF2-40B4-BE49-F238E27FC236}">
                <a16:creationId xmlns:a16="http://schemas.microsoft.com/office/drawing/2014/main" id="{E528FAC1-3D0D-B248-BEFA-B1D7C68CB66E}"/>
              </a:ext>
            </a:extLst>
          </p:cNvPr>
          <p:cNvPicPr>
            <a:picLocks noChangeAspect="1"/>
          </p:cNvPicPr>
          <p:nvPr/>
        </p:nvPicPr>
        <p:blipFill>
          <a:blip r:embed="rId3"/>
          <a:stretch>
            <a:fillRect/>
          </a:stretch>
        </p:blipFill>
        <p:spPr>
          <a:xfrm>
            <a:off x="10287000" y="4953000"/>
            <a:ext cx="1905000" cy="1905000"/>
          </a:xfrm>
          <a:prstGeom prst="rect">
            <a:avLst/>
          </a:prstGeom>
        </p:spPr>
      </p:pic>
    </p:spTree>
    <p:extLst>
      <p:ext uri="{BB962C8B-B14F-4D97-AF65-F5344CB8AC3E}">
        <p14:creationId xmlns:p14="http://schemas.microsoft.com/office/powerpoint/2010/main" val="15983660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88A66-9794-9B4F-869E-4755DC9703D0}"/>
              </a:ext>
            </a:extLst>
          </p:cNvPr>
          <p:cNvSpPr>
            <a:spLocks noGrp="1"/>
          </p:cNvSpPr>
          <p:nvPr>
            <p:ph type="title"/>
          </p:nvPr>
        </p:nvSpPr>
        <p:spPr/>
        <p:txBody>
          <a:bodyPr/>
          <a:lstStyle/>
          <a:p>
            <a:r>
              <a:rPr lang="en-NL" dirty="0"/>
              <a:t>Conclusion:</a:t>
            </a:r>
          </a:p>
        </p:txBody>
      </p:sp>
      <p:sp>
        <p:nvSpPr>
          <p:cNvPr id="3" name="Content Placeholder 2">
            <a:extLst>
              <a:ext uri="{FF2B5EF4-FFF2-40B4-BE49-F238E27FC236}">
                <a16:creationId xmlns:a16="http://schemas.microsoft.com/office/drawing/2014/main" id="{7CB4E162-B0F8-DD40-BEFC-02ED61C7EBBD}"/>
              </a:ext>
            </a:extLst>
          </p:cNvPr>
          <p:cNvSpPr>
            <a:spLocks noGrp="1"/>
          </p:cNvSpPr>
          <p:nvPr>
            <p:ph idx="1"/>
          </p:nvPr>
        </p:nvSpPr>
        <p:spPr/>
        <p:txBody>
          <a:bodyPr/>
          <a:lstStyle/>
          <a:p>
            <a:pPr marL="0" indent="0">
              <a:buNone/>
            </a:pPr>
            <a:endParaRPr lang="en-NL" dirty="0"/>
          </a:p>
          <a:p>
            <a:endParaRPr lang="en-NL" dirty="0"/>
          </a:p>
        </p:txBody>
      </p:sp>
      <p:pic>
        <p:nvPicPr>
          <p:cNvPr id="5" name="Picture 4">
            <a:extLst>
              <a:ext uri="{FF2B5EF4-FFF2-40B4-BE49-F238E27FC236}">
                <a16:creationId xmlns:a16="http://schemas.microsoft.com/office/drawing/2014/main" id="{7A80514D-6044-164A-A01A-463B17F15F32}"/>
              </a:ext>
            </a:extLst>
          </p:cNvPr>
          <p:cNvPicPr>
            <a:picLocks noChangeAspect="1"/>
          </p:cNvPicPr>
          <p:nvPr/>
        </p:nvPicPr>
        <p:blipFill>
          <a:blip r:embed="rId3"/>
          <a:stretch>
            <a:fillRect/>
          </a:stretch>
        </p:blipFill>
        <p:spPr>
          <a:xfrm>
            <a:off x="838200" y="1425854"/>
            <a:ext cx="5684284" cy="3370580"/>
          </a:xfrm>
          <a:prstGeom prst="rect">
            <a:avLst/>
          </a:prstGeom>
        </p:spPr>
      </p:pic>
    </p:spTree>
    <p:extLst>
      <p:ext uri="{BB962C8B-B14F-4D97-AF65-F5344CB8AC3E}">
        <p14:creationId xmlns:p14="http://schemas.microsoft.com/office/powerpoint/2010/main" val="18049874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88A66-9794-9B4F-869E-4755DC9703D0}"/>
              </a:ext>
            </a:extLst>
          </p:cNvPr>
          <p:cNvSpPr>
            <a:spLocks noGrp="1"/>
          </p:cNvSpPr>
          <p:nvPr>
            <p:ph type="title"/>
          </p:nvPr>
        </p:nvSpPr>
        <p:spPr/>
        <p:txBody>
          <a:bodyPr/>
          <a:lstStyle/>
          <a:p>
            <a:r>
              <a:rPr lang="en-NL" dirty="0"/>
              <a:t>Conclusion:</a:t>
            </a:r>
          </a:p>
        </p:txBody>
      </p:sp>
      <p:sp>
        <p:nvSpPr>
          <p:cNvPr id="3" name="Content Placeholder 2">
            <a:extLst>
              <a:ext uri="{FF2B5EF4-FFF2-40B4-BE49-F238E27FC236}">
                <a16:creationId xmlns:a16="http://schemas.microsoft.com/office/drawing/2014/main" id="{7CB4E162-B0F8-DD40-BEFC-02ED61C7EBBD}"/>
              </a:ext>
            </a:extLst>
          </p:cNvPr>
          <p:cNvSpPr>
            <a:spLocks noGrp="1"/>
          </p:cNvSpPr>
          <p:nvPr>
            <p:ph idx="1"/>
          </p:nvPr>
        </p:nvSpPr>
        <p:spPr/>
        <p:txBody>
          <a:bodyPr/>
          <a:lstStyle/>
          <a:p>
            <a:endParaRPr lang="en-NL" dirty="0"/>
          </a:p>
          <a:p>
            <a:endParaRPr lang="en-NL" dirty="0"/>
          </a:p>
          <a:p>
            <a:endParaRPr lang="en-NL" dirty="0"/>
          </a:p>
          <a:p>
            <a:endParaRPr lang="en-NL" dirty="0"/>
          </a:p>
          <a:p>
            <a:endParaRPr lang="en-NL" dirty="0"/>
          </a:p>
          <a:p>
            <a:endParaRPr lang="en-NL" dirty="0"/>
          </a:p>
          <a:p>
            <a:r>
              <a:rPr lang="en-NL" dirty="0"/>
              <a:t>No evidence found that there is any correlation between prices farmers receive for their goods and the balance of international trade in the EU or on country level.</a:t>
            </a:r>
          </a:p>
          <a:p>
            <a:endParaRPr lang="en-NL" dirty="0"/>
          </a:p>
          <a:p>
            <a:endParaRPr lang="en-NL" dirty="0"/>
          </a:p>
        </p:txBody>
      </p:sp>
      <p:pic>
        <p:nvPicPr>
          <p:cNvPr id="4" name="Picture 3">
            <a:extLst>
              <a:ext uri="{FF2B5EF4-FFF2-40B4-BE49-F238E27FC236}">
                <a16:creationId xmlns:a16="http://schemas.microsoft.com/office/drawing/2014/main" id="{C823CF52-DAD9-AF4B-B16A-D9E650B0D4CF}"/>
              </a:ext>
            </a:extLst>
          </p:cNvPr>
          <p:cNvPicPr>
            <a:picLocks noChangeAspect="1"/>
          </p:cNvPicPr>
          <p:nvPr/>
        </p:nvPicPr>
        <p:blipFill>
          <a:blip r:embed="rId3"/>
          <a:stretch>
            <a:fillRect/>
          </a:stretch>
        </p:blipFill>
        <p:spPr>
          <a:xfrm>
            <a:off x="838200" y="1425854"/>
            <a:ext cx="5684284" cy="3370580"/>
          </a:xfrm>
          <a:prstGeom prst="rect">
            <a:avLst/>
          </a:prstGeom>
        </p:spPr>
      </p:pic>
    </p:spTree>
    <p:extLst>
      <p:ext uri="{BB962C8B-B14F-4D97-AF65-F5344CB8AC3E}">
        <p14:creationId xmlns:p14="http://schemas.microsoft.com/office/powerpoint/2010/main" val="26411082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88A66-9794-9B4F-869E-4755DC9703D0}"/>
              </a:ext>
            </a:extLst>
          </p:cNvPr>
          <p:cNvSpPr>
            <a:spLocks noGrp="1"/>
          </p:cNvSpPr>
          <p:nvPr>
            <p:ph type="title"/>
          </p:nvPr>
        </p:nvSpPr>
        <p:spPr>
          <a:xfrm>
            <a:off x="4642105" y="2522111"/>
            <a:ext cx="10515600" cy="1325563"/>
          </a:xfrm>
        </p:spPr>
        <p:txBody>
          <a:bodyPr/>
          <a:lstStyle/>
          <a:p>
            <a:r>
              <a:rPr lang="en-NL" dirty="0"/>
              <a:t>Questions?</a:t>
            </a:r>
          </a:p>
        </p:txBody>
      </p:sp>
      <p:sp>
        <p:nvSpPr>
          <p:cNvPr id="3" name="Content Placeholder 2">
            <a:extLst>
              <a:ext uri="{FF2B5EF4-FFF2-40B4-BE49-F238E27FC236}">
                <a16:creationId xmlns:a16="http://schemas.microsoft.com/office/drawing/2014/main" id="{7CB4E162-B0F8-DD40-BEFC-02ED61C7EBBD}"/>
              </a:ext>
            </a:extLst>
          </p:cNvPr>
          <p:cNvSpPr>
            <a:spLocks noGrp="1"/>
          </p:cNvSpPr>
          <p:nvPr>
            <p:ph idx="1"/>
          </p:nvPr>
        </p:nvSpPr>
        <p:spPr/>
        <p:txBody>
          <a:bodyPr/>
          <a:lstStyle/>
          <a:p>
            <a:pPr marL="0" indent="0">
              <a:buNone/>
            </a:pPr>
            <a:endParaRPr lang="en-NL" dirty="0"/>
          </a:p>
          <a:p>
            <a:endParaRPr lang="en-NL" dirty="0"/>
          </a:p>
        </p:txBody>
      </p:sp>
    </p:spTree>
    <p:extLst>
      <p:ext uri="{BB962C8B-B14F-4D97-AF65-F5344CB8AC3E}">
        <p14:creationId xmlns:p14="http://schemas.microsoft.com/office/powerpoint/2010/main" val="338809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DEBAA-C98E-DD47-9E23-0D3B56217810}"/>
              </a:ext>
            </a:extLst>
          </p:cNvPr>
          <p:cNvSpPr>
            <a:spLocks noGrp="1"/>
          </p:cNvSpPr>
          <p:nvPr>
            <p:ph type="title"/>
          </p:nvPr>
        </p:nvSpPr>
        <p:spPr/>
        <p:txBody>
          <a:bodyPr/>
          <a:lstStyle/>
          <a:p>
            <a:r>
              <a:rPr lang="en-NL" dirty="0"/>
              <a:t>Why this  question?</a:t>
            </a:r>
          </a:p>
        </p:txBody>
      </p:sp>
      <p:sp>
        <p:nvSpPr>
          <p:cNvPr id="3" name="Content Placeholder 2">
            <a:extLst>
              <a:ext uri="{FF2B5EF4-FFF2-40B4-BE49-F238E27FC236}">
                <a16:creationId xmlns:a16="http://schemas.microsoft.com/office/drawing/2014/main" id="{7F9C973B-7D8F-C34A-AF62-7CEA331A65A5}"/>
              </a:ext>
            </a:extLst>
          </p:cNvPr>
          <p:cNvSpPr>
            <a:spLocks noGrp="1"/>
          </p:cNvSpPr>
          <p:nvPr>
            <p:ph idx="1"/>
          </p:nvPr>
        </p:nvSpPr>
        <p:spPr/>
        <p:txBody>
          <a:bodyPr/>
          <a:lstStyle/>
          <a:p>
            <a:pPr marL="0" indent="0">
              <a:buNone/>
            </a:pPr>
            <a:r>
              <a:rPr lang="en-NL" dirty="0"/>
              <a:t>As you all know </a:t>
            </a:r>
            <a:r>
              <a:rPr lang="en-GB" dirty="0"/>
              <a:t>my roots are on a farm</a:t>
            </a:r>
          </a:p>
          <a:p>
            <a:pPr marL="0" indent="0">
              <a:buNone/>
            </a:pPr>
            <a:r>
              <a:rPr lang="en-GB" dirty="0"/>
              <a:t>		</a:t>
            </a:r>
          </a:p>
          <a:p>
            <a:pPr marL="0" indent="0">
              <a:buNone/>
            </a:pPr>
            <a:endParaRPr lang="en-GB" dirty="0"/>
          </a:p>
          <a:p>
            <a:pPr marL="0" indent="0">
              <a:buNone/>
            </a:pPr>
            <a:r>
              <a:rPr lang="en-GB" dirty="0"/>
              <a:t>		“ Born between cucumbers and,</a:t>
            </a:r>
          </a:p>
          <a:p>
            <a:pPr marL="0" indent="0">
              <a:buNone/>
            </a:pPr>
            <a:r>
              <a:rPr lang="en-GB" dirty="0"/>
              <a:t>				raised with bell peppers.”</a:t>
            </a:r>
          </a:p>
          <a:p>
            <a:pPr marL="0" indent="0">
              <a:buNone/>
            </a:pPr>
            <a:endParaRPr lang="en-GB" dirty="0"/>
          </a:p>
          <a:p>
            <a:endParaRPr lang="en-NL" dirty="0"/>
          </a:p>
        </p:txBody>
      </p:sp>
      <p:pic>
        <p:nvPicPr>
          <p:cNvPr id="4" name="Picture 3">
            <a:extLst>
              <a:ext uri="{FF2B5EF4-FFF2-40B4-BE49-F238E27FC236}">
                <a16:creationId xmlns:a16="http://schemas.microsoft.com/office/drawing/2014/main" id="{E8FC4076-AA94-AC4F-AEF2-EF3E3BDA5337}"/>
              </a:ext>
            </a:extLst>
          </p:cNvPr>
          <p:cNvPicPr>
            <a:picLocks noChangeAspect="1"/>
          </p:cNvPicPr>
          <p:nvPr/>
        </p:nvPicPr>
        <p:blipFill>
          <a:blip r:embed="rId3"/>
          <a:stretch>
            <a:fillRect/>
          </a:stretch>
        </p:blipFill>
        <p:spPr>
          <a:xfrm>
            <a:off x="8617235" y="1095375"/>
            <a:ext cx="2434167" cy="1460500"/>
          </a:xfrm>
          <a:prstGeom prst="rect">
            <a:avLst/>
          </a:prstGeom>
        </p:spPr>
      </p:pic>
      <p:pic>
        <p:nvPicPr>
          <p:cNvPr id="5" name="Picture 4">
            <a:extLst>
              <a:ext uri="{FF2B5EF4-FFF2-40B4-BE49-F238E27FC236}">
                <a16:creationId xmlns:a16="http://schemas.microsoft.com/office/drawing/2014/main" id="{F83611F9-9FCB-1E47-B81B-32C7FD22475F}"/>
              </a:ext>
            </a:extLst>
          </p:cNvPr>
          <p:cNvPicPr>
            <a:picLocks noChangeAspect="1"/>
          </p:cNvPicPr>
          <p:nvPr/>
        </p:nvPicPr>
        <p:blipFill>
          <a:blip r:embed="rId4"/>
          <a:stretch>
            <a:fillRect/>
          </a:stretch>
        </p:blipFill>
        <p:spPr>
          <a:xfrm>
            <a:off x="838200" y="4417242"/>
            <a:ext cx="2264951" cy="1507222"/>
          </a:xfrm>
          <a:prstGeom prst="rect">
            <a:avLst/>
          </a:prstGeom>
        </p:spPr>
      </p:pic>
    </p:spTree>
    <p:extLst>
      <p:ext uri="{BB962C8B-B14F-4D97-AF65-F5344CB8AC3E}">
        <p14:creationId xmlns:p14="http://schemas.microsoft.com/office/powerpoint/2010/main" val="519302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E7ECD-6CE6-EC40-B9E0-2079365103DC}"/>
              </a:ext>
            </a:extLst>
          </p:cNvPr>
          <p:cNvSpPr>
            <a:spLocks noGrp="1"/>
          </p:cNvSpPr>
          <p:nvPr>
            <p:ph type="title"/>
          </p:nvPr>
        </p:nvSpPr>
        <p:spPr>
          <a:xfrm>
            <a:off x="838200" y="-166216"/>
            <a:ext cx="10515600" cy="1325563"/>
          </a:xfrm>
        </p:spPr>
        <p:txBody>
          <a:bodyPr/>
          <a:lstStyle/>
          <a:p>
            <a:r>
              <a:rPr lang="en-NL" dirty="0"/>
              <a:t>UN Comtrade dataset:</a:t>
            </a:r>
          </a:p>
        </p:txBody>
      </p:sp>
      <p:pic>
        <p:nvPicPr>
          <p:cNvPr id="4" name="Content Placeholder 3">
            <a:extLst>
              <a:ext uri="{FF2B5EF4-FFF2-40B4-BE49-F238E27FC236}">
                <a16:creationId xmlns:a16="http://schemas.microsoft.com/office/drawing/2014/main" id="{9671BF34-7F12-EA4C-B430-8A38296166EB}"/>
              </a:ext>
            </a:extLst>
          </p:cNvPr>
          <p:cNvPicPr>
            <a:picLocks noGrp="1" noChangeAspect="1"/>
          </p:cNvPicPr>
          <p:nvPr>
            <p:ph idx="1"/>
          </p:nvPr>
        </p:nvPicPr>
        <p:blipFill>
          <a:blip r:embed="rId3"/>
          <a:stretch>
            <a:fillRect/>
          </a:stretch>
        </p:blipFill>
        <p:spPr>
          <a:xfrm>
            <a:off x="704335" y="870605"/>
            <a:ext cx="7516335" cy="5876184"/>
          </a:xfrm>
          <a:prstGeom prst="rect">
            <a:avLst/>
          </a:prstGeom>
        </p:spPr>
      </p:pic>
    </p:spTree>
    <p:extLst>
      <p:ext uri="{BB962C8B-B14F-4D97-AF65-F5344CB8AC3E}">
        <p14:creationId xmlns:p14="http://schemas.microsoft.com/office/powerpoint/2010/main" val="2579151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E7ECD-6CE6-EC40-B9E0-2079365103DC}"/>
              </a:ext>
            </a:extLst>
          </p:cNvPr>
          <p:cNvSpPr>
            <a:spLocks noGrp="1"/>
          </p:cNvSpPr>
          <p:nvPr>
            <p:ph type="title"/>
          </p:nvPr>
        </p:nvSpPr>
        <p:spPr>
          <a:xfrm>
            <a:off x="838200" y="-252712"/>
            <a:ext cx="10515600" cy="1325563"/>
          </a:xfrm>
        </p:spPr>
        <p:txBody>
          <a:bodyPr/>
          <a:lstStyle/>
          <a:p>
            <a:r>
              <a:rPr lang="en-NL" dirty="0"/>
              <a:t>EUROSTAT datasets</a:t>
            </a:r>
          </a:p>
        </p:txBody>
      </p:sp>
      <p:pic>
        <p:nvPicPr>
          <p:cNvPr id="4" name="Content Placeholder 3">
            <a:extLst>
              <a:ext uri="{FF2B5EF4-FFF2-40B4-BE49-F238E27FC236}">
                <a16:creationId xmlns:a16="http://schemas.microsoft.com/office/drawing/2014/main" id="{BA3B1D8A-065B-B94F-951B-6B1F646FB560}"/>
              </a:ext>
            </a:extLst>
          </p:cNvPr>
          <p:cNvPicPr>
            <a:picLocks noGrp="1" noChangeAspect="1"/>
          </p:cNvPicPr>
          <p:nvPr>
            <p:ph idx="1"/>
          </p:nvPr>
        </p:nvPicPr>
        <p:blipFill>
          <a:blip r:embed="rId3"/>
          <a:stretch>
            <a:fillRect/>
          </a:stretch>
        </p:blipFill>
        <p:spPr>
          <a:xfrm>
            <a:off x="838199" y="713517"/>
            <a:ext cx="4673609" cy="5971488"/>
          </a:xfrm>
          <a:prstGeom prst="rect">
            <a:avLst/>
          </a:prstGeom>
        </p:spPr>
      </p:pic>
      <p:pic>
        <p:nvPicPr>
          <p:cNvPr id="6" name="Picture 5">
            <a:extLst>
              <a:ext uri="{FF2B5EF4-FFF2-40B4-BE49-F238E27FC236}">
                <a16:creationId xmlns:a16="http://schemas.microsoft.com/office/drawing/2014/main" id="{66F93847-5367-9C46-80C9-F947AF68A515}"/>
              </a:ext>
            </a:extLst>
          </p:cNvPr>
          <p:cNvPicPr>
            <a:picLocks noChangeAspect="1"/>
          </p:cNvPicPr>
          <p:nvPr/>
        </p:nvPicPr>
        <p:blipFill>
          <a:blip r:embed="rId4"/>
          <a:stretch>
            <a:fillRect/>
          </a:stretch>
        </p:blipFill>
        <p:spPr>
          <a:xfrm>
            <a:off x="7658100" y="0"/>
            <a:ext cx="4533900" cy="1524000"/>
          </a:xfrm>
          <a:prstGeom prst="rect">
            <a:avLst/>
          </a:prstGeom>
        </p:spPr>
      </p:pic>
    </p:spTree>
    <p:extLst>
      <p:ext uri="{BB962C8B-B14F-4D97-AF65-F5344CB8AC3E}">
        <p14:creationId xmlns:p14="http://schemas.microsoft.com/office/powerpoint/2010/main" val="4282728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E7ECD-6CE6-EC40-B9E0-2079365103DC}"/>
              </a:ext>
            </a:extLst>
          </p:cNvPr>
          <p:cNvSpPr>
            <a:spLocks noGrp="1"/>
          </p:cNvSpPr>
          <p:nvPr>
            <p:ph type="title"/>
          </p:nvPr>
        </p:nvSpPr>
        <p:spPr>
          <a:xfrm>
            <a:off x="838200" y="-252712"/>
            <a:ext cx="10515600" cy="1325563"/>
          </a:xfrm>
        </p:spPr>
        <p:txBody>
          <a:bodyPr/>
          <a:lstStyle/>
          <a:p>
            <a:r>
              <a:rPr lang="en-NL" dirty="0"/>
              <a:t>EUROSTAT datasets</a:t>
            </a:r>
          </a:p>
        </p:txBody>
      </p:sp>
      <p:pic>
        <p:nvPicPr>
          <p:cNvPr id="4" name="Content Placeholder 3">
            <a:extLst>
              <a:ext uri="{FF2B5EF4-FFF2-40B4-BE49-F238E27FC236}">
                <a16:creationId xmlns:a16="http://schemas.microsoft.com/office/drawing/2014/main" id="{BA3B1D8A-065B-B94F-951B-6B1F646FB560}"/>
              </a:ext>
            </a:extLst>
          </p:cNvPr>
          <p:cNvPicPr>
            <a:picLocks noGrp="1" noChangeAspect="1"/>
          </p:cNvPicPr>
          <p:nvPr>
            <p:ph idx="1"/>
          </p:nvPr>
        </p:nvPicPr>
        <p:blipFill>
          <a:blip r:embed="rId3"/>
          <a:stretch>
            <a:fillRect/>
          </a:stretch>
        </p:blipFill>
        <p:spPr>
          <a:xfrm>
            <a:off x="838199" y="713517"/>
            <a:ext cx="4673609" cy="5971488"/>
          </a:xfrm>
          <a:prstGeom prst="rect">
            <a:avLst/>
          </a:prstGeom>
        </p:spPr>
      </p:pic>
      <p:pic>
        <p:nvPicPr>
          <p:cNvPr id="5" name="Picture 4">
            <a:extLst>
              <a:ext uri="{FF2B5EF4-FFF2-40B4-BE49-F238E27FC236}">
                <a16:creationId xmlns:a16="http://schemas.microsoft.com/office/drawing/2014/main" id="{4B9F16D3-93B2-A74E-96D8-588E6069C4F4}"/>
              </a:ext>
            </a:extLst>
          </p:cNvPr>
          <p:cNvPicPr>
            <a:picLocks noChangeAspect="1"/>
          </p:cNvPicPr>
          <p:nvPr/>
        </p:nvPicPr>
        <p:blipFill>
          <a:blip r:embed="rId4"/>
          <a:stretch>
            <a:fillRect/>
          </a:stretch>
        </p:blipFill>
        <p:spPr>
          <a:xfrm>
            <a:off x="6616186" y="2380220"/>
            <a:ext cx="5376190" cy="2196414"/>
          </a:xfrm>
          <a:prstGeom prst="rect">
            <a:avLst/>
          </a:prstGeom>
        </p:spPr>
      </p:pic>
      <p:pic>
        <p:nvPicPr>
          <p:cNvPr id="6" name="Picture 5">
            <a:extLst>
              <a:ext uri="{FF2B5EF4-FFF2-40B4-BE49-F238E27FC236}">
                <a16:creationId xmlns:a16="http://schemas.microsoft.com/office/drawing/2014/main" id="{66F93847-5367-9C46-80C9-F947AF68A515}"/>
              </a:ext>
            </a:extLst>
          </p:cNvPr>
          <p:cNvPicPr>
            <a:picLocks noChangeAspect="1"/>
          </p:cNvPicPr>
          <p:nvPr/>
        </p:nvPicPr>
        <p:blipFill>
          <a:blip r:embed="rId5"/>
          <a:stretch>
            <a:fillRect/>
          </a:stretch>
        </p:blipFill>
        <p:spPr>
          <a:xfrm>
            <a:off x="7658100" y="0"/>
            <a:ext cx="4533900" cy="1524000"/>
          </a:xfrm>
          <a:prstGeom prst="rect">
            <a:avLst/>
          </a:prstGeom>
        </p:spPr>
      </p:pic>
      <p:sp>
        <p:nvSpPr>
          <p:cNvPr id="7" name="Notched Right Arrow 6">
            <a:extLst>
              <a:ext uri="{FF2B5EF4-FFF2-40B4-BE49-F238E27FC236}">
                <a16:creationId xmlns:a16="http://schemas.microsoft.com/office/drawing/2014/main" id="{FB3BB868-2290-3340-A9BD-8C077C154E7F}"/>
              </a:ext>
            </a:extLst>
          </p:cNvPr>
          <p:cNvSpPr/>
          <p:nvPr/>
        </p:nvSpPr>
        <p:spPr>
          <a:xfrm>
            <a:off x="2199505" y="3299254"/>
            <a:ext cx="4263081" cy="358346"/>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9" name="Rounded Rectangle 8">
            <a:extLst>
              <a:ext uri="{FF2B5EF4-FFF2-40B4-BE49-F238E27FC236}">
                <a16:creationId xmlns:a16="http://schemas.microsoft.com/office/drawing/2014/main" id="{6260FF4B-23E2-884F-A442-2BB753BB29BA}"/>
              </a:ext>
            </a:extLst>
          </p:cNvPr>
          <p:cNvSpPr/>
          <p:nvPr/>
        </p:nvSpPr>
        <p:spPr>
          <a:xfrm>
            <a:off x="951470" y="3429000"/>
            <a:ext cx="1248035" cy="142103"/>
          </a:xfrm>
          <a:prstGeom prst="round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0" name="Rounded Rectangle 9">
            <a:extLst>
              <a:ext uri="{FF2B5EF4-FFF2-40B4-BE49-F238E27FC236}">
                <a16:creationId xmlns:a16="http://schemas.microsoft.com/office/drawing/2014/main" id="{F16FF4EA-E2E3-D842-A372-94D66801E589}"/>
              </a:ext>
            </a:extLst>
          </p:cNvPr>
          <p:cNvSpPr/>
          <p:nvPr/>
        </p:nvSpPr>
        <p:spPr>
          <a:xfrm>
            <a:off x="7208108" y="4112741"/>
            <a:ext cx="3690551" cy="558113"/>
          </a:xfrm>
          <a:prstGeom prst="round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3267877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93BEA-D68B-CD49-B9F0-AA516D84DE0E}"/>
              </a:ext>
            </a:extLst>
          </p:cNvPr>
          <p:cNvSpPr>
            <a:spLocks noGrp="1"/>
          </p:cNvSpPr>
          <p:nvPr>
            <p:ph type="title"/>
          </p:nvPr>
        </p:nvSpPr>
        <p:spPr/>
        <p:txBody>
          <a:bodyPr/>
          <a:lstStyle/>
          <a:p>
            <a:r>
              <a:rPr lang="en-NL" dirty="0"/>
              <a:t>International Trade of Total EU28 </a:t>
            </a:r>
            <a:br>
              <a:rPr lang="en-NL" dirty="0"/>
            </a:br>
            <a:r>
              <a:rPr lang="en-NL" sz="2000" dirty="0"/>
              <a:t>(only extra, so trade of EU28 with the rest of the world)</a:t>
            </a:r>
          </a:p>
        </p:txBody>
      </p:sp>
      <p:graphicFrame>
        <p:nvGraphicFramePr>
          <p:cNvPr id="6" name="Content Placeholder 5">
            <a:extLst>
              <a:ext uri="{FF2B5EF4-FFF2-40B4-BE49-F238E27FC236}">
                <a16:creationId xmlns:a16="http://schemas.microsoft.com/office/drawing/2014/main" id="{FDD31C0F-5047-6C41-ACFE-4FA35A7A354B}"/>
              </a:ext>
            </a:extLst>
          </p:cNvPr>
          <p:cNvGraphicFramePr>
            <a:graphicFrameLocks noGrp="1"/>
          </p:cNvGraphicFramePr>
          <p:nvPr>
            <p:ph idx="1"/>
            <p:extLst>
              <p:ext uri="{D42A27DB-BD31-4B8C-83A1-F6EECF244321}">
                <p14:modId xmlns:p14="http://schemas.microsoft.com/office/powerpoint/2010/main" val="4012287457"/>
              </p:ext>
            </p:extLst>
          </p:nvPr>
        </p:nvGraphicFramePr>
        <p:xfrm>
          <a:off x="472440" y="1463040"/>
          <a:ext cx="11612880" cy="51739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2454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93BEA-D68B-CD49-B9F0-AA516D84DE0E}"/>
              </a:ext>
            </a:extLst>
          </p:cNvPr>
          <p:cNvSpPr>
            <a:spLocks noGrp="1"/>
          </p:cNvSpPr>
          <p:nvPr>
            <p:ph type="title"/>
          </p:nvPr>
        </p:nvSpPr>
        <p:spPr/>
        <p:txBody>
          <a:bodyPr>
            <a:normAutofit fontScale="90000"/>
          </a:bodyPr>
          <a:lstStyle/>
          <a:p>
            <a:r>
              <a:rPr lang="en-NL" sz="4300" dirty="0"/>
              <a:t>International Trade balances of the EU28 members</a:t>
            </a:r>
            <a:br>
              <a:rPr lang="en-NL" dirty="0"/>
            </a:br>
            <a:r>
              <a:rPr lang="en-NL" sz="2000" dirty="0"/>
              <a:t>(intra + extra)</a:t>
            </a:r>
          </a:p>
        </p:txBody>
      </p:sp>
      <p:graphicFrame>
        <p:nvGraphicFramePr>
          <p:cNvPr id="8" name="Content Placeholder 7">
            <a:extLst>
              <a:ext uri="{FF2B5EF4-FFF2-40B4-BE49-F238E27FC236}">
                <a16:creationId xmlns:a16="http://schemas.microsoft.com/office/drawing/2014/main" id="{FD87A95A-941A-9048-9EFD-F52FE81FAD40}"/>
              </a:ext>
            </a:extLst>
          </p:cNvPr>
          <p:cNvGraphicFramePr>
            <a:graphicFrameLocks noGrp="1"/>
          </p:cNvGraphicFramePr>
          <p:nvPr>
            <p:ph idx="1"/>
            <p:extLst>
              <p:ext uri="{D42A27DB-BD31-4B8C-83A1-F6EECF244321}">
                <p14:modId xmlns:p14="http://schemas.microsoft.com/office/powerpoint/2010/main" val="2375282009"/>
              </p:ext>
            </p:extLst>
          </p:nvPr>
        </p:nvGraphicFramePr>
        <p:xfrm>
          <a:off x="185351" y="1285102"/>
          <a:ext cx="11874844" cy="537518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18320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C2D21-501C-2449-87EE-6188E6A78D05}"/>
              </a:ext>
            </a:extLst>
          </p:cNvPr>
          <p:cNvSpPr>
            <a:spLocks noGrp="1"/>
          </p:cNvSpPr>
          <p:nvPr>
            <p:ph type="title"/>
          </p:nvPr>
        </p:nvSpPr>
        <p:spPr>
          <a:xfrm>
            <a:off x="924698" y="18255"/>
            <a:ext cx="10515600" cy="1325563"/>
          </a:xfrm>
        </p:spPr>
        <p:txBody>
          <a:bodyPr/>
          <a:lstStyle/>
          <a:p>
            <a:r>
              <a:rPr lang="en-NL" dirty="0"/>
              <a:t>FAOSTAT database </a:t>
            </a:r>
          </a:p>
        </p:txBody>
      </p:sp>
      <p:pic>
        <p:nvPicPr>
          <p:cNvPr id="4" name="Content Placeholder 3">
            <a:extLst>
              <a:ext uri="{FF2B5EF4-FFF2-40B4-BE49-F238E27FC236}">
                <a16:creationId xmlns:a16="http://schemas.microsoft.com/office/drawing/2014/main" id="{DB35D2E8-DF11-2C4E-82F5-AB766E451B7B}"/>
              </a:ext>
            </a:extLst>
          </p:cNvPr>
          <p:cNvPicPr>
            <a:picLocks noGrp="1" noChangeAspect="1"/>
          </p:cNvPicPr>
          <p:nvPr>
            <p:ph idx="1"/>
          </p:nvPr>
        </p:nvPicPr>
        <p:blipFill>
          <a:blip r:embed="rId3"/>
          <a:stretch>
            <a:fillRect/>
          </a:stretch>
        </p:blipFill>
        <p:spPr>
          <a:xfrm>
            <a:off x="751702" y="1077032"/>
            <a:ext cx="5747952" cy="5579041"/>
          </a:xfrm>
          <a:prstGeom prst="rect">
            <a:avLst/>
          </a:prstGeom>
        </p:spPr>
      </p:pic>
      <p:sp>
        <p:nvSpPr>
          <p:cNvPr id="5" name="Rounded Rectangle 4">
            <a:extLst>
              <a:ext uri="{FF2B5EF4-FFF2-40B4-BE49-F238E27FC236}">
                <a16:creationId xmlns:a16="http://schemas.microsoft.com/office/drawing/2014/main" id="{EA6EB8CF-8B4F-E348-A94D-FA700F319E6E}"/>
              </a:ext>
            </a:extLst>
          </p:cNvPr>
          <p:cNvSpPr/>
          <p:nvPr/>
        </p:nvSpPr>
        <p:spPr>
          <a:xfrm>
            <a:off x="5063997" y="3955085"/>
            <a:ext cx="1435657" cy="501301"/>
          </a:xfrm>
          <a:prstGeom prst="round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27151673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1962</TotalTime>
  <Words>1436</Words>
  <Application>Microsoft Macintosh PowerPoint</Application>
  <PresentationFormat>Widescreen</PresentationFormat>
  <Paragraphs>183</Paragraphs>
  <Slides>22</Slides>
  <Notes>22</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Ironhack module 2 project</vt:lpstr>
      <vt:lpstr>Ironhack module 2 project</vt:lpstr>
      <vt:lpstr>Why this  question?</vt:lpstr>
      <vt:lpstr>UN Comtrade dataset:</vt:lpstr>
      <vt:lpstr>EUROSTAT datasets</vt:lpstr>
      <vt:lpstr>EUROSTAT datasets</vt:lpstr>
      <vt:lpstr>International Trade of Total EU28  (only extra, so trade of EU28 with the rest of the world)</vt:lpstr>
      <vt:lpstr>International Trade balances of the EU28 members (intra + extra)</vt:lpstr>
      <vt:lpstr>FAOSTAT database </vt:lpstr>
      <vt:lpstr>FOASTAT database (producer prices)</vt:lpstr>
      <vt:lpstr>Remarkable insights producer prices dataset:</vt:lpstr>
      <vt:lpstr>PowerPoint Presentation</vt:lpstr>
      <vt:lpstr>(Not objective) sample that I took:</vt:lpstr>
      <vt:lpstr>Visual look at possible correlation</vt:lpstr>
      <vt:lpstr>Visual look at possible correlation</vt:lpstr>
      <vt:lpstr>Pairplots:</vt:lpstr>
      <vt:lpstr>Some item – country connections to see if results are different on country level:</vt:lpstr>
      <vt:lpstr>Continuation:</vt:lpstr>
      <vt:lpstr>Conclusion:</vt:lpstr>
      <vt:lpstr>Conclusion:</vt:lpstr>
      <vt:lpstr>Conclusion: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Ironhack module 2 project</dc:title>
  <dc:creator>Vincent van Dijk</dc:creator>
  <cp:lastModifiedBy>Vincent van Dijk</cp:lastModifiedBy>
  <cp:revision>34</cp:revision>
  <dcterms:created xsi:type="dcterms:W3CDTF">2020-06-17T07:13:38Z</dcterms:created>
  <dcterms:modified xsi:type="dcterms:W3CDTF">2020-06-19T11:47:42Z</dcterms:modified>
</cp:coreProperties>
</file>