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80" y="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21E-151F-4BB7-A20E-44A35BC1BFF8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EBDB6-EABA-44DF-8190-07A35F2994E7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8D4D-AF71-4785-91F2-6B6AE004F8A3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D298-76E0-4259-A341-3317C4B704F9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42" y="1"/>
            <a:ext cx="4929222" cy="64291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Cars </a:t>
            </a:r>
            <a:r>
              <a:rPr lang="es-ES" dirty="0" err="1" smtClean="0"/>
              <a:t>diagram</a:t>
            </a:r>
            <a:endParaRPr lang="es-ES" dirty="0"/>
          </a:p>
        </p:txBody>
      </p:sp>
      <p:sp>
        <p:nvSpPr>
          <p:cNvPr id="5" name="Rectángulo 15"/>
          <p:cNvSpPr/>
          <p:nvPr/>
        </p:nvSpPr>
        <p:spPr bwMode="auto">
          <a:xfrm>
            <a:off x="3228398" y="840437"/>
            <a:ext cx="2286016" cy="15967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rPr>
              <a:t>custome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110" charset="-128"/>
                <a:cs typeface="ＭＳ Ｐゴシック" pitchFamily="-110" charset="-128"/>
              </a:rPr>
              <a:t>rs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6" name="Rectángulo 18"/>
          <p:cNvSpPr/>
          <p:nvPr/>
        </p:nvSpPr>
        <p:spPr bwMode="auto">
          <a:xfrm>
            <a:off x="3214678" y="1000108"/>
            <a:ext cx="2286016" cy="17859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customer_ID</a:t>
            </a:r>
            <a:r>
              <a:rPr lang="en-US" sz="1200" dirty="0"/>
              <a:t> INT(10),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name </a:t>
            </a:r>
            <a:r>
              <a:rPr lang="en-US" sz="1200" dirty="0"/>
              <a:t>VARCHAR(20),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err="1" smtClean="0"/>
              <a:t>phone_number</a:t>
            </a:r>
            <a:r>
              <a:rPr lang="en-US" sz="1200" dirty="0"/>
              <a:t> </a:t>
            </a:r>
            <a:r>
              <a:rPr lang="en-US" sz="1200" dirty="0" smtClean="0"/>
              <a:t>BIGINT(12</a:t>
            </a:r>
            <a:r>
              <a:rPr lang="en-US" sz="1200" dirty="0"/>
              <a:t>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email </a:t>
            </a:r>
            <a:r>
              <a:rPr lang="en-US" sz="1200" dirty="0"/>
              <a:t>VARCHAR(30),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address </a:t>
            </a:r>
            <a:r>
              <a:rPr lang="en-US" sz="1200" dirty="0"/>
              <a:t>VARCHAR(30),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city </a:t>
            </a:r>
            <a:r>
              <a:rPr lang="en-US" sz="1200" dirty="0"/>
              <a:t>VARCHAR(15),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country </a:t>
            </a:r>
            <a:r>
              <a:rPr lang="en-US" sz="1200" dirty="0"/>
              <a:t>VARCHAR(15),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ZIP </a:t>
            </a:r>
            <a:r>
              <a:rPr lang="en-US" sz="1200" dirty="0"/>
              <a:t>VARCHAR(10)</a:t>
            </a:r>
            <a:endParaRPr lang="en-US" sz="1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7" name="Rectángulo 19"/>
          <p:cNvSpPr/>
          <p:nvPr/>
        </p:nvSpPr>
        <p:spPr bwMode="auto">
          <a:xfrm>
            <a:off x="3214678" y="5072074"/>
            <a:ext cx="2286016" cy="99438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9144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staff_ID</a:t>
            </a:r>
            <a:r>
              <a:rPr lang="en-US" sz="1200" dirty="0"/>
              <a:t> INT(10),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name </a:t>
            </a:r>
            <a:r>
              <a:rPr lang="en-US" sz="1200" dirty="0"/>
              <a:t>VARCHAR(20),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store </a:t>
            </a:r>
            <a:r>
              <a:rPr lang="en-US" sz="1200" dirty="0"/>
              <a:t>VARCHAR(20),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year </a:t>
            </a:r>
            <a:r>
              <a:rPr lang="en-US" sz="1200" dirty="0"/>
              <a:t>INT(4) </a:t>
            </a:r>
            <a:endParaRPr lang="en-US" sz="1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" name="Rectángulo 20"/>
          <p:cNvSpPr/>
          <p:nvPr/>
        </p:nvSpPr>
        <p:spPr bwMode="auto">
          <a:xfrm>
            <a:off x="6572264" y="2928934"/>
            <a:ext cx="2214577" cy="163732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9144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invoice_number</a:t>
            </a:r>
            <a:r>
              <a:rPr lang="en-US" sz="1200" dirty="0"/>
              <a:t> INT(10),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date </a:t>
            </a:r>
            <a:r>
              <a:rPr lang="en-US" sz="1200" dirty="0" err="1"/>
              <a:t>DATE</a:t>
            </a:r>
            <a:r>
              <a:rPr lang="en-US" sz="1200" dirty="0"/>
              <a:t>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car </a:t>
            </a:r>
            <a:r>
              <a:rPr lang="en-US" sz="1200" dirty="0"/>
              <a:t>INT(10),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customer </a:t>
            </a:r>
            <a:r>
              <a:rPr lang="en-US" sz="1200" dirty="0"/>
              <a:t>INT(10),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salesperson </a:t>
            </a:r>
            <a:r>
              <a:rPr lang="en-US" sz="1200" dirty="0"/>
              <a:t>INT(10),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err="1" smtClean="0"/>
              <a:t>customer_ID</a:t>
            </a:r>
            <a:r>
              <a:rPr lang="en-US" sz="1200" dirty="0" smtClean="0"/>
              <a:t> </a:t>
            </a:r>
            <a:r>
              <a:rPr lang="en-US" sz="1200" dirty="0"/>
              <a:t>INT(10),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err="1" smtClean="0"/>
              <a:t>staff_ID</a:t>
            </a:r>
            <a:r>
              <a:rPr lang="en-US" sz="1200" dirty="0" smtClean="0"/>
              <a:t> </a:t>
            </a:r>
            <a:r>
              <a:rPr lang="en-US" sz="1200" dirty="0"/>
              <a:t>INT(10)</a:t>
            </a:r>
            <a:endParaRPr lang="en-US" sz="1200" dirty="0" smtClean="0">
              <a:solidFill>
                <a:srgbClr val="05345E"/>
              </a:solidFill>
              <a:cs typeface="Arial"/>
            </a:endParaRPr>
          </a:p>
        </p:txBody>
      </p:sp>
      <p:sp>
        <p:nvSpPr>
          <p:cNvPr id="9" name="Rectángulo 26"/>
          <p:cNvSpPr/>
          <p:nvPr/>
        </p:nvSpPr>
        <p:spPr bwMode="auto">
          <a:xfrm>
            <a:off x="142844" y="2769263"/>
            <a:ext cx="2214577" cy="15967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  <a:ea typeface="ＭＳ Ｐゴシック" pitchFamily="-110" charset="-128"/>
                <a:cs typeface="ＭＳ Ｐゴシック" pitchFamily="-110" charset="-128"/>
              </a:rPr>
              <a:t>cars</a:t>
            </a:r>
            <a:endParaRPr lang="en-US" sz="1400" b="1" dirty="0">
              <a:solidFill>
                <a:schemeClr val="bg1"/>
              </a:solidFill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0" name="Rectángulo 27"/>
          <p:cNvSpPr/>
          <p:nvPr/>
        </p:nvSpPr>
        <p:spPr bwMode="auto">
          <a:xfrm>
            <a:off x="3214678" y="4913968"/>
            <a:ext cx="2286016" cy="17032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rPr>
              <a:t>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110" charset="-128"/>
                <a:cs typeface="ＭＳ Ｐゴシック" pitchFamily="-110" charset="-128"/>
              </a:rPr>
              <a:t>alespersons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1" name="Rectángulo 28"/>
          <p:cNvSpPr/>
          <p:nvPr/>
        </p:nvSpPr>
        <p:spPr bwMode="auto">
          <a:xfrm>
            <a:off x="6572264" y="2752858"/>
            <a:ext cx="2214577" cy="17032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110" charset="-128"/>
                <a:cs typeface="ＭＳ Ｐゴシック" pitchFamily="-110" charset="-128"/>
              </a:rPr>
              <a:t>invoices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2" name="Rectángulo 29"/>
          <p:cNvSpPr/>
          <p:nvPr/>
        </p:nvSpPr>
        <p:spPr bwMode="auto">
          <a:xfrm>
            <a:off x="142844" y="2928934"/>
            <a:ext cx="2214577" cy="16430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VIN CHAR(17),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manufacturer </a:t>
            </a:r>
            <a:r>
              <a:rPr lang="en-US" sz="1200" dirty="0"/>
              <a:t>VARCHAR(10),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model </a:t>
            </a:r>
            <a:r>
              <a:rPr lang="en-US" sz="1200" dirty="0"/>
              <a:t>VARCHAR(20),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year </a:t>
            </a:r>
            <a:r>
              <a:rPr lang="en-US" sz="1200" dirty="0"/>
              <a:t>INT(4),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color </a:t>
            </a:r>
            <a:r>
              <a:rPr lang="en-US" sz="1200" dirty="0"/>
              <a:t>VARCHAR(10),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err="1" smtClean="0"/>
              <a:t>customer_ID</a:t>
            </a:r>
            <a:r>
              <a:rPr lang="en-US" sz="1200" dirty="0" smtClean="0"/>
              <a:t> </a:t>
            </a:r>
            <a:r>
              <a:rPr lang="en-US" sz="1200" dirty="0"/>
              <a:t>INT(10), </a:t>
            </a:r>
            <a:endParaRPr lang="en-U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 err="1" smtClean="0"/>
              <a:t>staff_ID</a:t>
            </a:r>
            <a:r>
              <a:rPr lang="en-US" sz="1200" dirty="0" smtClean="0"/>
              <a:t> </a:t>
            </a:r>
            <a:r>
              <a:rPr lang="en-US" sz="1200" dirty="0"/>
              <a:t>INT(10)</a:t>
            </a:r>
            <a:endParaRPr lang="en-US" sz="1200" dirty="0" smtClean="0">
              <a:solidFill>
                <a:srgbClr val="05345E"/>
              </a:solidFill>
              <a:cs typeface="Arial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</a:pPr>
            <a:endParaRPr lang="en-US" sz="1200" dirty="0" smtClean="0">
              <a:solidFill>
                <a:srgbClr val="05345E"/>
              </a:solidFill>
              <a:cs typeface="Arial"/>
            </a:endParaRPr>
          </a:p>
        </p:txBody>
      </p:sp>
      <p:sp>
        <p:nvSpPr>
          <p:cNvPr id="13" name="Flecha derecha 9"/>
          <p:cNvSpPr/>
          <p:nvPr/>
        </p:nvSpPr>
        <p:spPr bwMode="auto">
          <a:xfrm rot="5400000">
            <a:off x="4035057" y="2965812"/>
            <a:ext cx="212215" cy="281336"/>
          </a:xfrm>
          <a:prstGeom prst="rightArrow">
            <a:avLst>
              <a:gd name="adj1" fmla="val 38529"/>
              <a:gd name="adj2" fmla="val 50000"/>
            </a:avLst>
          </a:prstGeom>
          <a:solidFill>
            <a:srgbClr val="BFB8AF"/>
          </a:solidFill>
          <a:ln w="25400" cap="flat" cmpd="sng" algn="ctr">
            <a:solidFill>
              <a:srgbClr val="BFB8A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4" name="Rectángulo 19"/>
          <p:cNvSpPr/>
          <p:nvPr/>
        </p:nvSpPr>
        <p:spPr bwMode="auto">
          <a:xfrm>
            <a:off x="3214678" y="3643314"/>
            <a:ext cx="2286016" cy="6429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9144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1200" dirty="0" err="1"/>
              <a:t>customer_ID</a:t>
            </a:r>
            <a:r>
              <a:rPr lang="es-ES" sz="1200" dirty="0"/>
              <a:t> INT(10), </a:t>
            </a:r>
            <a:endParaRPr lang="es-ES" sz="1200" dirty="0" smtClean="0"/>
          </a:p>
          <a:p>
            <a:pPr marL="171450" indent="-171450" algn="just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1200" dirty="0" err="1" smtClean="0"/>
              <a:t>staff_ID</a:t>
            </a:r>
            <a:r>
              <a:rPr lang="es-ES" sz="1200" dirty="0" smtClean="0"/>
              <a:t> </a:t>
            </a:r>
            <a:r>
              <a:rPr lang="es-ES" sz="1200" dirty="0"/>
              <a:t>INT(10)</a:t>
            </a:r>
            <a:endParaRPr lang="en-US" sz="1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5" name="Rectángulo 27"/>
          <p:cNvSpPr/>
          <p:nvPr/>
        </p:nvSpPr>
        <p:spPr bwMode="auto">
          <a:xfrm>
            <a:off x="3214678" y="3472984"/>
            <a:ext cx="2286016" cy="17032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solidFill>
                  <a:schemeClr val="bg1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-110" charset="-128"/>
                <a:cs typeface="ＭＳ Ｐゴシック" pitchFamily="-110" charset="-128"/>
              </a:rPr>
              <a:t>ustomer_salespersons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6" name="Flecha derecha 9"/>
          <p:cNvSpPr/>
          <p:nvPr/>
        </p:nvSpPr>
        <p:spPr bwMode="auto">
          <a:xfrm rot="19712889">
            <a:off x="2486669" y="2034938"/>
            <a:ext cx="212215" cy="281336"/>
          </a:xfrm>
          <a:prstGeom prst="rightArrow">
            <a:avLst>
              <a:gd name="adj1" fmla="val 38529"/>
              <a:gd name="adj2" fmla="val 50000"/>
            </a:avLst>
          </a:prstGeom>
          <a:solidFill>
            <a:srgbClr val="BFB8AF"/>
          </a:solidFill>
          <a:ln w="25400" cap="flat" cmpd="sng" algn="ctr">
            <a:solidFill>
              <a:srgbClr val="BFB8A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7" name="Flecha derecha 9"/>
          <p:cNvSpPr/>
          <p:nvPr/>
        </p:nvSpPr>
        <p:spPr bwMode="auto">
          <a:xfrm rot="2541856">
            <a:off x="2424502" y="4892528"/>
            <a:ext cx="212215" cy="281336"/>
          </a:xfrm>
          <a:prstGeom prst="rightArrow">
            <a:avLst>
              <a:gd name="adj1" fmla="val 38529"/>
              <a:gd name="adj2" fmla="val 50000"/>
            </a:avLst>
          </a:prstGeom>
          <a:solidFill>
            <a:srgbClr val="BFB8AF"/>
          </a:solidFill>
          <a:ln w="25400" cap="flat" cmpd="sng" algn="ctr">
            <a:solidFill>
              <a:srgbClr val="BFB8A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8" name="Flecha derecha 9"/>
          <p:cNvSpPr/>
          <p:nvPr/>
        </p:nvSpPr>
        <p:spPr bwMode="auto">
          <a:xfrm rot="16200000">
            <a:off x="4185168" y="4468108"/>
            <a:ext cx="212215" cy="281336"/>
          </a:xfrm>
          <a:prstGeom prst="rightArrow">
            <a:avLst>
              <a:gd name="adj1" fmla="val 38529"/>
              <a:gd name="adj2" fmla="val 50000"/>
            </a:avLst>
          </a:prstGeom>
          <a:solidFill>
            <a:srgbClr val="BFB8AF"/>
          </a:solidFill>
          <a:ln w="25400" cap="flat" cmpd="sng" algn="ctr">
            <a:solidFill>
              <a:srgbClr val="BFB8A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9" name="Flecha derecha 9"/>
          <p:cNvSpPr/>
          <p:nvPr/>
        </p:nvSpPr>
        <p:spPr bwMode="auto">
          <a:xfrm rot="13383908">
            <a:off x="6282538" y="2034794"/>
            <a:ext cx="212215" cy="281336"/>
          </a:xfrm>
          <a:prstGeom prst="rightArrow">
            <a:avLst>
              <a:gd name="adj1" fmla="val 38529"/>
              <a:gd name="adj2" fmla="val 50000"/>
            </a:avLst>
          </a:prstGeom>
          <a:solidFill>
            <a:srgbClr val="BFB8AF"/>
          </a:solidFill>
          <a:ln w="25400" cap="flat" cmpd="sng" algn="ctr">
            <a:solidFill>
              <a:srgbClr val="BFB8A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0" name="Flecha derecha 9"/>
          <p:cNvSpPr/>
          <p:nvPr/>
        </p:nvSpPr>
        <p:spPr bwMode="auto">
          <a:xfrm rot="8563924">
            <a:off x="6207150" y="5036166"/>
            <a:ext cx="212215" cy="281336"/>
          </a:xfrm>
          <a:prstGeom prst="rightArrow">
            <a:avLst>
              <a:gd name="adj1" fmla="val 38529"/>
              <a:gd name="adj2" fmla="val 50000"/>
            </a:avLst>
          </a:prstGeom>
          <a:solidFill>
            <a:srgbClr val="BFB8AF"/>
          </a:solidFill>
          <a:ln w="25400" cap="flat" cmpd="sng" algn="ctr">
            <a:solidFill>
              <a:srgbClr val="BFB8A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08" y="22145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2143108" y="46434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23" name="TextBox 22"/>
          <p:cNvSpPr txBox="1"/>
          <p:nvPr/>
        </p:nvSpPr>
        <p:spPr>
          <a:xfrm>
            <a:off x="4143372" y="4214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4143372" y="46434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25" name="TextBox 24"/>
          <p:cNvSpPr txBox="1"/>
          <p:nvPr/>
        </p:nvSpPr>
        <p:spPr>
          <a:xfrm>
            <a:off x="4000496" y="31432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26" name="TextBox 25"/>
          <p:cNvSpPr txBox="1"/>
          <p:nvPr/>
        </p:nvSpPr>
        <p:spPr>
          <a:xfrm>
            <a:off x="4000496" y="271462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27" name="TextBox 26"/>
          <p:cNvSpPr txBox="1"/>
          <p:nvPr/>
        </p:nvSpPr>
        <p:spPr>
          <a:xfrm>
            <a:off x="6357950" y="478632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429388" y="22145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2714612" y="1785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585788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2714612" y="5000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5929322" y="1785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4643438" y="4643446"/>
            <a:ext cx="3143272" cy="1857388"/>
          </a:xfrm>
          <a:prstGeom prst="bentConnector3">
            <a:avLst>
              <a:gd name="adj1" fmla="val 99948"/>
            </a:avLst>
          </a:prstGeom>
          <a:ln w="635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1000100" y="4643446"/>
            <a:ext cx="3643338" cy="1857388"/>
          </a:xfrm>
          <a:prstGeom prst="bentConnector3">
            <a:avLst>
              <a:gd name="adj1" fmla="val 41"/>
            </a:avLst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1538" y="4643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3" name="TextBox 52"/>
          <p:cNvSpPr txBox="1"/>
          <p:nvPr/>
        </p:nvSpPr>
        <p:spPr>
          <a:xfrm>
            <a:off x="7358082" y="471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105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Cars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diagram</dc:title>
  <dc:creator>a</dc:creator>
  <cp:lastModifiedBy>a</cp:lastModifiedBy>
  <cp:revision>4</cp:revision>
  <dcterms:created xsi:type="dcterms:W3CDTF">2019-06-18T05:43:18Z</dcterms:created>
  <dcterms:modified xsi:type="dcterms:W3CDTF">2019-06-18T06:03:51Z</dcterms:modified>
</cp:coreProperties>
</file>