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  <a:srgbClr val="02317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8D46-370B-4809-B72D-87A41E2CF4CC}" v="1" dt="2024-08-02T21:11:2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raine Rivera Torres" userId="b3660cac-b5da-4b9b-8fc5-ec4c1403468b" providerId="ADAL" clId="{1CDA8D46-370B-4809-B72D-87A41E2CF4CC}"/>
    <pc:docChg chg="modSld">
      <pc:chgData name="Lorraine Rivera Torres" userId="b3660cac-b5da-4b9b-8fc5-ec4c1403468b" providerId="ADAL" clId="{1CDA8D46-370B-4809-B72D-87A41E2CF4CC}" dt="2024-08-02T21:12:08.047" v="59" actId="20577"/>
      <pc:docMkLst>
        <pc:docMk/>
      </pc:docMkLst>
      <pc:sldChg chg="addSp modSp mod">
        <pc:chgData name="Lorraine Rivera Torres" userId="b3660cac-b5da-4b9b-8fc5-ec4c1403468b" providerId="ADAL" clId="{1CDA8D46-370B-4809-B72D-87A41E2CF4CC}" dt="2024-08-02T21:12:08.047" v="59" actId="20577"/>
        <pc:sldMkLst>
          <pc:docMk/>
          <pc:sldMk cId="1532629296" sldId="257"/>
        </pc:sldMkLst>
        <pc:spChg chg="mod">
          <ac:chgData name="Lorraine Rivera Torres" userId="b3660cac-b5da-4b9b-8fc5-ec4c1403468b" providerId="ADAL" clId="{1CDA8D46-370B-4809-B72D-87A41E2CF4CC}" dt="2024-08-02T21:11:22.768" v="0" actId="1076"/>
          <ac:spMkLst>
            <pc:docMk/>
            <pc:sldMk cId="1532629296" sldId="257"/>
            <ac:spMk id="129" creationId="{9E4880B0-4232-FB7E-3556-9B1B2D7EE214}"/>
          </ac:spMkLst>
        </pc:spChg>
        <pc:spChg chg="mod">
          <ac:chgData name="Lorraine Rivera Torres" userId="b3660cac-b5da-4b9b-8fc5-ec4c1403468b" providerId="ADAL" clId="{1CDA8D46-370B-4809-B72D-87A41E2CF4CC}" dt="2024-08-02T21:12:08.047" v="59" actId="20577"/>
          <ac:spMkLst>
            <pc:docMk/>
            <pc:sldMk cId="1532629296" sldId="257"/>
            <ac:spMk id="130" creationId="{C1E2DAD8-92AE-6223-CC8B-10F0B20044D6}"/>
          </ac:spMkLst>
        </pc:spChg>
        <pc:picChg chg="add mod">
          <ac:chgData name="Lorraine Rivera Torres" userId="b3660cac-b5da-4b9b-8fc5-ec4c1403468b" providerId="ADAL" clId="{1CDA8D46-370B-4809-B72D-87A41E2CF4CC}" dt="2024-08-02T21:11:50.752" v="7" actId="1076"/>
          <ac:picMkLst>
            <pc:docMk/>
            <pc:sldMk cId="1532629296" sldId="257"/>
            <ac:picMk id="3" creationId="{56F58623-E6DE-E591-5D4D-2E15A949C590}"/>
          </ac:picMkLst>
        </pc:picChg>
        <pc:picChg chg="add mod">
          <ac:chgData name="Lorraine Rivera Torres" userId="b3660cac-b5da-4b9b-8fc5-ec4c1403468b" providerId="ADAL" clId="{1CDA8D46-370B-4809-B72D-87A41E2CF4CC}" dt="2024-08-02T21:11:41.020" v="5" actId="1076"/>
          <ac:picMkLst>
            <pc:docMk/>
            <pc:sldMk cId="1532629296" sldId="257"/>
            <ac:picMk id="6" creationId="{D0071064-9B7F-3978-02A8-9424AA578CA3}"/>
          </ac:picMkLst>
        </pc:picChg>
        <pc:picChg chg="mod">
          <ac:chgData name="Lorraine Rivera Torres" userId="b3660cac-b5da-4b9b-8fc5-ec4c1403468b" providerId="ADAL" clId="{1CDA8D46-370B-4809-B72D-87A41E2CF4CC}" dt="2024-08-02T21:11:22.768" v="0" actId="1076"/>
          <ac:picMkLst>
            <pc:docMk/>
            <pc:sldMk cId="1532629296" sldId="257"/>
            <ac:picMk id="128" creationId="{E7841757-CFF6-4619-2F34-7CD813E998D1}"/>
          </ac:picMkLst>
        </pc:picChg>
        <pc:cxnChg chg="mod">
          <ac:chgData name="Lorraine Rivera Torres" userId="b3660cac-b5da-4b9b-8fc5-ec4c1403468b" providerId="ADAL" clId="{1CDA8D46-370B-4809-B72D-87A41E2CF4CC}" dt="2024-08-02T21:12:04.821" v="48" actId="20577"/>
          <ac:cxnSpMkLst>
            <pc:docMk/>
            <pc:sldMk cId="1532629296" sldId="257"/>
            <ac:cxnSpMk id="132" creationId="{D67E41B8-BBF0-D8ED-6543-079F388622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2DB-4B8E-50F8-B14E-83F593E4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0C51-BD4F-5291-061F-6D0ECE3C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21CF-DB5F-3D68-B890-85F1572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0027-D444-AFF2-4873-0DA0CC1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6F91-5222-8754-1069-B147F6B7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6510-6D64-545A-11F1-B6600C7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FBDE-1DF9-D6F3-3E2F-E3FB6D929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020-9125-C92A-9D36-AD1584F0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FF2D-FEB1-77C2-B206-DE02CDF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BFFD-753F-A99C-72C6-409F52E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9D48-C6B2-1311-0927-8C8962C1B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ECF5B-2715-0CD3-4428-C97F4A02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6CD6E-AE75-F6FA-3CD7-69BEB302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9FBC-42D5-CFB3-0899-4D5D3766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FE6A-9A83-2387-9954-7BCA76E1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3597-836E-0892-3421-D7CDBB32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8A8C-08D6-721C-A03B-DDC54C20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3B58-D94F-9AAE-B86D-9762DB5B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BF54-1957-C5A0-6F14-1E482003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4AB5-A7FA-033D-496F-96C69985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4CFB-A595-33B4-CE5F-DC492ACC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6AA22-0372-2752-84E6-F0F3E70D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3651-E84E-6506-6498-08692428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36A4-88FD-C241-67A1-2F8854ED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49C7-ABFD-9F2D-6ADA-44901D2F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8BA5-156F-8A20-3A4D-06C89F7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4ACE-E83A-8B60-ABBB-E040E27D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4275-A8D7-BD6F-A19D-4FCE061C2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7C50-6890-64BB-A5A9-8FBBF989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58F6-F6F3-AEBA-F174-B678CCD5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29E8-E35A-BA5F-56D5-44DDF938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EF17-3C75-6EA7-447B-1045835C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DDCF-623C-D298-B82B-A16B38DE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D2E3-E6A2-3BE7-7020-D4DCF226F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D5B04-69D6-2507-7CE8-D9923400D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E24E-306D-AE2C-1DD7-88A7128C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F07EF-7092-01BB-F2D0-A63116A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304E-1193-E217-82B4-EA7D7E6A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250BA-A705-FD72-4FB9-01F13614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2758-F45F-A3F8-C6B3-63BF6488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2D5EC-4475-499A-017E-FF85D62E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4FE58-156C-CB70-AEBF-0A7649FE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B7984-DAF8-1729-7831-1B399F3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3579E-85AC-FB04-B57E-EC76CAEB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896D2-4B8B-430A-95F9-5E5DB792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1647-5DE6-63ED-BF26-F9EA1D14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E51-C550-B95A-1067-23F17204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3DD8-54AC-6555-CACF-C5CC2C14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36680-2A65-CB26-BC6F-FE9F3EA3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E708-D501-29BD-983C-7106EA97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344C-2A87-C300-5602-D22F501E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E912-60B2-A68E-F36D-2E389AC2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E36D-81F3-A7E9-1B03-FEB403D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5D4E3-9741-CF1F-94CF-9B528A26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8BC5-6F10-A889-E56B-1F2D69FE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9CB0-1E92-A9A2-AE3F-0FA1287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8913-7CB4-FE55-D38B-249CCCF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BC3AE-576A-B619-5E81-B3E6D999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A70A-1622-1550-BB53-CD538227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AE49-F9C4-26B1-9E88-EDA0C53C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8853-D5C9-4F13-AC24-2310B8A6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25F01-6605-459E-9ECE-ECF5FA21095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AE1B-991F-952D-DAF8-D0FED2DFA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01CF-1DE0-7CC0-66B8-2810DFF41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A2D37-9F9C-4846-8751-78802F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a heart and a house&#10;&#10;Description automatically generated">
            <a:extLst>
              <a:ext uri="{FF2B5EF4-FFF2-40B4-BE49-F238E27FC236}">
                <a16:creationId xmlns:a16="http://schemas.microsoft.com/office/drawing/2014/main" id="{44120C79-5139-6215-1F0C-D79609CA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2" y="1808820"/>
            <a:ext cx="721063" cy="721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B910A-A1DD-8DB2-FC1E-C86045D4BAA2}"/>
              </a:ext>
            </a:extLst>
          </p:cNvPr>
          <p:cNvSpPr txBox="1"/>
          <p:nvPr/>
        </p:nvSpPr>
        <p:spPr>
          <a:xfrm>
            <a:off x="555623" y="2644878"/>
            <a:ext cx="120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is thinking of purchasing a house or refinancing his property</a:t>
            </a:r>
          </a:p>
        </p:txBody>
      </p:sp>
      <p:pic>
        <p:nvPicPr>
          <p:cNvPr id="12" name="Picture 11" descr="A paper and dollar bill&#10;&#10;Description automatically generated">
            <a:extLst>
              <a:ext uri="{FF2B5EF4-FFF2-40B4-BE49-F238E27FC236}">
                <a16:creationId xmlns:a16="http://schemas.microsoft.com/office/drawing/2014/main" id="{9D945AA8-7712-6DBC-4138-6BD4C19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87" y="1811541"/>
            <a:ext cx="721063" cy="721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264B17-6CE4-055F-FC91-66A4493B55DE}"/>
              </a:ext>
            </a:extLst>
          </p:cNvPr>
          <p:cNvSpPr txBox="1"/>
          <p:nvPr/>
        </p:nvSpPr>
        <p:spPr>
          <a:xfrm>
            <a:off x="1740942" y="2639677"/>
            <a:ext cx="1382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wants to know his credit limit and the different loans he can apply to (“prequalification letter”)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59DBC3-8425-7EAC-B20B-404C9238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50" y="923050"/>
            <a:ext cx="1832444" cy="8112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11C8D5-A289-D670-6D6D-CB57BBE9ECE3}"/>
              </a:ext>
            </a:extLst>
          </p:cNvPr>
          <p:cNvSpPr txBox="1"/>
          <p:nvPr/>
        </p:nvSpPr>
        <p:spPr>
          <a:xfrm>
            <a:off x="3614901" y="1776204"/>
            <a:ext cx="21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goes to Popular Mortgage webpage looking for information.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7F9958A-4D59-D32A-E93B-DDE13A3C25BF}"/>
              </a:ext>
            </a:extLst>
          </p:cNvPr>
          <p:cNvSpPr/>
          <p:nvPr/>
        </p:nvSpPr>
        <p:spPr>
          <a:xfrm>
            <a:off x="7973453" y="1852120"/>
            <a:ext cx="1528656" cy="106603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Purchase  or Refinance?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2ED16-873E-E6B6-B041-773099020D12}"/>
              </a:ext>
            </a:extLst>
          </p:cNvPr>
          <p:cNvSpPr txBox="1"/>
          <p:nvPr/>
        </p:nvSpPr>
        <p:spPr>
          <a:xfrm>
            <a:off x="10231378" y="5686398"/>
            <a:ext cx="17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Completes a more extensive form. Also, will need to fill in additional information if the loan will be with a co-applicant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EB544-391E-AEAE-BD13-15C879B3CEF0}"/>
              </a:ext>
            </a:extLst>
          </p:cNvPr>
          <p:cNvSpPr txBox="1"/>
          <p:nvPr/>
        </p:nvSpPr>
        <p:spPr>
          <a:xfrm>
            <a:off x="8620174" y="5686398"/>
            <a:ext cx="13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submits form and the screen will show a </a:t>
            </a:r>
            <a:r>
              <a:rPr lang="en-US" sz="900" i="1" dirty="0"/>
              <a:t>thank you </a:t>
            </a:r>
            <a:r>
              <a:rPr lang="en-US" sz="900" dirty="0"/>
              <a:t>message.</a:t>
            </a:r>
          </a:p>
        </p:txBody>
      </p:sp>
      <p:pic>
        <p:nvPicPr>
          <p:cNvPr id="14" name="Picture 13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0BE42E79-06AD-0FEE-0B72-424A66A3C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63" y="4936906"/>
            <a:ext cx="606048" cy="606048"/>
          </a:xfrm>
          <a:prstGeom prst="rect">
            <a:avLst/>
          </a:prstGeom>
        </p:spPr>
      </p:pic>
      <p:pic>
        <p:nvPicPr>
          <p:cNvPr id="8" name="Picture 7" descr="A hand pressing a button&#10;&#10;Description automatically generated">
            <a:extLst>
              <a:ext uri="{FF2B5EF4-FFF2-40B4-BE49-F238E27FC236}">
                <a16:creationId xmlns:a16="http://schemas.microsoft.com/office/drawing/2014/main" id="{B4A5572F-64EB-9A6D-1A16-67787EC4B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48" y="5233077"/>
            <a:ext cx="444382" cy="400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3492EE-4BAD-403C-5303-544E3514513A}"/>
              </a:ext>
            </a:extLst>
          </p:cNvPr>
          <p:cNvSpPr txBox="1"/>
          <p:nvPr/>
        </p:nvSpPr>
        <p:spPr>
          <a:xfrm>
            <a:off x="9029930" y="4967638"/>
            <a:ext cx="55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Thank</a:t>
            </a:r>
          </a:p>
          <a:p>
            <a:pPr algn="ctr"/>
            <a:r>
              <a:rPr lang="en-US" sz="900" dirty="0"/>
              <a:t> you!</a:t>
            </a:r>
          </a:p>
        </p:txBody>
      </p:sp>
      <p:pic>
        <p:nvPicPr>
          <p:cNvPr id="19" name="Picture 18" descr="A yellow envelope with a black and white paper&#10;&#10;Description automatically generated">
            <a:extLst>
              <a:ext uri="{FF2B5EF4-FFF2-40B4-BE49-F238E27FC236}">
                <a16:creationId xmlns:a16="http://schemas.microsoft.com/office/drawing/2014/main" id="{129F1DC2-1318-F7F3-41AD-DAAAF034D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52" y="3751201"/>
            <a:ext cx="553998" cy="5539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5539D3-1A39-801B-82D3-A7014E444E51}"/>
              </a:ext>
            </a:extLst>
          </p:cNvPr>
          <p:cNvSpPr txBox="1"/>
          <p:nvPr/>
        </p:nvSpPr>
        <p:spPr>
          <a:xfrm>
            <a:off x="1898117" y="4363501"/>
            <a:ext cx="30141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receives email with prequalification letter showing the pricing for the 3 products*. If the form was completed thru the unique vendor link, email closure should include the sales agent #.</a:t>
            </a:r>
          </a:p>
          <a:p>
            <a:pPr algn="ctr"/>
            <a:r>
              <a:rPr lang="en-US" sz="900" dirty="0"/>
              <a:t>Letter must show  unique ID.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2DC435-9684-B77C-BE3E-C0D88B015FE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518375" y="2169352"/>
            <a:ext cx="553412" cy="2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40998C0-AAD7-26C0-BAC2-193B76B70F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792850" y="1328672"/>
            <a:ext cx="915600" cy="8434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9CE5AB-7DE8-04A1-4F7D-A4979DF0F19B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540894" y="1328672"/>
            <a:ext cx="2432559" cy="10564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96CDF39-3FDB-19C7-3F53-A462946C5AD9}"/>
              </a:ext>
            </a:extLst>
          </p:cNvPr>
          <p:cNvCxnSpPr>
            <a:cxnSpLocks/>
            <a:stCxn id="4" idx="2"/>
            <a:endCxn id="100" idx="0"/>
          </p:cNvCxnSpPr>
          <p:nvPr/>
        </p:nvCxnSpPr>
        <p:spPr>
          <a:xfrm rot="16200000" flipH="1">
            <a:off x="8876182" y="2779749"/>
            <a:ext cx="1963234" cy="22400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A9698ED-FF8B-6134-B5BA-E734F4A2219F}"/>
              </a:ext>
            </a:extLst>
          </p:cNvPr>
          <p:cNvCxnSpPr>
            <a:cxnSpLocks/>
            <a:stCxn id="100" idx="1"/>
            <a:endCxn id="14" idx="3"/>
          </p:cNvCxnSpPr>
          <p:nvPr/>
        </p:nvCxnSpPr>
        <p:spPr>
          <a:xfrm rot="10800000">
            <a:off x="9601612" y="5239931"/>
            <a:ext cx="1013345" cy="4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C75B46-595C-00B5-5609-67D7FE0F68BB}"/>
              </a:ext>
            </a:extLst>
          </p:cNvPr>
          <p:cNvSpPr txBox="1"/>
          <p:nvPr/>
        </p:nvSpPr>
        <p:spPr>
          <a:xfrm>
            <a:off x="8335884" y="3205123"/>
            <a:ext cx="138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Purchase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546B3-984B-3D9E-BDCC-5FDAB8064AE0}"/>
              </a:ext>
            </a:extLst>
          </p:cNvPr>
          <p:cNvSpPr txBox="1"/>
          <p:nvPr/>
        </p:nvSpPr>
        <p:spPr>
          <a:xfrm>
            <a:off x="10400770" y="2704416"/>
            <a:ext cx="138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Completes simple form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D110296-9437-FD49-D69B-645A22C70F2D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 flipV="1">
            <a:off x="9502109" y="2382636"/>
            <a:ext cx="1205422" cy="25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001662-CF51-7A16-1988-120F3C90F927}"/>
              </a:ext>
            </a:extLst>
          </p:cNvPr>
          <p:cNvSpPr txBox="1"/>
          <p:nvPr/>
        </p:nvSpPr>
        <p:spPr>
          <a:xfrm>
            <a:off x="10246566" y="1071035"/>
            <a:ext cx="165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submits form and the screen will show a  thank you and we’ll call you  message .</a:t>
            </a:r>
          </a:p>
        </p:txBody>
      </p:sp>
      <p:pic>
        <p:nvPicPr>
          <p:cNvPr id="27" name="Picture 26" descr="A computer screen with a magnet and people on it&#10;&#10;Description automatically generated">
            <a:extLst>
              <a:ext uri="{FF2B5EF4-FFF2-40B4-BE49-F238E27FC236}">
                <a16:creationId xmlns:a16="http://schemas.microsoft.com/office/drawing/2014/main" id="{E10E9CBB-4EF5-D9D1-AA26-40C835966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43" y="409564"/>
            <a:ext cx="606048" cy="606048"/>
          </a:xfrm>
          <a:prstGeom prst="rect">
            <a:avLst/>
          </a:prstGeom>
        </p:spPr>
      </p:pic>
      <p:pic>
        <p:nvPicPr>
          <p:cNvPr id="37" name="Picture 36" descr="A blue cloud with black text&#10;&#10;Description automatically generated">
            <a:extLst>
              <a:ext uri="{FF2B5EF4-FFF2-40B4-BE49-F238E27FC236}">
                <a16:creationId xmlns:a16="http://schemas.microsoft.com/office/drawing/2014/main" id="{6AD4CAF8-C784-556F-290A-E7E285D8D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02" y="158590"/>
            <a:ext cx="553998" cy="5539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AF4DD9-9F87-945E-770F-004778E8A1C7}"/>
              </a:ext>
            </a:extLst>
          </p:cNvPr>
          <p:cNvSpPr txBox="1"/>
          <p:nvPr/>
        </p:nvSpPr>
        <p:spPr>
          <a:xfrm>
            <a:off x="8549555" y="1071035"/>
            <a:ext cx="1652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Lead is automatically created in salesforce with all the fields submitted in the form</a:t>
            </a:r>
          </a:p>
        </p:txBody>
      </p:sp>
      <p:pic>
        <p:nvPicPr>
          <p:cNvPr id="42" name="Picture 41" descr="A paper with colorful graph and check marks&#10;&#10;Description automatically generated">
            <a:extLst>
              <a:ext uri="{FF2B5EF4-FFF2-40B4-BE49-F238E27FC236}">
                <a16:creationId xmlns:a16="http://schemas.microsoft.com/office/drawing/2014/main" id="{69098792-F1E9-7D18-9A13-80F78A69C6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15" y="351282"/>
            <a:ext cx="721063" cy="72106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B5C47C5-0E15-A9A9-FBC4-7EDB6C925AD9}"/>
              </a:ext>
            </a:extLst>
          </p:cNvPr>
          <p:cNvSpPr txBox="1"/>
          <p:nvPr/>
        </p:nvSpPr>
        <p:spPr>
          <a:xfrm>
            <a:off x="6981335" y="1071035"/>
            <a:ext cx="1528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Salesforce user downloads a report prioritized on the step they are in.</a:t>
            </a:r>
          </a:p>
        </p:txBody>
      </p:sp>
      <p:pic>
        <p:nvPicPr>
          <p:cNvPr id="51" name="Picture 50" descr="A computer screen with a magnet and people on it&#10;&#10;Description automatically generated">
            <a:extLst>
              <a:ext uri="{FF2B5EF4-FFF2-40B4-BE49-F238E27FC236}">
                <a16:creationId xmlns:a16="http://schemas.microsoft.com/office/drawing/2014/main" id="{6838409F-EB2B-B35D-FADE-D5DFE1B21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60" y="5637088"/>
            <a:ext cx="730260" cy="7302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6B48DFF-8282-2D49-F037-688FFDEA5D25}"/>
              </a:ext>
            </a:extLst>
          </p:cNvPr>
          <p:cNvSpPr txBox="1"/>
          <p:nvPr/>
        </p:nvSpPr>
        <p:spPr>
          <a:xfrm>
            <a:off x="2451130" y="6292859"/>
            <a:ext cx="2470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Lead is automatically created in salesforce with all the fields submitted in the form. The letter must be attached to the lead.</a:t>
            </a:r>
          </a:p>
        </p:txBody>
      </p:sp>
      <p:pic>
        <p:nvPicPr>
          <p:cNvPr id="76" name="Picture 75" descr="Two people sitting at a table&#10;&#10;Description automatically generated">
            <a:extLst>
              <a:ext uri="{FF2B5EF4-FFF2-40B4-BE49-F238E27FC236}">
                <a16:creationId xmlns:a16="http://schemas.microsoft.com/office/drawing/2014/main" id="{66E0B296-74FC-7626-877F-4EBBFBC15D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25" y="2195399"/>
            <a:ext cx="725723" cy="72572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6F9BEF0-6BEB-DEAD-674A-25D10CC5E9E9}"/>
              </a:ext>
            </a:extLst>
          </p:cNvPr>
          <p:cNvSpPr txBox="1"/>
          <p:nvPr/>
        </p:nvSpPr>
        <p:spPr>
          <a:xfrm>
            <a:off x="3277424" y="2915179"/>
            <a:ext cx="1059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asks a Popular Mortgage sales agent.</a:t>
            </a:r>
          </a:p>
        </p:txBody>
      </p:sp>
      <p:pic>
        <p:nvPicPr>
          <p:cNvPr id="79" name="Picture 78" descr="A blue globe with black text&#10;&#10;Description automatically generated">
            <a:extLst>
              <a:ext uri="{FF2B5EF4-FFF2-40B4-BE49-F238E27FC236}">
                <a16:creationId xmlns:a16="http://schemas.microsoft.com/office/drawing/2014/main" id="{7B8997BC-8861-AB03-4178-F0477C3C51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43" y="2192428"/>
            <a:ext cx="725723" cy="72572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D620246-8EC6-3720-2FB3-7E17EB189953}"/>
              </a:ext>
            </a:extLst>
          </p:cNvPr>
          <p:cNvSpPr txBox="1"/>
          <p:nvPr/>
        </p:nvSpPr>
        <p:spPr>
          <a:xfrm>
            <a:off x="4453564" y="2883133"/>
            <a:ext cx="240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some reason, the agent can’t complete the prequalification letter and provides a unique sales agent link so the customer can complete it later.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595C509-88DA-DD56-07AB-639519EFD823}"/>
              </a:ext>
            </a:extLst>
          </p:cNvPr>
          <p:cNvCxnSpPr>
            <a:stCxn id="12" idx="3"/>
            <a:endCxn id="76" idx="1"/>
          </p:cNvCxnSpPr>
          <p:nvPr/>
        </p:nvCxnSpPr>
        <p:spPr>
          <a:xfrm>
            <a:off x="2792850" y="2172073"/>
            <a:ext cx="609375" cy="386188"/>
          </a:xfrm>
          <a:prstGeom prst="bentConnector3">
            <a:avLst>
              <a:gd name="adj1" fmla="val 756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2287A68-0F9F-D1A9-985E-BBD15E3F9D26}"/>
              </a:ext>
            </a:extLst>
          </p:cNvPr>
          <p:cNvCxnSpPr>
            <a:stCxn id="76" idx="3"/>
            <a:endCxn id="79" idx="1"/>
          </p:cNvCxnSpPr>
          <p:nvPr/>
        </p:nvCxnSpPr>
        <p:spPr>
          <a:xfrm flipV="1">
            <a:off x="4127948" y="2555290"/>
            <a:ext cx="1124695" cy="29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1C15ACB-E9A6-A3F9-29D3-584B27A4DC32}"/>
              </a:ext>
            </a:extLst>
          </p:cNvPr>
          <p:cNvCxnSpPr>
            <a:cxnSpLocks/>
            <a:stCxn id="79" idx="3"/>
            <a:endCxn id="4" idx="1"/>
          </p:cNvCxnSpPr>
          <p:nvPr/>
        </p:nvCxnSpPr>
        <p:spPr>
          <a:xfrm flipV="1">
            <a:off x="5978366" y="2385136"/>
            <a:ext cx="1995087" cy="170154"/>
          </a:xfrm>
          <a:prstGeom prst="bentConnector3">
            <a:avLst>
              <a:gd name="adj1" fmla="val 39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computer with a pencil and checklist&#10;&#10;Description automatically generated">
            <a:extLst>
              <a:ext uri="{FF2B5EF4-FFF2-40B4-BE49-F238E27FC236}">
                <a16:creationId xmlns:a16="http://schemas.microsoft.com/office/drawing/2014/main" id="{19CE19B1-8212-AB06-EC5D-8B20D5400C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31" y="2019774"/>
            <a:ext cx="725723" cy="725723"/>
          </a:xfrm>
          <a:prstGeom prst="rect">
            <a:avLst/>
          </a:prstGeom>
        </p:spPr>
      </p:pic>
      <p:pic>
        <p:nvPicPr>
          <p:cNvPr id="97" name="Picture 96" descr="A hands on a keyboard&#10;&#10;Description automatically generated">
            <a:extLst>
              <a:ext uri="{FF2B5EF4-FFF2-40B4-BE49-F238E27FC236}">
                <a16:creationId xmlns:a16="http://schemas.microsoft.com/office/drawing/2014/main" id="{666CCA44-EB38-B635-039F-FCE02487A5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63" y="2877600"/>
            <a:ext cx="553998" cy="553998"/>
          </a:xfrm>
          <a:prstGeom prst="rect">
            <a:avLst/>
          </a:prstGeom>
        </p:spPr>
      </p:pic>
      <p:pic>
        <p:nvPicPr>
          <p:cNvPr id="98" name="Picture 97" descr="A blue cloud with black text&#10;&#10;Description automatically generated">
            <a:extLst>
              <a:ext uri="{FF2B5EF4-FFF2-40B4-BE49-F238E27FC236}">
                <a16:creationId xmlns:a16="http://schemas.microsoft.com/office/drawing/2014/main" id="{2DF0AEF6-A652-A66D-BF12-1234B0579E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07" y="2839193"/>
            <a:ext cx="553998" cy="55399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4277B0D-3A91-19FA-6800-FD50303F5F08}"/>
              </a:ext>
            </a:extLst>
          </p:cNvPr>
          <p:cNvSpPr txBox="1"/>
          <p:nvPr/>
        </p:nvSpPr>
        <p:spPr>
          <a:xfrm>
            <a:off x="7087580" y="3354586"/>
            <a:ext cx="166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Popular Mortgage employee updates weekly offers table and reviews the DTI parameters and sales agent tables and updates it on Salesforce. </a:t>
            </a:r>
          </a:p>
        </p:txBody>
      </p:sp>
      <p:pic>
        <p:nvPicPr>
          <p:cNvPr id="100" name="Picture 99" descr="A computer with a pencil and checklist&#10;&#10;Description automatically generated">
            <a:extLst>
              <a:ext uri="{FF2B5EF4-FFF2-40B4-BE49-F238E27FC236}">
                <a16:creationId xmlns:a16="http://schemas.microsoft.com/office/drawing/2014/main" id="{C912968E-D33F-7E7C-AD07-2A117DDEB2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56" y="4881385"/>
            <a:ext cx="725723" cy="725723"/>
          </a:xfrm>
          <a:prstGeom prst="rect">
            <a:avLst/>
          </a:prstGeom>
        </p:spPr>
      </p:pic>
      <p:pic>
        <p:nvPicPr>
          <p:cNvPr id="114" name="Picture 113" descr="A computer screen with a yellow and purple screen with a yellow and red sign&#10;&#10;Description automatically generated">
            <a:extLst>
              <a:ext uri="{FF2B5EF4-FFF2-40B4-BE49-F238E27FC236}">
                <a16:creationId xmlns:a16="http://schemas.microsoft.com/office/drawing/2014/main" id="{4E71AC30-5F99-2F5D-84E4-3828F7B0B6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6" y="4935329"/>
            <a:ext cx="606048" cy="606048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6891CF0C-54B3-7BF4-380C-A9367B393C56}"/>
              </a:ext>
            </a:extLst>
          </p:cNvPr>
          <p:cNvSpPr txBox="1"/>
          <p:nvPr/>
        </p:nvSpPr>
        <p:spPr>
          <a:xfrm>
            <a:off x="7282076" y="5686398"/>
            <a:ext cx="13827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Salesforce calculates the credit limit and verifies if the customer qualifies for 1 of the 3 products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C03F307-E1A3-4309-4C43-64D9A5FAAD95}"/>
              </a:ext>
            </a:extLst>
          </p:cNvPr>
          <p:cNvCxnSpPr>
            <a:cxnSpLocks/>
            <a:stCxn id="14" idx="1"/>
            <a:endCxn id="114" idx="3"/>
          </p:cNvCxnSpPr>
          <p:nvPr/>
        </p:nvCxnSpPr>
        <p:spPr>
          <a:xfrm rot="10800000">
            <a:off x="8335885" y="5238354"/>
            <a:ext cx="659679" cy="15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iamond 126">
            <a:extLst>
              <a:ext uri="{FF2B5EF4-FFF2-40B4-BE49-F238E27FC236}">
                <a16:creationId xmlns:a16="http://schemas.microsoft.com/office/drawing/2014/main" id="{66B1C39D-131D-3D23-CEBF-B805A0E16BB2}"/>
              </a:ext>
            </a:extLst>
          </p:cNvPr>
          <p:cNvSpPr/>
          <p:nvPr/>
        </p:nvSpPr>
        <p:spPr>
          <a:xfrm>
            <a:off x="5275664" y="5199433"/>
            <a:ext cx="1607372" cy="106603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Customer qualifies for 1 of the 3 products?</a:t>
            </a:r>
          </a:p>
        </p:txBody>
      </p:sp>
      <p:pic>
        <p:nvPicPr>
          <p:cNvPr id="128" name="Picture 127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E7841757-CFF6-4619-2F34-7CD813E99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65" y="3630189"/>
            <a:ext cx="553998" cy="55399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E4880B0-4232-FB7E-3556-9B1B2D7EE214}"/>
              </a:ext>
            </a:extLst>
          </p:cNvPr>
          <p:cNvSpPr txBox="1"/>
          <p:nvPr/>
        </p:nvSpPr>
        <p:spPr>
          <a:xfrm>
            <a:off x="5243373" y="3612735"/>
            <a:ext cx="6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Contact</a:t>
            </a:r>
          </a:p>
          <a:p>
            <a:pPr algn="ctr"/>
            <a:r>
              <a:rPr lang="en-US" sz="900" dirty="0"/>
              <a:t> us!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1E2DAD8-92AE-6223-CC8B-10F0B20044D6}"/>
              </a:ext>
            </a:extLst>
          </p:cNvPr>
          <p:cNvSpPr txBox="1"/>
          <p:nvPr/>
        </p:nvSpPr>
        <p:spPr>
          <a:xfrm>
            <a:off x="5277689" y="4216687"/>
            <a:ext cx="160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will see a </a:t>
            </a:r>
            <a:r>
              <a:rPr lang="en-US" sz="900" i="1" dirty="0"/>
              <a:t>contact us </a:t>
            </a:r>
            <a:r>
              <a:rPr lang="en-US" sz="900" dirty="0"/>
              <a:t>message in the screen and lead is generated </a:t>
            </a:r>
            <a:r>
              <a:rPr lang="en-US" sz="900"/>
              <a:t>in Salesforce</a:t>
            </a:r>
            <a:endParaRPr lang="en-US" sz="900" dirty="0"/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67E41B8-BBF0-D8ED-6543-079F38862231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rot="5400000" flipH="1" flipV="1">
            <a:off x="5912155" y="5030214"/>
            <a:ext cx="336415" cy="20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1DB2466-2C7B-84C4-924B-C4B1748AE23A}"/>
              </a:ext>
            </a:extLst>
          </p:cNvPr>
          <p:cNvCxnSpPr>
            <a:stCxn id="114" idx="1"/>
            <a:endCxn id="127" idx="3"/>
          </p:cNvCxnSpPr>
          <p:nvPr/>
        </p:nvCxnSpPr>
        <p:spPr>
          <a:xfrm rot="10800000" flipV="1">
            <a:off x="6883036" y="5238353"/>
            <a:ext cx="846800" cy="494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969F804-9CA1-CB6E-E955-E41C0F9B681B}"/>
              </a:ext>
            </a:extLst>
          </p:cNvPr>
          <p:cNvSpPr txBox="1"/>
          <p:nvPr/>
        </p:nvSpPr>
        <p:spPr>
          <a:xfrm>
            <a:off x="2582600" y="3597438"/>
            <a:ext cx="1382750" cy="646986"/>
          </a:xfrm>
          <a:prstGeom prst="wedgeRoundRectCallout">
            <a:avLst>
              <a:gd name="adj1" fmla="val 62822"/>
              <a:gd name="adj2" fmla="val -23144"/>
              <a:gd name="adj3" fmla="val 16667"/>
            </a:avLst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*If customer states in the form he is not a veteran  the VA option should not show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D44797DA-F15C-10CD-459F-6F6563F7D139}"/>
              </a:ext>
            </a:extLst>
          </p:cNvPr>
          <p:cNvCxnSpPr>
            <a:stCxn id="127" idx="1"/>
            <a:endCxn id="19" idx="3"/>
          </p:cNvCxnSpPr>
          <p:nvPr/>
        </p:nvCxnSpPr>
        <p:spPr>
          <a:xfrm rot="10800000">
            <a:off x="4590050" y="4028201"/>
            <a:ext cx="685614" cy="170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0A7C93D6-6095-CC84-9517-99937BB564FD}"/>
              </a:ext>
            </a:extLst>
          </p:cNvPr>
          <p:cNvCxnSpPr>
            <a:stCxn id="127" idx="1"/>
            <a:endCxn id="51" idx="3"/>
          </p:cNvCxnSpPr>
          <p:nvPr/>
        </p:nvCxnSpPr>
        <p:spPr>
          <a:xfrm rot="10800000" flipV="1">
            <a:off x="3922920" y="5732448"/>
            <a:ext cx="1352744" cy="269769"/>
          </a:xfrm>
          <a:prstGeom prst="bentConnector3">
            <a:avLst>
              <a:gd name="adj1" fmla="val 242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 paper with colorful graph and check marks&#10;&#10;Description automatically generated">
            <a:extLst>
              <a:ext uri="{FF2B5EF4-FFF2-40B4-BE49-F238E27FC236}">
                <a16:creationId xmlns:a16="http://schemas.microsoft.com/office/drawing/2014/main" id="{CD00AABD-7270-8473-46DB-3671834A7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3" y="3622278"/>
            <a:ext cx="721063" cy="721063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0FFE681-483F-021A-70B7-F1873939B809}"/>
              </a:ext>
            </a:extLst>
          </p:cNvPr>
          <p:cNvSpPr txBox="1"/>
          <p:nvPr/>
        </p:nvSpPr>
        <p:spPr>
          <a:xfrm>
            <a:off x="-30820" y="4258473"/>
            <a:ext cx="165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Salesforce user downloads a report that aggregates leads by email phone number and email</a:t>
            </a:r>
          </a:p>
        </p:txBody>
      </p:sp>
      <p:pic>
        <p:nvPicPr>
          <p:cNvPr id="151" name="Picture 150" descr="A cartoon of a child with a headset and a computer&#10;&#10;Description automatically generated">
            <a:extLst>
              <a:ext uri="{FF2B5EF4-FFF2-40B4-BE49-F238E27FC236}">
                <a16:creationId xmlns:a16="http://schemas.microsoft.com/office/drawing/2014/main" id="{91E2310D-79D7-B770-230D-1460ACA9D9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0" y="5535205"/>
            <a:ext cx="730260" cy="73026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6F68384-FF7A-4B21-521F-AED3FA955ED3}"/>
              </a:ext>
            </a:extLst>
          </p:cNvPr>
          <p:cNvSpPr txBox="1"/>
          <p:nvPr/>
        </p:nvSpPr>
        <p:spPr>
          <a:xfrm>
            <a:off x="24142" y="6188110"/>
            <a:ext cx="18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Customer calls in to discuss prequalification letter and agent retrieves the lead thru the letter unique ID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5A43B121-77AF-60AA-1540-2D0A2B993DA3}"/>
              </a:ext>
            </a:extLst>
          </p:cNvPr>
          <p:cNvCxnSpPr>
            <a:cxnSpLocks/>
            <a:stCxn id="140" idx="1"/>
            <a:endCxn id="155" idx="3"/>
          </p:cNvCxnSpPr>
          <p:nvPr/>
        </p:nvCxnSpPr>
        <p:spPr>
          <a:xfrm rot="10800000" flipV="1">
            <a:off x="1376152" y="3920931"/>
            <a:ext cx="1206448" cy="12136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8F30B8A4-7117-B8B4-D336-32249C86897E}"/>
              </a:ext>
            </a:extLst>
          </p:cNvPr>
          <p:cNvSpPr/>
          <p:nvPr/>
        </p:nvSpPr>
        <p:spPr>
          <a:xfrm>
            <a:off x="514832" y="4959756"/>
            <a:ext cx="861320" cy="3495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4A18EC4-6D2A-AA8E-1BA3-CC3434F78ECB}"/>
              </a:ext>
            </a:extLst>
          </p:cNvPr>
          <p:cNvCxnSpPr>
            <a:cxnSpLocks/>
            <a:stCxn id="206" idx="1"/>
            <a:endCxn id="155" idx="3"/>
          </p:cNvCxnSpPr>
          <p:nvPr/>
        </p:nvCxnSpPr>
        <p:spPr>
          <a:xfrm rot="10800000">
            <a:off x="1376153" y="5134549"/>
            <a:ext cx="1443239" cy="539924"/>
          </a:xfrm>
          <a:prstGeom prst="bentConnector3">
            <a:avLst>
              <a:gd name="adj1" fmla="val 58336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909EAFD-3649-73E6-1463-3078DA370C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3501" y="5135963"/>
            <a:ext cx="1191711" cy="387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9807C3C-DA0D-182D-4E09-D008C452BBDB}"/>
              </a:ext>
            </a:extLst>
          </p:cNvPr>
          <p:cNvCxnSpPr>
            <a:stCxn id="140" idx="1"/>
            <a:endCxn id="147" idx="2"/>
          </p:cNvCxnSpPr>
          <p:nvPr/>
        </p:nvCxnSpPr>
        <p:spPr>
          <a:xfrm rot="10800000" flipV="1">
            <a:off x="795184" y="3920930"/>
            <a:ext cx="1787417" cy="983873"/>
          </a:xfrm>
          <a:prstGeom prst="bentConnector4">
            <a:avLst>
              <a:gd name="adj1" fmla="val 34298"/>
              <a:gd name="adj2" fmla="val 123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 descr="A computer monitor with a blue screen&#10;&#10;Description automatically generated">
            <a:extLst>
              <a:ext uri="{FF2B5EF4-FFF2-40B4-BE49-F238E27FC236}">
                <a16:creationId xmlns:a16="http://schemas.microsoft.com/office/drawing/2014/main" id="{2CB11247-2E6F-69E9-A7AC-DD2945649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57" y="445519"/>
            <a:ext cx="606048" cy="606048"/>
          </a:xfrm>
          <a:prstGeom prst="rect">
            <a:avLst/>
          </a:prstGeom>
        </p:spPr>
      </p:pic>
      <p:pic>
        <p:nvPicPr>
          <p:cNvPr id="188" name="Picture 187" descr="A hand pressing a button&#10;&#10;Description automatically generated">
            <a:extLst>
              <a:ext uri="{FF2B5EF4-FFF2-40B4-BE49-F238E27FC236}">
                <a16:creationId xmlns:a16="http://schemas.microsoft.com/office/drawing/2014/main" id="{E10E62C4-FDE2-EEE2-3AB4-665FE00E1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342" y="741690"/>
            <a:ext cx="444382" cy="40011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5600F13-0481-DFA9-0E10-BDCDE0EA0AE8}"/>
              </a:ext>
            </a:extLst>
          </p:cNvPr>
          <p:cNvSpPr txBox="1"/>
          <p:nvPr/>
        </p:nvSpPr>
        <p:spPr>
          <a:xfrm>
            <a:off x="10352469" y="452187"/>
            <a:ext cx="13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Thank</a:t>
            </a:r>
          </a:p>
          <a:p>
            <a:pPr algn="ctr"/>
            <a:r>
              <a:rPr lang="en-US" sz="900" dirty="0"/>
              <a:t> you!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A02D658-F758-EF3F-B0DE-848E98144032}"/>
              </a:ext>
            </a:extLst>
          </p:cNvPr>
          <p:cNvCxnSpPr>
            <a:stCxn id="91" idx="0"/>
            <a:endCxn id="2" idx="2"/>
          </p:cNvCxnSpPr>
          <p:nvPr/>
        </p:nvCxnSpPr>
        <p:spPr>
          <a:xfrm rot="5400000" flipH="1" flipV="1">
            <a:off x="10920277" y="1867482"/>
            <a:ext cx="302408" cy="2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435167C-619B-54D9-67DD-B9438B9069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63447" y="712584"/>
            <a:ext cx="766170" cy="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9E9C6FF-9B27-DC5A-2875-B91BB0C4636D}"/>
              </a:ext>
            </a:extLst>
          </p:cNvPr>
          <p:cNvCxnSpPr>
            <a:cxnSpLocks/>
            <a:stCxn id="27" idx="1"/>
            <a:endCxn id="42" idx="3"/>
          </p:cNvCxnSpPr>
          <p:nvPr/>
        </p:nvCxnSpPr>
        <p:spPr>
          <a:xfrm rot="10800000">
            <a:off x="8190479" y="711814"/>
            <a:ext cx="970665" cy="7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2E5ED52-E637-BC59-A04B-BE8DC9B00A43}"/>
              </a:ext>
            </a:extLst>
          </p:cNvPr>
          <p:cNvSpPr txBox="1"/>
          <p:nvPr/>
        </p:nvSpPr>
        <p:spPr>
          <a:xfrm>
            <a:off x="9350417" y="2129923"/>
            <a:ext cx="138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Refinance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871EE5F-70CD-C465-D4AA-B2ED814BB628}"/>
              </a:ext>
            </a:extLst>
          </p:cNvPr>
          <p:cNvSpPr/>
          <p:nvPr/>
        </p:nvSpPr>
        <p:spPr>
          <a:xfrm>
            <a:off x="6981335" y="2818783"/>
            <a:ext cx="1683492" cy="1499308"/>
          </a:xfrm>
          <a:prstGeom prst="round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 descr="A blue cloud with black text&#10;&#10;Description automatically generated">
            <a:extLst>
              <a:ext uri="{FF2B5EF4-FFF2-40B4-BE49-F238E27FC236}">
                <a16:creationId xmlns:a16="http://schemas.microsoft.com/office/drawing/2014/main" id="{72289DCE-A48A-1789-1800-E05AF6416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7" y="4543335"/>
            <a:ext cx="553998" cy="553998"/>
          </a:xfrm>
          <a:prstGeom prst="rect">
            <a:avLst/>
          </a:prstGeom>
        </p:spPr>
      </p:pic>
      <p:pic>
        <p:nvPicPr>
          <p:cNvPr id="206" name="Picture 205" descr="A blue cloud with black text&#10;&#10;Description automatically generated">
            <a:extLst>
              <a:ext uri="{FF2B5EF4-FFF2-40B4-BE49-F238E27FC236}">
                <a16:creationId xmlns:a16="http://schemas.microsoft.com/office/drawing/2014/main" id="{EB55B2B1-F514-A751-27FB-4B15216484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1" y="5397474"/>
            <a:ext cx="553998" cy="553998"/>
          </a:xfrm>
          <a:prstGeom prst="rect">
            <a:avLst/>
          </a:prstGeom>
        </p:spPr>
      </p:pic>
      <p:pic>
        <p:nvPicPr>
          <p:cNvPr id="214" name="Picture 213" descr="A red and white sign with white text&#10;&#10;Description automatically generated">
            <a:extLst>
              <a:ext uri="{FF2B5EF4-FFF2-40B4-BE49-F238E27FC236}">
                <a16:creationId xmlns:a16="http://schemas.microsoft.com/office/drawing/2014/main" id="{1FC06819-DB81-2A89-5FE4-7B63032DC9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4" y="901657"/>
            <a:ext cx="668031" cy="668031"/>
          </a:xfrm>
          <a:prstGeom prst="rect">
            <a:avLst/>
          </a:prstGeom>
        </p:spPr>
      </p:pic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199998C-F51D-8D3B-3A59-C271C5B1FD4B}"/>
              </a:ext>
            </a:extLst>
          </p:cNvPr>
          <p:cNvCxnSpPr>
            <a:stCxn id="204" idx="2"/>
          </p:cNvCxnSpPr>
          <p:nvPr/>
        </p:nvCxnSpPr>
        <p:spPr>
          <a:xfrm>
            <a:off x="7823081" y="4318091"/>
            <a:ext cx="6865" cy="263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A yellow sign with blue text&#10;&#10;Description automatically generated">
            <a:extLst>
              <a:ext uri="{FF2B5EF4-FFF2-40B4-BE49-F238E27FC236}">
                <a16:creationId xmlns:a16="http://schemas.microsoft.com/office/drawing/2014/main" id="{127ADE40-52DD-D1BD-332D-E390BB1169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61" y="428513"/>
            <a:ext cx="562407" cy="562407"/>
          </a:xfrm>
          <a:prstGeom prst="rect">
            <a:avLst/>
          </a:prstGeom>
        </p:spPr>
      </p:pic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EA3C613-657E-35D8-9A56-A643131DFE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7832" y="1628648"/>
            <a:ext cx="332468" cy="38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313D1F56-3CB1-A455-FB74-E3C9AFD72CD9}"/>
              </a:ext>
            </a:extLst>
          </p:cNvPr>
          <p:cNvCxnSpPr>
            <a:cxnSpLocks/>
            <a:stCxn id="42" idx="1"/>
            <a:endCxn id="222" idx="3"/>
          </p:cNvCxnSpPr>
          <p:nvPr/>
        </p:nvCxnSpPr>
        <p:spPr>
          <a:xfrm rot="10800000">
            <a:off x="6863369" y="709718"/>
            <a:ext cx="606047" cy="20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yellow sign with blue text&#10;&#10;Description automatically generated">
            <a:extLst>
              <a:ext uri="{FF2B5EF4-FFF2-40B4-BE49-F238E27FC236}">
                <a16:creationId xmlns:a16="http://schemas.microsoft.com/office/drawing/2014/main" id="{F58C0DDB-7054-2189-A2F3-D31E050912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8" y="4892726"/>
            <a:ext cx="562407" cy="562407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8168E37B-0DB3-D334-DF40-2458D1CD0E88}"/>
              </a:ext>
            </a:extLst>
          </p:cNvPr>
          <p:cNvSpPr txBox="1"/>
          <p:nvPr/>
        </p:nvSpPr>
        <p:spPr>
          <a:xfrm>
            <a:off x="6050585" y="4777310"/>
            <a:ext cx="34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A9056D1-FA3E-C242-13BC-4C5186CB7607}"/>
              </a:ext>
            </a:extLst>
          </p:cNvPr>
          <p:cNvSpPr txBox="1"/>
          <p:nvPr/>
        </p:nvSpPr>
        <p:spPr>
          <a:xfrm>
            <a:off x="4843410" y="5481848"/>
            <a:ext cx="535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Yes</a:t>
            </a:r>
          </a:p>
        </p:txBody>
      </p:sp>
      <p:pic>
        <p:nvPicPr>
          <p:cNvPr id="230" name="Picture 229" descr="A blue cloud with black text&#10;&#10;Description automatically generated">
            <a:extLst>
              <a:ext uri="{FF2B5EF4-FFF2-40B4-BE49-F238E27FC236}">
                <a16:creationId xmlns:a16="http://schemas.microsoft.com/office/drawing/2014/main" id="{E60102EA-138E-14AE-0800-CB17596B3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0" y="5622080"/>
            <a:ext cx="553998" cy="553998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5D1B8DEB-92F8-75C2-105D-AD67292BFC2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1" y="-140866"/>
            <a:ext cx="3633991" cy="1123955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313A61A9-213B-E93E-3D36-B51EF33C8365}"/>
              </a:ext>
            </a:extLst>
          </p:cNvPr>
          <p:cNvSpPr txBox="1"/>
          <p:nvPr/>
        </p:nvSpPr>
        <p:spPr>
          <a:xfrm>
            <a:off x="1554664" y="398522"/>
            <a:ext cx="193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C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 err="1">
                <a:solidFill>
                  <a:srgbClr val="FFCC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2800" b="1" dirty="0">
                <a:solidFill>
                  <a:srgbClr val="FFCC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FFCC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ritmo</a:t>
            </a:r>
            <a:endParaRPr lang="en-US" sz="2800" b="1" dirty="0">
              <a:solidFill>
                <a:srgbClr val="FFCC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computer screen with a magnet and people on it&#10;&#10;Description automatically generated">
            <a:extLst>
              <a:ext uri="{FF2B5EF4-FFF2-40B4-BE49-F238E27FC236}">
                <a16:creationId xmlns:a16="http://schemas.microsoft.com/office/drawing/2014/main" id="{56F58623-E6DE-E591-5D4D-2E15A949C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60" y="3519989"/>
            <a:ext cx="720708" cy="720708"/>
          </a:xfrm>
          <a:prstGeom prst="rect">
            <a:avLst/>
          </a:prstGeom>
        </p:spPr>
      </p:pic>
      <p:pic>
        <p:nvPicPr>
          <p:cNvPr id="6" name="Picture 5" descr="A blue cloud with black text&#10;&#10;Description automatically generated">
            <a:extLst>
              <a:ext uri="{FF2B5EF4-FFF2-40B4-BE49-F238E27FC236}">
                <a16:creationId xmlns:a16="http://schemas.microsoft.com/office/drawing/2014/main" id="{D0071064-9B7F-3978-02A8-9424AA578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1" y="3213275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356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Lorraine Rivera Torres</dc:creator>
  <cp:lastModifiedBy>Lorraine Rivera Torres</cp:lastModifiedBy>
  <cp:revision>25</cp:revision>
  <dcterms:created xsi:type="dcterms:W3CDTF">2024-07-23T20:36:14Z</dcterms:created>
  <dcterms:modified xsi:type="dcterms:W3CDTF">2024-08-02T21:12:08Z</dcterms:modified>
</cp:coreProperties>
</file>