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Ubuntu Bold" charset="1" panose="020B0804030602030204"/>
      <p:regular r:id="rId18"/>
    </p:embeddedFont>
    <p:embeddedFont>
      <p:font typeface="Open Sans" charset="1" panose="020B0606030504020204"/>
      <p:regular r:id="rId19"/>
    </p:embeddedFont>
    <p:embeddedFont>
      <p:font typeface="Open Sans Bold" charset="1" panose="020B0806030504020204"/>
      <p:regular r:id="rId20"/>
    </p:embeddedFont>
    <p:embeddedFont>
      <p:font typeface="TT Ramillas Bold" charset="1" panose="020E000008000002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31070"/>
            <a:ext cx="9873830" cy="11243492"/>
          </a:xfrm>
          <a:custGeom>
            <a:avLst/>
            <a:gdLst/>
            <a:ahLst/>
            <a:cxnLst/>
            <a:rect r="r" b="b" t="t" l="l"/>
            <a:pathLst>
              <a:path h="11243492" w="9873830">
                <a:moveTo>
                  <a:pt x="0" y="0"/>
                </a:moveTo>
                <a:lnTo>
                  <a:pt x="9873830" y="0"/>
                </a:lnTo>
                <a:lnTo>
                  <a:pt x="9873830" y="11243492"/>
                </a:lnTo>
                <a:lnTo>
                  <a:pt x="0" y="11243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51819" y="2876846"/>
            <a:ext cx="8375872" cy="3024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2"/>
              </a:lnSpc>
            </a:pPr>
            <a:r>
              <a:rPr lang="en-US" sz="7129" b="true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 MEDICAL AI ASSISTANT USING YOUTUBE VIDEOS</a:t>
            </a:r>
          </a:p>
        </p:txBody>
      </p:sp>
      <p:sp>
        <p:nvSpPr>
          <p:cNvPr name="Freeform 4" id="4"/>
          <p:cNvSpPr/>
          <p:nvPr/>
        </p:nvSpPr>
        <p:spPr>
          <a:xfrm flipH="false" flipV="true" rot="-5400000">
            <a:off x="12349317" y="4969873"/>
            <a:ext cx="6157558" cy="6157558"/>
          </a:xfrm>
          <a:custGeom>
            <a:avLst/>
            <a:gdLst/>
            <a:ahLst/>
            <a:cxnLst/>
            <a:rect r="r" b="b" t="t" l="l"/>
            <a:pathLst>
              <a:path h="6157558" w="6157558">
                <a:moveTo>
                  <a:pt x="0" y="6157558"/>
                </a:moveTo>
                <a:lnTo>
                  <a:pt x="6157558" y="6157558"/>
                </a:lnTo>
                <a:lnTo>
                  <a:pt x="6157558" y="0"/>
                </a:lnTo>
                <a:lnTo>
                  <a:pt x="0" y="0"/>
                </a:lnTo>
                <a:lnTo>
                  <a:pt x="0" y="615755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8333" y="31728"/>
            <a:ext cx="2334044" cy="2528548"/>
          </a:xfrm>
          <a:custGeom>
            <a:avLst/>
            <a:gdLst/>
            <a:ahLst/>
            <a:cxnLst/>
            <a:rect r="r" b="b" t="t" l="l"/>
            <a:pathLst>
              <a:path h="2528548" w="2334044">
                <a:moveTo>
                  <a:pt x="0" y="0"/>
                </a:moveTo>
                <a:lnTo>
                  <a:pt x="2334044" y="0"/>
                </a:lnTo>
                <a:lnTo>
                  <a:pt x="2334044" y="2528548"/>
                </a:lnTo>
                <a:lnTo>
                  <a:pt x="0" y="25285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525767" y="31728"/>
            <a:ext cx="2641344" cy="2641344"/>
          </a:xfrm>
          <a:custGeom>
            <a:avLst/>
            <a:gdLst/>
            <a:ahLst/>
            <a:cxnLst/>
            <a:rect r="r" b="b" t="t" l="l"/>
            <a:pathLst>
              <a:path h="2641344" w="2641344">
                <a:moveTo>
                  <a:pt x="0" y="0"/>
                </a:moveTo>
                <a:lnTo>
                  <a:pt x="2641344" y="0"/>
                </a:lnTo>
                <a:lnTo>
                  <a:pt x="2641344" y="2641344"/>
                </a:lnTo>
                <a:lnTo>
                  <a:pt x="0" y="264134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51819" y="6688490"/>
            <a:ext cx="8958668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4294CE"/>
                </a:solidFill>
                <a:latin typeface="Open Sans"/>
                <a:ea typeface="Open Sans"/>
                <a:cs typeface="Open Sans"/>
                <a:sym typeface="Open Sans"/>
              </a:rPr>
              <a:t>Presented By: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4294CE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3500">
                <a:solidFill>
                  <a:srgbClr val="4294CE"/>
                </a:solidFill>
                <a:latin typeface="Open Sans"/>
                <a:ea typeface="Open Sans"/>
                <a:cs typeface="Open Sans"/>
                <a:sym typeface="Open Sans"/>
              </a:rPr>
              <a:t>aleh Al-Malki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4294CE"/>
                </a:solidFill>
                <a:latin typeface="Open Sans"/>
                <a:ea typeface="Open Sans"/>
                <a:cs typeface="Open Sans"/>
                <a:sym typeface="Open Sans"/>
              </a:rPr>
              <a:t>Mohammed Bunahyah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84185" y="7962376"/>
            <a:ext cx="20343527" cy="1195868"/>
            <a:chOff x="0" y="0"/>
            <a:chExt cx="5357966" cy="3149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57966" cy="314961"/>
            </a:xfrm>
            <a:custGeom>
              <a:avLst/>
              <a:gdLst/>
              <a:ahLst/>
              <a:cxnLst/>
              <a:rect r="r" b="b" t="t" l="l"/>
              <a:pathLst>
                <a:path h="314961" w="5357966">
                  <a:moveTo>
                    <a:pt x="0" y="0"/>
                  </a:moveTo>
                  <a:lnTo>
                    <a:pt x="5357966" y="0"/>
                  </a:lnTo>
                  <a:lnTo>
                    <a:pt x="5357966" y="314961"/>
                  </a:lnTo>
                  <a:lnTo>
                    <a:pt x="0" y="314961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57966" cy="3530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784185" y="9084495"/>
            <a:ext cx="20343527" cy="1533898"/>
            <a:chOff x="0" y="0"/>
            <a:chExt cx="5357966" cy="4039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57966" cy="403990"/>
            </a:xfrm>
            <a:custGeom>
              <a:avLst/>
              <a:gdLst/>
              <a:ahLst/>
              <a:cxnLst/>
              <a:rect r="r" b="b" t="t" l="l"/>
              <a:pathLst>
                <a:path h="403990" w="5357966">
                  <a:moveTo>
                    <a:pt x="0" y="0"/>
                  </a:moveTo>
                  <a:lnTo>
                    <a:pt x="5357966" y="0"/>
                  </a:lnTo>
                  <a:lnTo>
                    <a:pt x="5357966" y="403990"/>
                  </a:lnTo>
                  <a:lnTo>
                    <a:pt x="0" y="403990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357966" cy="442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tru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10287000"/>
                </a:moveTo>
                <a:lnTo>
                  <a:pt x="10287000" y="10287000"/>
                </a:lnTo>
                <a:lnTo>
                  <a:pt x="10287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3996891" y="1148120"/>
            <a:ext cx="11446252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true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CHALLENGES &amp; SOLUTIONS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82755" y="3608463"/>
            <a:ext cx="11674525" cy="278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Large file sizes → solved using chunking</a:t>
            </a:r>
          </a:p>
          <a:p>
            <a:pPr algn="l">
              <a:lnSpc>
                <a:spcPts val="4480"/>
              </a:lnSpc>
            </a:pP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Mis-transcriptions → filtered using keyword relevance</a:t>
            </a:r>
          </a:p>
          <a:p>
            <a:pPr algn="l">
              <a:lnSpc>
                <a:spcPts val="4480"/>
              </a:lnSpc>
            </a:pP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API limits → managed with batching and caching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51607" y="1568116"/>
            <a:ext cx="15584786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b="true" sz="6500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CONCLUSION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-5400000">
            <a:off x="-835100" y="-864327"/>
            <a:ext cx="6157558" cy="6157558"/>
          </a:xfrm>
          <a:custGeom>
            <a:avLst/>
            <a:gdLst/>
            <a:ahLst/>
            <a:cxnLst/>
            <a:rect r="r" b="b" t="t" l="l"/>
            <a:pathLst>
              <a:path h="6157558" w="6157558">
                <a:moveTo>
                  <a:pt x="6157558" y="0"/>
                </a:moveTo>
                <a:lnTo>
                  <a:pt x="0" y="0"/>
                </a:lnTo>
                <a:lnTo>
                  <a:pt x="0" y="6157557"/>
                </a:lnTo>
                <a:lnTo>
                  <a:pt x="6157558" y="6157557"/>
                </a:lnTo>
                <a:lnTo>
                  <a:pt x="61575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5400000">
            <a:off x="12814394" y="6970349"/>
            <a:ext cx="6157558" cy="6157558"/>
          </a:xfrm>
          <a:custGeom>
            <a:avLst/>
            <a:gdLst/>
            <a:ahLst/>
            <a:cxnLst/>
            <a:rect r="r" b="b" t="t" l="l"/>
            <a:pathLst>
              <a:path h="6157558" w="6157558">
                <a:moveTo>
                  <a:pt x="0" y="6157558"/>
                </a:moveTo>
                <a:lnTo>
                  <a:pt x="6157558" y="6157558"/>
                </a:lnTo>
                <a:lnTo>
                  <a:pt x="6157558" y="0"/>
                </a:lnTo>
                <a:lnTo>
                  <a:pt x="0" y="0"/>
                </a:lnTo>
                <a:lnTo>
                  <a:pt x="0" y="615755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40517" y="4302614"/>
            <a:ext cx="15480655" cy="341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0259" indent="-350130" lvl="1">
              <a:lnSpc>
                <a:spcPts val="4540"/>
              </a:lnSpc>
              <a:buFont typeface="Arial"/>
              <a:buChar char="•"/>
            </a:pPr>
            <a:r>
              <a:rPr lang="en-US" b="true" sz="3243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  <a:r>
              <a:rPr lang="en-US" b="true" sz="3243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promising AI s</a:t>
            </a:r>
            <a:r>
              <a:rPr lang="en-US" b="true" sz="3243" u="none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</a:t>
            </a:r>
            <a:r>
              <a:rPr lang="en-US" b="true" sz="3243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</a:t>
            </a:r>
            <a:r>
              <a:rPr lang="en-US" b="true" sz="3243" u="none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</a:t>
            </a:r>
            <a:r>
              <a:rPr lang="en-US" b="true" sz="3243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 for healthcare content understanding</a:t>
            </a:r>
          </a:p>
          <a:p>
            <a:pPr algn="l">
              <a:lnSpc>
                <a:spcPts val="4540"/>
              </a:lnSpc>
            </a:pPr>
          </a:p>
          <a:p>
            <a:pPr algn="l" marL="700259" indent="-350130" lvl="1">
              <a:lnSpc>
                <a:spcPts val="4540"/>
              </a:lnSpc>
              <a:buFont typeface="Arial"/>
              <a:buChar char="•"/>
            </a:pPr>
            <a:r>
              <a:rPr lang="en-US" b="true" sz="3243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Easy to use, powerful, and customizable</a:t>
            </a:r>
          </a:p>
          <a:p>
            <a:pPr algn="l">
              <a:lnSpc>
                <a:spcPts val="4540"/>
              </a:lnSpc>
            </a:pPr>
          </a:p>
          <a:p>
            <a:pPr algn="l" marL="700259" indent="-350130" lvl="1">
              <a:lnSpc>
                <a:spcPts val="4540"/>
              </a:lnSpc>
              <a:buFont typeface="Arial"/>
              <a:buChar char="•"/>
            </a:pPr>
            <a:r>
              <a:rPr lang="en-US" b="true" sz="3243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Bridges the gap between medical video content and user understanding</a:t>
            </a:r>
          </a:p>
          <a:p>
            <a:pPr algn="l">
              <a:lnSpc>
                <a:spcPts val="454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31070"/>
            <a:ext cx="9873830" cy="11243492"/>
          </a:xfrm>
          <a:custGeom>
            <a:avLst/>
            <a:gdLst/>
            <a:ahLst/>
            <a:cxnLst/>
            <a:rect r="r" b="b" t="t" l="l"/>
            <a:pathLst>
              <a:path h="11243492" w="9873830">
                <a:moveTo>
                  <a:pt x="0" y="0"/>
                </a:moveTo>
                <a:lnTo>
                  <a:pt x="9873830" y="0"/>
                </a:lnTo>
                <a:lnTo>
                  <a:pt x="9873830" y="11243492"/>
                </a:lnTo>
                <a:lnTo>
                  <a:pt x="0" y="11243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8414170" y="0"/>
            <a:ext cx="9873830" cy="11243492"/>
          </a:xfrm>
          <a:custGeom>
            <a:avLst/>
            <a:gdLst/>
            <a:ahLst/>
            <a:cxnLst/>
            <a:rect r="r" b="b" t="t" l="l"/>
            <a:pathLst>
              <a:path h="11243492" w="9873830">
                <a:moveTo>
                  <a:pt x="9873830" y="11243492"/>
                </a:moveTo>
                <a:lnTo>
                  <a:pt x="0" y="11243492"/>
                </a:lnTo>
                <a:lnTo>
                  <a:pt x="0" y="0"/>
                </a:lnTo>
                <a:lnTo>
                  <a:pt x="9873830" y="0"/>
                </a:lnTo>
                <a:lnTo>
                  <a:pt x="9873830" y="1124349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82694" y="4305179"/>
            <a:ext cx="11922611" cy="1752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31"/>
              </a:lnSpc>
            </a:pPr>
            <a:r>
              <a:rPr lang="en-US" b="true" sz="12028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0694" y="-166154"/>
            <a:ext cx="10631517" cy="10631517"/>
          </a:xfrm>
          <a:custGeom>
            <a:avLst/>
            <a:gdLst/>
            <a:ahLst/>
            <a:cxnLst/>
            <a:rect r="r" b="b" t="t" l="l"/>
            <a:pathLst>
              <a:path h="10631517" w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7897177" y="-178363"/>
            <a:ext cx="10631517" cy="10631517"/>
          </a:xfrm>
          <a:custGeom>
            <a:avLst/>
            <a:gdLst/>
            <a:ahLst/>
            <a:cxnLst/>
            <a:rect r="r" b="b" t="t" l="l"/>
            <a:pathLst>
              <a:path h="10631517" w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-10800000">
            <a:off x="6938080" y="8246207"/>
            <a:ext cx="6064231" cy="1370341"/>
            <a:chOff x="0" y="0"/>
            <a:chExt cx="1597164" cy="3609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97164" cy="360913"/>
            </a:xfrm>
            <a:custGeom>
              <a:avLst/>
              <a:gdLst/>
              <a:ahLst/>
              <a:cxnLst/>
              <a:rect r="r" b="b" t="t" l="l"/>
              <a:pathLst>
                <a:path h="360913" w="1597164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10800000">
            <a:off x="-1456230" y="9616548"/>
            <a:ext cx="9626215" cy="1370341"/>
            <a:chOff x="0" y="0"/>
            <a:chExt cx="2535300" cy="3609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35300" cy="360913"/>
            </a:xfrm>
            <a:custGeom>
              <a:avLst/>
              <a:gdLst/>
              <a:ahLst/>
              <a:cxnLst/>
              <a:rect r="r" b="b" t="t" l="l"/>
              <a:pathLst>
                <a:path h="360913" w="2535300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285690" y="670452"/>
            <a:ext cx="6064231" cy="1370341"/>
            <a:chOff x="0" y="0"/>
            <a:chExt cx="1597164" cy="3609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97164" cy="360913"/>
            </a:xfrm>
            <a:custGeom>
              <a:avLst/>
              <a:gdLst/>
              <a:ahLst/>
              <a:cxnLst/>
              <a:rect r="r" b="b" t="t" l="l"/>
              <a:pathLst>
                <a:path h="360913" w="1597164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118015" y="-699889"/>
            <a:ext cx="9626215" cy="1370341"/>
            <a:chOff x="0" y="0"/>
            <a:chExt cx="2535300" cy="3609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535300" cy="360913"/>
            </a:xfrm>
            <a:custGeom>
              <a:avLst/>
              <a:gdLst/>
              <a:ahLst/>
              <a:cxnLst/>
              <a:rect r="r" b="b" t="t" l="l"/>
              <a:pathLst>
                <a:path h="360913" w="2535300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9144000" y="2058615"/>
            <a:ext cx="7407590" cy="6157560"/>
          </a:xfrm>
          <a:custGeom>
            <a:avLst/>
            <a:gdLst/>
            <a:ahLst/>
            <a:cxnLst/>
            <a:rect r="r" b="b" t="t" l="l"/>
            <a:pathLst>
              <a:path h="6157560" w="7407590">
                <a:moveTo>
                  <a:pt x="0" y="0"/>
                </a:moveTo>
                <a:lnTo>
                  <a:pt x="7407590" y="0"/>
                </a:lnTo>
                <a:lnTo>
                  <a:pt x="7407590" y="6157560"/>
                </a:lnTo>
                <a:lnTo>
                  <a:pt x="0" y="61575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340953" y="2059843"/>
            <a:ext cx="7035864" cy="770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20"/>
              </a:lnSpc>
            </a:pPr>
            <a:r>
              <a:rPr lang="en-US" b="true" sz="5200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PROJECT OVERVIEW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08136" y="3568700"/>
            <a:ext cx="7035864" cy="568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Objective: Build an AI assistant that answers medical questions by analyzing YouTube videos.</a:t>
            </a:r>
          </a:p>
          <a:p>
            <a:pPr algn="l">
              <a:lnSpc>
                <a:spcPts val="3500"/>
              </a:lnSpc>
            </a:pP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Features:</a:t>
            </a:r>
          </a:p>
          <a:p>
            <a:pPr algn="l">
              <a:lnSpc>
                <a:spcPts val="3500"/>
              </a:lnSpc>
            </a:pPr>
          </a:p>
          <a:p>
            <a:pPr algn="l" marL="1079505" indent="-359835" lvl="2">
              <a:lnSpc>
                <a:spcPts val="3500"/>
              </a:lnSpc>
              <a:buFont typeface="Arial"/>
              <a:buChar char="⚬"/>
            </a:pPr>
            <a:r>
              <a:rPr lang="en-US" b="true" sz="2500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Speech-to-text from videos</a:t>
            </a:r>
          </a:p>
          <a:p>
            <a:pPr algn="l" marL="1079505" indent="-359835" lvl="2">
              <a:lnSpc>
                <a:spcPts val="3500"/>
              </a:lnSpc>
              <a:buFont typeface="Arial"/>
              <a:buChar char="⚬"/>
            </a:pPr>
            <a:r>
              <a:rPr lang="en-US" b="true" sz="2500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Medical question answering</a:t>
            </a:r>
          </a:p>
          <a:p>
            <a:pPr algn="l" marL="1079505" indent="-359835" lvl="2">
              <a:lnSpc>
                <a:spcPts val="3500"/>
              </a:lnSpc>
              <a:buFont typeface="Arial"/>
              <a:buChar char="⚬"/>
            </a:pPr>
            <a:r>
              <a:rPr lang="en-US" b="true" sz="2500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Voice input and output</a:t>
            </a:r>
          </a:p>
          <a:p>
            <a:pPr algn="l" marL="1079505" indent="-359835" lvl="2">
              <a:lnSpc>
                <a:spcPts val="3500"/>
              </a:lnSpc>
              <a:buFont typeface="Arial"/>
              <a:buChar char="⚬"/>
            </a:pPr>
            <a:r>
              <a:rPr lang="en-US" b="true" sz="2500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Vector search for accurate retrieval</a:t>
            </a:r>
          </a:p>
          <a:p>
            <a:pPr algn="l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60505" y="1066800"/>
            <a:ext cx="13766990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b="true" sz="6500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 SYSTEM ARCHITECTURE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69887" y="-1193305"/>
            <a:ext cx="4364942" cy="2386610"/>
            <a:chOff x="0" y="0"/>
            <a:chExt cx="1149614" cy="6285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49614" cy="628572"/>
            </a:xfrm>
            <a:custGeom>
              <a:avLst/>
              <a:gdLst/>
              <a:ahLst/>
              <a:cxnLst/>
              <a:rect r="r" b="b" t="t" l="l"/>
              <a:pathLst>
                <a:path h="628572" w="1149614">
                  <a:moveTo>
                    <a:pt x="574807" y="628572"/>
                  </a:moveTo>
                  <a:lnTo>
                    <a:pt x="1149614" y="0"/>
                  </a:lnTo>
                  <a:lnTo>
                    <a:pt x="0" y="0"/>
                  </a:lnTo>
                  <a:lnTo>
                    <a:pt x="574807" y="628572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79627" y="6798"/>
              <a:ext cx="790360" cy="329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true" rot="5400000">
            <a:off x="-1247163" y="-160646"/>
            <a:ext cx="4962244" cy="4962244"/>
          </a:xfrm>
          <a:custGeom>
            <a:avLst/>
            <a:gdLst/>
            <a:ahLst/>
            <a:cxnLst/>
            <a:rect r="r" b="b" t="t" l="l"/>
            <a:pathLst>
              <a:path h="4962244" w="4962244">
                <a:moveTo>
                  <a:pt x="0" y="4962244"/>
                </a:moveTo>
                <a:lnTo>
                  <a:pt x="4962244" y="4962244"/>
                </a:lnTo>
                <a:lnTo>
                  <a:pt x="4962244" y="0"/>
                </a:lnTo>
                <a:lnTo>
                  <a:pt x="0" y="0"/>
                </a:lnTo>
                <a:lnTo>
                  <a:pt x="0" y="4962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12739092" y="-1291235"/>
            <a:ext cx="4364942" cy="2386610"/>
            <a:chOff x="0" y="0"/>
            <a:chExt cx="1149614" cy="6285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49614" cy="628572"/>
            </a:xfrm>
            <a:custGeom>
              <a:avLst/>
              <a:gdLst/>
              <a:ahLst/>
              <a:cxnLst/>
              <a:rect r="r" b="b" t="t" l="l"/>
              <a:pathLst>
                <a:path h="628572" w="1149614">
                  <a:moveTo>
                    <a:pt x="574807" y="628572"/>
                  </a:moveTo>
                  <a:lnTo>
                    <a:pt x="1149614" y="0"/>
                  </a:lnTo>
                  <a:lnTo>
                    <a:pt x="0" y="0"/>
                  </a:lnTo>
                  <a:lnTo>
                    <a:pt x="574807" y="628572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79627" y="6798"/>
              <a:ext cx="790360" cy="329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5400000">
            <a:off x="14572919" y="-160646"/>
            <a:ext cx="4962244" cy="4962244"/>
          </a:xfrm>
          <a:custGeom>
            <a:avLst/>
            <a:gdLst/>
            <a:ahLst/>
            <a:cxnLst/>
            <a:rect r="r" b="b" t="t" l="l"/>
            <a:pathLst>
              <a:path h="4962244" w="4962244">
                <a:moveTo>
                  <a:pt x="0" y="0"/>
                </a:moveTo>
                <a:lnTo>
                  <a:pt x="4962244" y="0"/>
                </a:lnTo>
                <a:lnTo>
                  <a:pt x="4962244" y="4962244"/>
                </a:lnTo>
                <a:lnTo>
                  <a:pt x="0" y="49622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1" id="11"/>
          <p:cNvGrpSpPr/>
          <p:nvPr/>
        </p:nvGrpSpPr>
        <p:grpSpPr>
          <a:xfrm rot="0">
            <a:off x="1028700" y="4522082"/>
            <a:ext cx="2686381" cy="1475644"/>
            <a:chOff x="0" y="0"/>
            <a:chExt cx="707524" cy="3886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7524" cy="388647"/>
            </a:xfrm>
            <a:custGeom>
              <a:avLst/>
              <a:gdLst/>
              <a:ahLst/>
              <a:cxnLst/>
              <a:rect r="r" b="b" t="t" l="l"/>
              <a:pathLst>
                <a:path h="388647" w="707524">
                  <a:moveTo>
                    <a:pt x="0" y="0"/>
                  </a:moveTo>
                  <a:lnTo>
                    <a:pt x="707524" y="0"/>
                  </a:lnTo>
                  <a:lnTo>
                    <a:pt x="707524" y="388647"/>
                  </a:lnTo>
                  <a:lnTo>
                    <a:pt x="0" y="388647"/>
                  </a:lnTo>
                  <a:close/>
                </a:path>
              </a:pathLst>
            </a:custGeom>
            <a:solidFill>
              <a:srgbClr val="20466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707524" cy="4267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  <a:r>
                <a:rPr lang="en-US" b="true" sz="235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YouTube Video 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10215" y="2687425"/>
            <a:ext cx="3177927" cy="43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5"/>
              </a:lnSpc>
              <a:spcBef>
                <a:spcPct val="0"/>
              </a:spcBef>
            </a:pPr>
            <a:r>
              <a:rPr lang="en-US" b="true" sz="2554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diagram showing: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799510" y="4541132"/>
            <a:ext cx="2686381" cy="1475644"/>
            <a:chOff x="0" y="0"/>
            <a:chExt cx="707524" cy="3886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07524" cy="388647"/>
            </a:xfrm>
            <a:custGeom>
              <a:avLst/>
              <a:gdLst/>
              <a:ahLst/>
              <a:cxnLst/>
              <a:rect r="r" b="b" t="t" l="l"/>
              <a:pathLst>
                <a:path h="388647" w="707524">
                  <a:moveTo>
                    <a:pt x="0" y="0"/>
                  </a:moveTo>
                  <a:lnTo>
                    <a:pt x="707524" y="0"/>
                  </a:lnTo>
                  <a:lnTo>
                    <a:pt x="707524" y="388647"/>
                  </a:lnTo>
                  <a:lnTo>
                    <a:pt x="0" y="388647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707524" cy="4267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  <a:r>
                <a:rPr lang="en-US" b="true" sz="235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Audio 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594455" y="4522082"/>
            <a:ext cx="2686381" cy="1475644"/>
            <a:chOff x="0" y="0"/>
            <a:chExt cx="707524" cy="38864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07524" cy="388647"/>
            </a:xfrm>
            <a:custGeom>
              <a:avLst/>
              <a:gdLst/>
              <a:ahLst/>
              <a:cxnLst/>
              <a:rect r="r" b="b" t="t" l="l"/>
              <a:pathLst>
                <a:path h="388647" w="707524">
                  <a:moveTo>
                    <a:pt x="0" y="0"/>
                  </a:moveTo>
                  <a:lnTo>
                    <a:pt x="707524" y="0"/>
                  </a:lnTo>
                  <a:lnTo>
                    <a:pt x="707524" y="388647"/>
                  </a:lnTo>
                  <a:lnTo>
                    <a:pt x="0" y="388647"/>
                  </a:lnTo>
                  <a:close/>
                </a:path>
              </a:pathLst>
            </a:custGeom>
            <a:solidFill>
              <a:srgbClr val="20466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707524" cy="4267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5"/>
                </a:lnSpc>
              </a:pPr>
              <a:r>
                <a:rPr lang="en-US" b="true" sz="215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Whisper (Transcription)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>
            <a:off x="3715081" y="5278954"/>
            <a:ext cx="108442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diamond" len="lg" w="lg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>
            <a:off x="7497959" y="5298004"/>
            <a:ext cx="108442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diamond" len="lg" w="lg"/>
            <a:tailEnd type="triangle" len="med" w="lg"/>
          </a:ln>
        </p:spPr>
      </p:sp>
      <p:grpSp>
        <p:nvGrpSpPr>
          <p:cNvPr name="Group 23" id="23"/>
          <p:cNvGrpSpPr/>
          <p:nvPr/>
        </p:nvGrpSpPr>
        <p:grpSpPr>
          <a:xfrm rot="0">
            <a:off x="12393840" y="4541132"/>
            <a:ext cx="2686381" cy="1475644"/>
            <a:chOff x="0" y="0"/>
            <a:chExt cx="707524" cy="38864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07524" cy="388647"/>
            </a:xfrm>
            <a:custGeom>
              <a:avLst/>
              <a:gdLst/>
              <a:ahLst/>
              <a:cxnLst/>
              <a:rect r="r" b="b" t="t" l="l"/>
              <a:pathLst>
                <a:path h="388647" w="707524">
                  <a:moveTo>
                    <a:pt x="0" y="0"/>
                  </a:moveTo>
                  <a:lnTo>
                    <a:pt x="707524" y="0"/>
                  </a:lnTo>
                  <a:lnTo>
                    <a:pt x="707524" y="388647"/>
                  </a:lnTo>
                  <a:lnTo>
                    <a:pt x="0" y="388647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707524" cy="4267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  <a:r>
                <a:rPr lang="en-US" b="true" sz="235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Chunks 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>
            <a:off x="11280836" y="5259904"/>
            <a:ext cx="108442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diamond" len="lg" w="lg"/>
            <a:tailEnd type="triangle" len="med" w="lg"/>
          </a:ln>
        </p:spPr>
      </p:sp>
      <p:grpSp>
        <p:nvGrpSpPr>
          <p:cNvPr name="Group 27" id="27"/>
          <p:cNvGrpSpPr/>
          <p:nvPr/>
        </p:nvGrpSpPr>
        <p:grpSpPr>
          <a:xfrm rot="0">
            <a:off x="12481630" y="6926279"/>
            <a:ext cx="2686381" cy="1475644"/>
            <a:chOff x="0" y="0"/>
            <a:chExt cx="707524" cy="38864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07524" cy="388647"/>
            </a:xfrm>
            <a:custGeom>
              <a:avLst/>
              <a:gdLst/>
              <a:ahLst/>
              <a:cxnLst/>
              <a:rect r="r" b="b" t="t" l="l"/>
              <a:pathLst>
                <a:path h="388647" w="707524">
                  <a:moveTo>
                    <a:pt x="0" y="0"/>
                  </a:moveTo>
                  <a:lnTo>
                    <a:pt x="707524" y="0"/>
                  </a:lnTo>
                  <a:lnTo>
                    <a:pt x="707524" y="388647"/>
                  </a:lnTo>
                  <a:lnTo>
                    <a:pt x="0" y="388647"/>
                  </a:lnTo>
                  <a:close/>
                </a:path>
              </a:pathLst>
            </a:custGeom>
            <a:solidFill>
              <a:srgbClr val="204661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707524" cy="4267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5"/>
                </a:lnSpc>
              </a:pPr>
              <a:r>
                <a:rPr lang="en-US" b="true" sz="215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Embeddings 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>
            <a:off x="13824821" y="6017594"/>
            <a:ext cx="93253" cy="88157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diamond" len="lg" w="lg"/>
            <a:tailEnd type="triangle" len="med" w="lg"/>
          </a:ln>
        </p:spPr>
      </p:sp>
      <p:grpSp>
        <p:nvGrpSpPr>
          <p:cNvPr name="Group 31" id="31"/>
          <p:cNvGrpSpPr/>
          <p:nvPr/>
        </p:nvGrpSpPr>
        <p:grpSpPr>
          <a:xfrm rot="0">
            <a:off x="8683517" y="6926279"/>
            <a:ext cx="2686381" cy="1475644"/>
            <a:chOff x="0" y="0"/>
            <a:chExt cx="707524" cy="38864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707524" cy="388647"/>
            </a:xfrm>
            <a:custGeom>
              <a:avLst/>
              <a:gdLst/>
              <a:ahLst/>
              <a:cxnLst/>
              <a:rect r="r" b="b" t="t" l="l"/>
              <a:pathLst>
                <a:path h="388647" w="707524">
                  <a:moveTo>
                    <a:pt x="0" y="0"/>
                  </a:moveTo>
                  <a:lnTo>
                    <a:pt x="707524" y="0"/>
                  </a:lnTo>
                  <a:lnTo>
                    <a:pt x="707524" y="388647"/>
                  </a:lnTo>
                  <a:lnTo>
                    <a:pt x="0" y="388647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707524" cy="4267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  <a:r>
                <a:rPr lang="en-US" b="true" sz="235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Vector DB</a:t>
              </a:r>
            </a:p>
          </p:txBody>
        </p:sp>
      </p:grpSp>
      <p:sp>
        <p:nvSpPr>
          <p:cNvPr name="AutoShape 34" id="34"/>
          <p:cNvSpPr/>
          <p:nvPr/>
        </p:nvSpPr>
        <p:spPr>
          <a:xfrm>
            <a:off x="11383550" y="7645051"/>
            <a:ext cx="108442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triangle" len="med" w="lg"/>
            <a:tailEnd type="diamond" len="lg" w="lg"/>
          </a:ln>
        </p:spPr>
      </p:sp>
      <p:grpSp>
        <p:nvGrpSpPr>
          <p:cNvPr name="Group 35" id="35"/>
          <p:cNvGrpSpPr/>
          <p:nvPr/>
        </p:nvGrpSpPr>
        <p:grpSpPr>
          <a:xfrm rot="0">
            <a:off x="4979006" y="6907229"/>
            <a:ext cx="2686381" cy="1475644"/>
            <a:chOff x="0" y="0"/>
            <a:chExt cx="707524" cy="38864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707524" cy="388647"/>
            </a:xfrm>
            <a:custGeom>
              <a:avLst/>
              <a:gdLst/>
              <a:ahLst/>
              <a:cxnLst/>
              <a:rect r="r" b="b" t="t" l="l"/>
              <a:pathLst>
                <a:path h="388647" w="707524">
                  <a:moveTo>
                    <a:pt x="0" y="0"/>
                  </a:moveTo>
                  <a:lnTo>
                    <a:pt x="707524" y="0"/>
                  </a:lnTo>
                  <a:lnTo>
                    <a:pt x="707524" y="388647"/>
                  </a:lnTo>
                  <a:lnTo>
                    <a:pt x="0" y="388647"/>
                  </a:lnTo>
                  <a:close/>
                </a:path>
              </a:pathLst>
            </a:custGeom>
            <a:solidFill>
              <a:srgbClr val="204661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707524" cy="4267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5"/>
                </a:lnSpc>
              </a:pPr>
              <a:r>
                <a:rPr lang="en-US" sz="2154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QA Engine</a:t>
              </a:r>
            </a:p>
            <a:p>
              <a:pPr algn="ctr">
                <a:lnSpc>
                  <a:spcPts val="3015"/>
                </a:lnSpc>
              </a:pPr>
            </a:p>
          </p:txBody>
        </p:sp>
      </p:grpSp>
      <p:sp>
        <p:nvSpPr>
          <p:cNvPr name="AutoShape 38" id="38"/>
          <p:cNvSpPr/>
          <p:nvPr/>
        </p:nvSpPr>
        <p:spPr>
          <a:xfrm>
            <a:off x="7665388" y="7626001"/>
            <a:ext cx="108442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triangle" len="med" w="lg"/>
            <a:tailEnd type="diamond" len="lg" w="lg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60505" y="1057275"/>
            <a:ext cx="13766990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0"/>
              </a:lnSpc>
            </a:pPr>
            <a:r>
              <a:rPr lang="en-US" b="true" sz="6200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ACCRACY &amp; AVERAGE RESPONSE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69887" y="-1193305"/>
            <a:ext cx="4364942" cy="2386610"/>
            <a:chOff x="0" y="0"/>
            <a:chExt cx="1149614" cy="6285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49614" cy="628572"/>
            </a:xfrm>
            <a:custGeom>
              <a:avLst/>
              <a:gdLst/>
              <a:ahLst/>
              <a:cxnLst/>
              <a:rect r="r" b="b" t="t" l="l"/>
              <a:pathLst>
                <a:path h="628572" w="1149614">
                  <a:moveTo>
                    <a:pt x="574807" y="628572"/>
                  </a:moveTo>
                  <a:lnTo>
                    <a:pt x="1149614" y="0"/>
                  </a:lnTo>
                  <a:lnTo>
                    <a:pt x="0" y="0"/>
                  </a:lnTo>
                  <a:lnTo>
                    <a:pt x="574807" y="628572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79627" y="6798"/>
              <a:ext cx="790360" cy="329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true" rot="5400000">
            <a:off x="-1247163" y="-160646"/>
            <a:ext cx="4962244" cy="4962244"/>
          </a:xfrm>
          <a:custGeom>
            <a:avLst/>
            <a:gdLst/>
            <a:ahLst/>
            <a:cxnLst/>
            <a:rect r="r" b="b" t="t" l="l"/>
            <a:pathLst>
              <a:path h="4962244" w="4962244">
                <a:moveTo>
                  <a:pt x="0" y="4962244"/>
                </a:moveTo>
                <a:lnTo>
                  <a:pt x="4962244" y="4962244"/>
                </a:lnTo>
                <a:lnTo>
                  <a:pt x="4962244" y="0"/>
                </a:lnTo>
                <a:lnTo>
                  <a:pt x="0" y="0"/>
                </a:lnTo>
                <a:lnTo>
                  <a:pt x="0" y="4962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12739092" y="-1291235"/>
            <a:ext cx="4364942" cy="2386610"/>
            <a:chOff x="0" y="0"/>
            <a:chExt cx="1149614" cy="6285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49614" cy="628572"/>
            </a:xfrm>
            <a:custGeom>
              <a:avLst/>
              <a:gdLst/>
              <a:ahLst/>
              <a:cxnLst/>
              <a:rect r="r" b="b" t="t" l="l"/>
              <a:pathLst>
                <a:path h="628572" w="1149614">
                  <a:moveTo>
                    <a:pt x="574807" y="628572"/>
                  </a:moveTo>
                  <a:lnTo>
                    <a:pt x="1149614" y="0"/>
                  </a:lnTo>
                  <a:lnTo>
                    <a:pt x="0" y="0"/>
                  </a:lnTo>
                  <a:lnTo>
                    <a:pt x="574807" y="628572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79627" y="6798"/>
              <a:ext cx="790360" cy="329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5400000">
            <a:off x="14572919" y="-160646"/>
            <a:ext cx="4962244" cy="4962244"/>
          </a:xfrm>
          <a:custGeom>
            <a:avLst/>
            <a:gdLst/>
            <a:ahLst/>
            <a:cxnLst/>
            <a:rect r="r" b="b" t="t" l="l"/>
            <a:pathLst>
              <a:path h="4962244" w="4962244">
                <a:moveTo>
                  <a:pt x="0" y="0"/>
                </a:moveTo>
                <a:lnTo>
                  <a:pt x="4962244" y="0"/>
                </a:lnTo>
                <a:lnTo>
                  <a:pt x="4962244" y="4962244"/>
                </a:lnTo>
                <a:lnTo>
                  <a:pt x="0" y="49622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3591490" y="2093209"/>
            <a:ext cx="10447969" cy="7687531"/>
          </a:xfrm>
          <a:custGeom>
            <a:avLst/>
            <a:gdLst/>
            <a:ahLst/>
            <a:cxnLst/>
            <a:rect r="r" b="b" t="t" l="l"/>
            <a:pathLst>
              <a:path h="7687531" w="10447969">
                <a:moveTo>
                  <a:pt x="0" y="0"/>
                </a:moveTo>
                <a:lnTo>
                  <a:pt x="10447969" y="0"/>
                </a:lnTo>
                <a:lnTo>
                  <a:pt x="10447969" y="7687531"/>
                </a:lnTo>
                <a:lnTo>
                  <a:pt x="0" y="76875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40" r="0" b="-54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86084" y="1066800"/>
            <a:ext cx="15052029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b="true" sz="6500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 TOOLS &amp; TECHNOLOGIES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11410522" y="-3276512"/>
            <a:ext cx="6562966" cy="7473357"/>
          </a:xfrm>
          <a:custGeom>
            <a:avLst/>
            <a:gdLst/>
            <a:ahLst/>
            <a:cxnLst/>
            <a:rect r="r" b="b" t="t" l="l"/>
            <a:pathLst>
              <a:path h="7473357" w="6562966">
                <a:moveTo>
                  <a:pt x="0" y="0"/>
                </a:moveTo>
                <a:lnTo>
                  <a:pt x="6562966" y="0"/>
                </a:lnTo>
                <a:lnTo>
                  <a:pt x="6562966" y="7473357"/>
                </a:lnTo>
                <a:lnTo>
                  <a:pt x="0" y="74733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3825005" y="2426578"/>
          <a:ext cx="10077616" cy="6994276"/>
        </p:xfrm>
        <a:graphic>
          <a:graphicData uri="http://schemas.openxmlformats.org/drawingml/2006/table">
            <a:tbl>
              <a:tblPr/>
              <a:tblGrid>
                <a:gridCol w="2690282"/>
                <a:gridCol w="2690282"/>
                <a:gridCol w="4697052"/>
              </a:tblGrid>
              <a:tr h="7008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3438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Category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3438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Tool/Library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3438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Purpose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8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3438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Speech Processing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3438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OpenAI Whisper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3438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Transcribe audio to text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8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3438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Language Model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3438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OpenAI ChatGPT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3438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Generate answers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02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3438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Vector Database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3438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ChromaDB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3438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Store and retrieve vectorized text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46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3438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Embedding Models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3438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OpenAI / Sentence-Transformers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3438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Convert text to embeddings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02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3438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YouTube Handling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3438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yt-dlp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3438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Download audio from YouTube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46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3438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Subtitle Extraction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3438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YouTube Transcript API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3438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Get subtitles as text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8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3438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Interface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3438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Gradio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3438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Build interactive UI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8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3438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Monitoring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3438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LangSmith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34383"/>
                          </a:solidFill>
                          <a:latin typeface="TT Ramillas Bold"/>
                          <a:ea typeface="TT Ramillas Bold"/>
                          <a:cs typeface="TT Ramillas Bold"/>
                          <a:sym typeface="TT Ramillas Bold"/>
                        </a:rPr>
                        <a:t>Track and debug flows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51607" y="1568116"/>
            <a:ext cx="15584786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b="true" sz="6500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 VIDEO PROCESSING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-5400000">
            <a:off x="-835100" y="-864327"/>
            <a:ext cx="6157558" cy="6157558"/>
          </a:xfrm>
          <a:custGeom>
            <a:avLst/>
            <a:gdLst/>
            <a:ahLst/>
            <a:cxnLst/>
            <a:rect r="r" b="b" t="t" l="l"/>
            <a:pathLst>
              <a:path h="6157558" w="6157558">
                <a:moveTo>
                  <a:pt x="6157558" y="0"/>
                </a:moveTo>
                <a:lnTo>
                  <a:pt x="0" y="0"/>
                </a:lnTo>
                <a:lnTo>
                  <a:pt x="0" y="6157557"/>
                </a:lnTo>
                <a:lnTo>
                  <a:pt x="6157558" y="6157557"/>
                </a:lnTo>
                <a:lnTo>
                  <a:pt x="61575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5400000">
            <a:off x="12814394" y="6970349"/>
            <a:ext cx="6157558" cy="6157558"/>
          </a:xfrm>
          <a:custGeom>
            <a:avLst/>
            <a:gdLst/>
            <a:ahLst/>
            <a:cxnLst/>
            <a:rect r="r" b="b" t="t" l="l"/>
            <a:pathLst>
              <a:path h="6157558" w="6157558">
                <a:moveTo>
                  <a:pt x="0" y="6157558"/>
                </a:moveTo>
                <a:lnTo>
                  <a:pt x="6157558" y="6157558"/>
                </a:lnTo>
                <a:lnTo>
                  <a:pt x="6157558" y="0"/>
                </a:lnTo>
                <a:lnTo>
                  <a:pt x="0" y="0"/>
                </a:lnTo>
                <a:lnTo>
                  <a:pt x="0" y="615755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94730" y="4167080"/>
            <a:ext cx="9889034" cy="2841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0259" indent="-350130" lvl="1">
              <a:lnSpc>
                <a:spcPts val="4540"/>
              </a:lnSpc>
              <a:buFont typeface="Arial"/>
              <a:buChar char="•"/>
            </a:pPr>
            <a:r>
              <a:rPr lang="en-US" b="true" sz="3243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Download audio from YouTube using    </a:t>
            </a:r>
            <a:r>
              <a:rPr lang="en-US" b="true" sz="3243" u="sng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yt-dlp</a:t>
            </a:r>
          </a:p>
          <a:p>
            <a:pPr algn="l">
              <a:lnSpc>
                <a:spcPts val="4540"/>
              </a:lnSpc>
            </a:pPr>
          </a:p>
          <a:p>
            <a:pPr algn="l" marL="700259" indent="-350130" lvl="1">
              <a:lnSpc>
                <a:spcPts val="4540"/>
              </a:lnSpc>
              <a:buFont typeface="Arial"/>
              <a:buChar char="•"/>
            </a:pPr>
            <a:r>
              <a:rPr lang="en-US" b="true" sz="3243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Transcribe audio using Whisper</a:t>
            </a:r>
          </a:p>
          <a:p>
            <a:pPr algn="l">
              <a:lnSpc>
                <a:spcPts val="4540"/>
              </a:lnSpc>
            </a:pPr>
          </a:p>
          <a:p>
            <a:pPr algn="l" marL="700259" indent="-350130" lvl="1">
              <a:lnSpc>
                <a:spcPts val="4540"/>
              </a:lnSpc>
              <a:buFont typeface="Arial"/>
              <a:buChar char="•"/>
            </a:pPr>
            <a:r>
              <a:rPr lang="en-US" b="true" sz="3243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Split text into manageable chunks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51607" y="944705"/>
            <a:ext cx="15584786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b="true" sz="6500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VECTOR EMBEDDING &amp; STORAGE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484415" y="659562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true" rot="0">
            <a:off x="14657615" y="-42342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3630385" y="3458274"/>
            <a:ext cx="11040368" cy="2878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8022" indent="-354011" lvl="1">
              <a:lnSpc>
                <a:spcPts val="4591"/>
              </a:lnSpc>
              <a:buFont typeface="Arial"/>
              <a:buChar char="•"/>
            </a:pPr>
            <a:r>
              <a:rPr lang="en-US" b="true" sz="3279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Convert text chunks into embeddings</a:t>
            </a:r>
          </a:p>
          <a:p>
            <a:pPr algn="l">
              <a:lnSpc>
                <a:spcPts val="4591"/>
              </a:lnSpc>
            </a:pPr>
          </a:p>
          <a:p>
            <a:pPr algn="l" marL="708022" indent="-354011" lvl="1">
              <a:lnSpc>
                <a:spcPts val="4591"/>
              </a:lnSpc>
              <a:buFont typeface="Arial"/>
              <a:buChar char="•"/>
            </a:pPr>
            <a:r>
              <a:rPr lang="en-US" b="true" sz="3279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Store them in a vector database (ChromaDB)</a:t>
            </a:r>
          </a:p>
          <a:p>
            <a:pPr algn="l">
              <a:lnSpc>
                <a:spcPts val="4591"/>
              </a:lnSpc>
            </a:pPr>
          </a:p>
          <a:p>
            <a:pPr algn="l" marL="708022" indent="-354011" lvl="1">
              <a:lnSpc>
                <a:spcPts val="4591"/>
              </a:lnSpc>
              <a:buFont typeface="Arial"/>
              <a:buChar char="•"/>
            </a:pPr>
            <a:r>
              <a:rPr lang="en-US" b="true" sz="3279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Purpose: enable fast similarity search during Q&amp;A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92127" y="1618283"/>
            <a:ext cx="15702433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b="true" sz="6500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QUESTION ANSWERING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764867" y="-699889"/>
            <a:ext cx="16931738" cy="1533898"/>
            <a:chOff x="0" y="0"/>
            <a:chExt cx="4459388" cy="4039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59388" cy="403990"/>
            </a:xfrm>
            <a:custGeom>
              <a:avLst/>
              <a:gdLst/>
              <a:ahLst/>
              <a:cxnLst/>
              <a:rect r="r" b="b" t="t" l="l"/>
              <a:pathLst>
                <a:path h="403990" w="4459388">
                  <a:moveTo>
                    <a:pt x="0" y="0"/>
                  </a:moveTo>
                  <a:lnTo>
                    <a:pt x="4459388" y="0"/>
                  </a:lnTo>
                  <a:lnTo>
                    <a:pt x="4459388" y="403990"/>
                  </a:lnTo>
                  <a:lnTo>
                    <a:pt x="0" y="403990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459388" cy="442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-5015057" y="4582096"/>
            <a:ext cx="10698089" cy="1533898"/>
            <a:chOff x="0" y="0"/>
            <a:chExt cx="2817604" cy="4039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17604" cy="403990"/>
            </a:xfrm>
            <a:custGeom>
              <a:avLst/>
              <a:gdLst/>
              <a:ahLst/>
              <a:cxnLst/>
              <a:rect r="r" b="b" t="t" l="l"/>
              <a:pathLst>
                <a:path h="403990" w="2817604">
                  <a:moveTo>
                    <a:pt x="0" y="0"/>
                  </a:moveTo>
                  <a:lnTo>
                    <a:pt x="2817604" y="0"/>
                  </a:lnTo>
                  <a:lnTo>
                    <a:pt x="2817604" y="403990"/>
                  </a:lnTo>
                  <a:lnTo>
                    <a:pt x="0" y="403990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817604" cy="442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47625" y="-16348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2628003" y="4013964"/>
            <a:ext cx="12790438" cy="2786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7171" indent="-343585" lvl="1">
              <a:lnSpc>
                <a:spcPts val="4455"/>
              </a:lnSpc>
              <a:buFont typeface="Arial"/>
              <a:buChar char="•"/>
            </a:pPr>
            <a:r>
              <a:rPr lang="en-US" b="true" sz="3182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User submits question (text or voice)</a:t>
            </a:r>
          </a:p>
          <a:p>
            <a:pPr algn="l">
              <a:lnSpc>
                <a:spcPts val="4455"/>
              </a:lnSpc>
            </a:pPr>
          </a:p>
          <a:p>
            <a:pPr algn="l" marL="687171" indent="-343585" lvl="1">
              <a:lnSpc>
                <a:spcPts val="4455"/>
              </a:lnSpc>
              <a:buFont typeface="Arial"/>
              <a:buChar char="•"/>
            </a:pPr>
            <a:r>
              <a:rPr lang="en-US" b="true" sz="3182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System retrieves the most relevant chunks</a:t>
            </a:r>
          </a:p>
          <a:p>
            <a:pPr algn="l">
              <a:lnSpc>
                <a:spcPts val="4455"/>
              </a:lnSpc>
            </a:pPr>
          </a:p>
          <a:p>
            <a:pPr algn="l" marL="687171" indent="-343585" lvl="1">
              <a:lnSpc>
                <a:spcPts val="4455"/>
              </a:lnSpc>
              <a:buFont typeface="Arial"/>
              <a:buChar char="•"/>
            </a:pPr>
            <a:r>
              <a:rPr lang="en-US" b="true" sz="3182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language model (gpt-3.5-turbo) generates the final answer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5399" y="1697892"/>
            <a:ext cx="15584786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0"/>
              </a:lnSpc>
            </a:pPr>
            <a:r>
              <a:rPr lang="en-US" b="true" sz="6100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MULTIMODAL CAPABILITIES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8102651" y="0"/>
            <a:ext cx="10185349" cy="10185349"/>
          </a:xfrm>
          <a:custGeom>
            <a:avLst/>
            <a:gdLst/>
            <a:ahLst/>
            <a:cxnLst/>
            <a:rect r="r" b="b" t="t" l="l"/>
            <a:pathLst>
              <a:path h="10185349" w="10185349">
                <a:moveTo>
                  <a:pt x="10185349" y="0"/>
                </a:moveTo>
                <a:lnTo>
                  <a:pt x="0" y="0"/>
                </a:lnTo>
                <a:lnTo>
                  <a:pt x="0" y="10185349"/>
                </a:lnTo>
                <a:lnTo>
                  <a:pt x="10185349" y="10185349"/>
                </a:lnTo>
                <a:lnTo>
                  <a:pt x="101853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3062809" y="4248400"/>
            <a:ext cx="10079682" cy="2841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2594" indent="-351297" lvl="1">
              <a:lnSpc>
                <a:spcPts val="4555"/>
              </a:lnSpc>
              <a:buFont typeface="Arial"/>
              <a:buChar char="•"/>
            </a:pPr>
            <a:r>
              <a:rPr lang="en-US" b="true" sz="3254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Accepts voice input (converted to text)</a:t>
            </a:r>
          </a:p>
          <a:p>
            <a:pPr algn="l">
              <a:lnSpc>
                <a:spcPts val="4555"/>
              </a:lnSpc>
            </a:pPr>
          </a:p>
          <a:p>
            <a:pPr algn="l" marL="702594" indent="-351297" lvl="1">
              <a:lnSpc>
                <a:spcPts val="4555"/>
              </a:lnSpc>
              <a:buFont typeface="Arial"/>
              <a:buChar char="•"/>
            </a:pPr>
            <a:r>
              <a:rPr lang="en-US" b="true" sz="3254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Can read out the answer using text-to-speech</a:t>
            </a:r>
          </a:p>
          <a:p>
            <a:pPr algn="l">
              <a:lnSpc>
                <a:spcPts val="4555"/>
              </a:lnSpc>
            </a:pPr>
          </a:p>
          <a:p>
            <a:pPr algn="l" marL="702594" indent="-351297" lvl="1">
              <a:lnSpc>
                <a:spcPts val="4555"/>
              </a:lnSpc>
              <a:buFont typeface="Arial"/>
              <a:buChar char="•"/>
            </a:pPr>
            <a:r>
              <a:rPr lang="en-US" b="true" sz="3254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Supports both English and Arabic voice/text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DAGmLqxHqv8</dc:identifier>
  <dcterms:modified xsi:type="dcterms:W3CDTF">2011-08-01T06:04:30Z</dcterms:modified>
  <cp:revision>1</cp:revision>
  <dc:title>Blue Yellow Modern Geometric Business Proposal Presentation</dc:title>
</cp:coreProperties>
</file>