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Light"/>
      <p:regular r:id="rId12"/>
      <p:bold r:id="rId13"/>
    </p:embeddedFon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Light-bold.fntdata"/><Relationship Id="rId12" Type="http://schemas.openxmlformats.org/officeDocument/2006/relationships/font" Target="fonts/LexendLight-regular.fntdata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d836798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d836798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2d836798c78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2d836798c78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d836798c78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d836798c78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2d836798c78_0_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2d836798c78_0_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2d836798c78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2d836798c78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2d836798c78_0_2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2d836798c78_0_2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ROC-AUC: Receiver Operating Characteristic - Area Under Curve. Evaluates how well the model distinguishes between classes. Measures the trade-off between the recall and false positive rates across various </a:t>
            </a:r>
            <a:r>
              <a:rPr lang="en"/>
              <a:t>thresholds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tuning: unfreezing some layers of the DenseNet121 model and training them on the CIFAR-10 dataset. Lower layers remain frozen to retain pre-trained lower-level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diverse data augmentation: the more advanced augmentations simulate real world variations to improve the model’s robustness.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smoothing: adjusts the one-hot encoded labels to reduce confidence in predictions. This reduces the model’s tendency to overfit (by making predictions less confident). Also helps regularize the model and improves generalization.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Upscaling: CIFAR-10 images are very small, so deep models like DenseNet121 may have limited ability to learn detailed features. Upscaling these images to a higher resolution would allow the model to use its full capacity.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1/24/2025</a:t>
            </a:r>
            <a:endParaRPr/>
          </a:p>
        </p:txBody>
      </p:sp>
      <p:sp>
        <p:nvSpPr>
          <p:cNvPr id="1866" name="Google Shape;1866;p33"/>
          <p:cNvSpPr txBox="1"/>
          <p:nvPr>
            <p:ph type="title"/>
          </p:nvPr>
        </p:nvSpPr>
        <p:spPr>
          <a:xfrm>
            <a:off x="208725" y="762650"/>
            <a:ext cx="88209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/>
              <a:t>CNN IMAGE CLASSIFICATION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/>
              <a:t>WITH CIFAR-10</a:t>
            </a:r>
            <a:endParaRPr sz="4500"/>
          </a:p>
        </p:txBody>
      </p:sp>
      <p:sp>
        <p:nvSpPr>
          <p:cNvPr id="1867" name="Google Shape;1867;p33"/>
          <p:cNvSpPr txBox="1"/>
          <p:nvPr>
            <p:ph idx="3" type="body"/>
          </p:nvPr>
        </p:nvSpPr>
        <p:spPr>
          <a:xfrm>
            <a:off x="167325" y="-39600"/>
            <a:ext cx="33228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Sylvia Perez Montero &amp; Diego Rosa Paz</a:t>
            </a:r>
            <a:endParaRPr/>
          </a:p>
        </p:txBody>
      </p:sp>
      <p:grpSp>
        <p:nvGrpSpPr>
          <p:cNvPr id="1868" name="Google Shape;1868;p33"/>
          <p:cNvGrpSpPr/>
          <p:nvPr/>
        </p:nvGrpSpPr>
        <p:grpSpPr>
          <a:xfrm>
            <a:off x="1966534" y="2349350"/>
            <a:ext cx="5210945" cy="2242155"/>
            <a:chOff x="2267909" y="2831175"/>
            <a:chExt cx="4608193" cy="1982804"/>
          </a:xfrm>
        </p:grpSpPr>
        <p:grpSp>
          <p:nvGrpSpPr>
            <p:cNvPr id="1869" name="Google Shape;1869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70" name="Google Shape;1870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96" name="Google Shape;1896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4"/>
          <p:cNvSpPr txBox="1"/>
          <p:nvPr>
            <p:ph idx="4" type="body"/>
          </p:nvPr>
        </p:nvSpPr>
        <p:spPr>
          <a:xfrm>
            <a:off x="2021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CNN IMAGE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4" name="Google Shape;1904;p34"/>
          <p:cNvGrpSpPr/>
          <p:nvPr/>
        </p:nvGrpSpPr>
        <p:grpSpPr>
          <a:xfrm>
            <a:off x="7509125" y="1921038"/>
            <a:ext cx="1258500" cy="902350"/>
            <a:chOff x="6575700" y="2242475"/>
            <a:chExt cx="1258500" cy="902350"/>
          </a:xfrm>
        </p:grpSpPr>
        <p:sp>
          <p:nvSpPr>
            <p:cNvPr id="1905" name="Google Shape;1905;p34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7" name="Google Shape;1907;p34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08" name="Google Shape;1908;p34"/>
          <p:cNvSpPr txBox="1"/>
          <p:nvPr/>
        </p:nvSpPr>
        <p:spPr>
          <a:xfrm>
            <a:off x="340225" y="2853175"/>
            <a:ext cx="13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About CIFAR-10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09" name="Google Shape;1909;p34"/>
          <p:cNvSpPr txBox="1"/>
          <p:nvPr/>
        </p:nvSpPr>
        <p:spPr>
          <a:xfrm>
            <a:off x="2753850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Processing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0" name="Google Shape;1910;p34"/>
          <p:cNvSpPr txBox="1"/>
          <p:nvPr/>
        </p:nvSpPr>
        <p:spPr>
          <a:xfrm>
            <a:off x="51291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Training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1" name="Google Shape;1911;p34"/>
          <p:cNvSpPr txBox="1"/>
          <p:nvPr/>
        </p:nvSpPr>
        <p:spPr>
          <a:xfrm>
            <a:off x="7375925" y="2853175"/>
            <a:ext cx="152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Transfer Learning and Tuning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12" name="Google Shape;1912;p34"/>
          <p:cNvGrpSpPr/>
          <p:nvPr/>
        </p:nvGrpSpPr>
        <p:grpSpPr>
          <a:xfrm>
            <a:off x="376375" y="1921038"/>
            <a:ext cx="1258500" cy="902350"/>
            <a:chOff x="1209150" y="2242475"/>
            <a:chExt cx="1258500" cy="902350"/>
          </a:xfrm>
        </p:grpSpPr>
        <p:sp>
          <p:nvSpPr>
            <p:cNvPr id="1913" name="Google Shape;1913;p34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5" name="Google Shape;1915;p34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16" name="Google Shape;1916;p34"/>
          <p:cNvGrpSpPr/>
          <p:nvPr/>
        </p:nvGrpSpPr>
        <p:grpSpPr>
          <a:xfrm>
            <a:off x="2753958" y="1921038"/>
            <a:ext cx="1258500" cy="902350"/>
            <a:chOff x="2998000" y="2242475"/>
            <a:chExt cx="1258500" cy="902350"/>
          </a:xfrm>
        </p:grpSpPr>
        <p:sp>
          <p:nvSpPr>
            <p:cNvPr id="1917" name="Google Shape;1917;p34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9" name="Google Shape;1919;p34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20" name="Google Shape;1920;p34"/>
          <p:cNvGrpSpPr/>
          <p:nvPr/>
        </p:nvGrpSpPr>
        <p:grpSpPr>
          <a:xfrm>
            <a:off x="5131542" y="1921038"/>
            <a:ext cx="1258500" cy="902350"/>
            <a:chOff x="4786850" y="2242475"/>
            <a:chExt cx="1258500" cy="902350"/>
          </a:xfrm>
        </p:grpSpPr>
        <p:sp>
          <p:nvSpPr>
            <p:cNvPr id="1921" name="Google Shape;1921;p34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3" name="Google Shape;1923;p34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35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9" name="Google Shape;1929;p35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30" name="Google Shape;1930;p35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1" name="Google Shape;1931;p35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2" name="Google Shape;1932;p35"/>
          <p:cNvSpPr/>
          <p:nvPr/>
        </p:nvSpPr>
        <p:spPr>
          <a:xfrm>
            <a:off x="5842150" y="2085300"/>
            <a:ext cx="3103500" cy="19272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33" name="Google Shape;1933;p35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5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5"/>
          <p:cNvSpPr txBox="1"/>
          <p:nvPr/>
        </p:nvSpPr>
        <p:spPr>
          <a:xfrm>
            <a:off x="6119950" y="2208300"/>
            <a:ext cx="28257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 database of 60,000 images of a 32x32 size. 6,000 images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fit into each of its classes. 50,000 of these are for training and 10,000 for testing. 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36" name="Google Shape;1936;p35"/>
          <p:cNvGrpSpPr/>
          <p:nvPr/>
        </p:nvGrpSpPr>
        <p:grpSpPr>
          <a:xfrm>
            <a:off x="7450084" y="3889500"/>
            <a:ext cx="1642980" cy="1139694"/>
            <a:chOff x="-1501353" y="1025810"/>
            <a:chExt cx="1717700" cy="1191525"/>
          </a:xfrm>
        </p:grpSpPr>
        <p:sp>
          <p:nvSpPr>
            <p:cNvPr id="1937" name="Google Shape;1937;p35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42" name="Google Shape;1942;p35"/>
          <p:cNvSpPr txBox="1"/>
          <p:nvPr>
            <p:ph type="title"/>
          </p:nvPr>
        </p:nvSpPr>
        <p:spPr>
          <a:xfrm>
            <a:off x="1595650" y="512688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CIFAR-10</a:t>
            </a:r>
            <a:endParaRPr/>
          </a:p>
        </p:txBody>
      </p:sp>
      <p:sp>
        <p:nvSpPr>
          <p:cNvPr id="1943" name="Google Shape;1943;p35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4" name="Google Shape;19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12" y="1688337"/>
            <a:ext cx="4105426" cy="3164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5" name="Google Shape;1945;p35"/>
          <p:cNvGrpSpPr/>
          <p:nvPr/>
        </p:nvGrpSpPr>
        <p:grpSpPr>
          <a:xfrm>
            <a:off x="167325" y="1305950"/>
            <a:ext cx="1258500" cy="902350"/>
            <a:chOff x="1209150" y="2242475"/>
            <a:chExt cx="1258500" cy="902350"/>
          </a:xfrm>
        </p:grpSpPr>
        <p:sp>
          <p:nvSpPr>
            <p:cNvPr id="1946" name="Google Shape;1946;p35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8" name="Google Shape;1948;p35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1953;p36"/>
          <p:cNvGrpSpPr/>
          <p:nvPr/>
        </p:nvGrpSpPr>
        <p:grpSpPr>
          <a:xfrm>
            <a:off x="3509738" y="439303"/>
            <a:ext cx="3202408" cy="1046655"/>
            <a:chOff x="3055725" y="715438"/>
            <a:chExt cx="3313407" cy="1014987"/>
          </a:xfrm>
        </p:grpSpPr>
        <p:grpSp>
          <p:nvGrpSpPr>
            <p:cNvPr id="1954" name="Google Shape;1954;p36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1955" name="Google Shape;1955;p36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56" name="Google Shape;1956;p36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6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6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6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60" name="Google Shape;1960;p36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61" name="Google Shape;1961;p36"/>
          <p:cNvSpPr/>
          <p:nvPr/>
        </p:nvSpPr>
        <p:spPr>
          <a:xfrm>
            <a:off x="4199524" y="1757851"/>
            <a:ext cx="3309600" cy="1399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Before introducing the dataset into a model, the ytrain and ytest, they were encoded using to_categorical, while xtrain and xtest were scaled to 1. In addition to this, data augmentation was used to randomize the width and height 10%.</a:t>
            </a:r>
            <a:endParaRPr sz="1300"/>
          </a:p>
        </p:txBody>
      </p:sp>
      <p:sp>
        <p:nvSpPr>
          <p:cNvPr id="1962" name="Google Shape;1962;p36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36"/>
          <p:cNvSpPr/>
          <p:nvPr/>
        </p:nvSpPr>
        <p:spPr>
          <a:xfrm>
            <a:off x="311700" y="1989725"/>
            <a:ext cx="30894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One Hot Encoding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4" name="Google Shape;1964;p36"/>
          <p:cNvSpPr txBox="1"/>
          <p:nvPr>
            <p:ph type="title"/>
          </p:nvPr>
        </p:nvSpPr>
        <p:spPr>
          <a:xfrm>
            <a:off x="167325" y="439275"/>
            <a:ext cx="6544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</a:t>
            </a:r>
            <a:r>
              <a:rPr lang="en">
                <a:solidFill>
                  <a:schemeClr val="lt1"/>
                </a:solidFill>
              </a:rPr>
              <a:t>CIFAR-10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65" name="Google Shape;19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14" y="3320874"/>
            <a:ext cx="7609372" cy="150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</p:pic>
      <p:grpSp>
        <p:nvGrpSpPr>
          <p:cNvPr id="1966" name="Google Shape;1966;p36"/>
          <p:cNvGrpSpPr/>
          <p:nvPr/>
        </p:nvGrpSpPr>
        <p:grpSpPr>
          <a:xfrm>
            <a:off x="7509133" y="412900"/>
            <a:ext cx="1258500" cy="902350"/>
            <a:chOff x="2998000" y="2242475"/>
            <a:chExt cx="1258500" cy="902350"/>
          </a:xfrm>
        </p:grpSpPr>
        <p:sp>
          <p:nvSpPr>
            <p:cNvPr id="1967" name="Google Shape;1967;p3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9" name="Google Shape;1969;p3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37"/>
          <p:cNvSpPr/>
          <p:nvPr/>
        </p:nvSpPr>
        <p:spPr>
          <a:xfrm>
            <a:off x="342725" y="2986325"/>
            <a:ext cx="8475300" cy="1906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7"/>
          <p:cNvSpPr txBox="1"/>
          <p:nvPr>
            <p:ph idx="4" type="subTitle"/>
          </p:nvPr>
        </p:nvSpPr>
        <p:spPr>
          <a:xfrm>
            <a:off x="369288" y="3015875"/>
            <a:ext cx="84054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sequential model from Fares Sayah on kaggle, the difference in the amount of layers and the improved accuracy was apparent quickly.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model of about 20 layers, 6 of these are convolutional layers in sets of 2 with filter values scaling from 32 to 64 to 124. After each of these batch normalization, maxpool2d and dropout are used. Notably in the last 4 consist of flatten, dense, dropout and end with dense with a softmax activation.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was able to reach accuracies around 85% after 50 epochs. Our attempts to tune the model or alter parameters didn’t surpass this accuracy as we tended to reduced the epochs.</a:t>
            </a:r>
            <a:endParaRPr/>
          </a:p>
        </p:txBody>
      </p:sp>
      <p:grpSp>
        <p:nvGrpSpPr>
          <p:cNvPr id="1976" name="Google Shape;1976;p37"/>
          <p:cNvGrpSpPr/>
          <p:nvPr/>
        </p:nvGrpSpPr>
        <p:grpSpPr>
          <a:xfrm>
            <a:off x="412745" y="2419159"/>
            <a:ext cx="277873" cy="68400"/>
            <a:chOff x="412745" y="2419159"/>
            <a:chExt cx="277873" cy="68400"/>
          </a:xfrm>
        </p:grpSpPr>
        <p:sp>
          <p:nvSpPr>
            <p:cNvPr id="1977" name="Google Shape;1977;p37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7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Training</a:t>
            </a:r>
            <a:r>
              <a:rPr b="1" lang="en"/>
              <a:t> </a:t>
            </a:r>
            <a:endParaRPr/>
          </a:p>
        </p:txBody>
      </p:sp>
      <p:sp>
        <p:nvSpPr>
          <p:cNvPr id="1981" name="Google Shape;1981;p37"/>
          <p:cNvSpPr txBox="1"/>
          <p:nvPr>
            <p:ph type="title"/>
          </p:nvPr>
        </p:nvSpPr>
        <p:spPr>
          <a:xfrm>
            <a:off x="1457625" y="225925"/>
            <a:ext cx="39339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CNN Model</a:t>
            </a:r>
            <a:endParaRPr/>
          </a:p>
        </p:txBody>
      </p:sp>
      <p:grpSp>
        <p:nvGrpSpPr>
          <p:cNvPr id="1982" name="Google Shape;1982;p37"/>
          <p:cNvGrpSpPr/>
          <p:nvPr/>
        </p:nvGrpSpPr>
        <p:grpSpPr>
          <a:xfrm>
            <a:off x="5988770" y="566702"/>
            <a:ext cx="2995509" cy="1026343"/>
            <a:chOff x="5351018" y="4955476"/>
            <a:chExt cx="4003085" cy="1380236"/>
          </a:xfrm>
        </p:grpSpPr>
        <p:sp>
          <p:nvSpPr>
            <p:cNvPr id="1983" name="Google Shape;1983;p37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988" name="Google Shape;1988;p37"/>
          <p:cNvSpPr txBox="1"/>
          <p:nvPr/>
        </p:nvSpPr>
        <p:spPr>
          <a:xfrm>
            <a:off x="6081466" y="618173"/>
            <a:ext cx="28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Initially, trying models of our own design didn’t yield accuracy above 10 or 15%. At this point we looked up some CIFAR-10 models. 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9" name="Google Shape;1989;p37"/>
          <p:cNvSpPr/>
          <p:nvPr/>
        </p:nvSpPr>
        <p:spPr>
          <a:xfrm>
            <a:off x="6953541" y="1416411"/>
            <a:ext cx="263412" cy="324213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990" name="Google Shape;19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2068875"/>
            <a:ext cx="8639175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1" name="Google Shape;1991;p37"/>
          <p:cNvGrpSpPr/>
          <p:nvPr/>
        </p:nvGrpSpPr>
        <p:grpSpPr>
          <a:xfrm>
            <a:off x="122917" y="566700"/>
            <a:ext cx="1258500" cy="902350"/>
            <a:chOff x="4786850" y="2242475"/>
            <a:chExt cx="1258500" cy="902350"/>
          </a:xfrm>
        </p:grpSpPr>
        <p:sp>
          <p:nvSpPr>
            <p:cNvPr id="1992" name="Google Shape;1992;p37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4" name="Google Shape;1994;p37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38"/>
          <p:cNvSpPr/>
          <p:nvPr/>
        </p:nvSpPr>
        <p:spPr>
          <a:xfrm>
            <a:off x="342570" y="2317834"/>
            <a:ext cx="5772900" cy="2433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1D2D3"/>
              </a:solidFill>
              <a:highlight>
                <a:srgbClr val="222529"/>
              </a:highlight>
            </a:endParaRPr>
          </a:p>
        </p:txBody>
      </p:sp>
      <p:sp>
        <p:nvSpPr>
          <p:cNvPr id="2000" name="Google Shape;2000;p38"/>
          <p:cNvSpPr txBox="1"/>
          <p:nvPr>
            <p:ph idx="4" type="subTitle"/>
          </p:nvPr>
        </p:nvSpPr>
        <p:spPr>
          <a:xfrm>
            <a:off x="342725" y="2548200"/>
            <a:ext cx="5772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the ROC-AUC metric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Fine-tune DenseNet121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Introduce more diversity within the augmentations (zoom, rotation, cutout)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Applying label smoothing to soften the one-hot encoded labels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Upscaling the resolution of the CIFAR-10 images</a:t>
            </a:r>
            <a:endParaRPr/>
          </a:p>
        </p:txBody>
      </p:sp>
      <p:sp>
        <p:nvSpPr>
          <p:cNvPr id="2001" name="Google Shape;2001;p38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2002" name="Google Shape;2002;p38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8"/>
          <p:cNvSpPr txBox="1"/>
          <p:nvPr>
            <p:ph type="title"/>
          </p:nvPr>
        </p:nvSpPr>
        <p:spPr>
          <a:xfrm>
            <a:off x="209775" y="468575"/>
            <a:ext cx="62658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and Tuning</a:t>
            </a:r>
            <a:endParaRPr/>
          </a:p>
        </p:txBody>
      </p:sp>
      <p:sp>
        <p:nvSpPr>
          <p:cNvPr id="2004" name="Google Shape;2004;p3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38"/>
          <p:cNvGrpSpPr/>
          <p:nvPr/>
        </p:nvGrpSpPr>
        <p:grpSpPr>
          <a:xfrm>
            <a:off x="7509125" y="634850"/>
            <a:ext cx="1258500" cy="902350"/>
            <a:chOff x="6575700" y="2242475"/>
            <a:chExt cx="1258500" cy="902350"/>
          </a:xfrm>
        </p:grpSpPr>
        <p:sp>
          <p:nvSpPr>
            <p:cNvPr id="2006" name="Google Shape;2006;p38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8" name="Google Shape;2008;p38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