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287000" cx="18288000"/>
  <p:notesSz cx="6858000" cy="9144000"/>
  <p:embeddedFontLst>
    <p:embeddedFont>
      <p:font typeface="Fredoka"/>
      <p:regular r:id="rId19"/>
      <p:bold r:id="rId20"/>
    </p:embeddedFont>
    <p:embeddedFont>
      <p:font typeface="Quicksand"/>
      <p:regular r:id="rId21"/>
      <p:bold r:id="rId22"/>
    </p:embeddedFon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iAp5uT7Dy8B2k1ENUBgxKgz/cu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5459FC-2CEC-4795-A58C-2A3A29D2C8E4}">
  <a:tblStyle styleId="{315459FC-2CEC-4795-A58C-2A3A29D2C8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redoka-bold.fntdata"/><Relationship Id="rId22" Type="http://schemas.openxmlformats.org/officeDocument/2006/relationships/font" Target="fonts/Quicksand-bold.fntdata"/><Relationship Id="rId21" Type="http://schemas.openxmlformats.org/officeDocument/2006/relationships/font" Target="fonts/Quicksand-regular.fntdata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Fredok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c604b8a9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30c604b8a9e_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604b8a9e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g30c604b8a9e_1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c604b8a9e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30c604b8a9e_1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604b8a9e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604b8a9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a768304e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30a768304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604b8a9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30c604b8a9e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a768304e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30a768304ea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47432e26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2d47432e26b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a768304e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30a768304ea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47432e26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2d47432e26b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47432e26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2d47432e26b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Relationship Id="rId7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448799" y="4407550"/>
            <a:ext cx="113904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2199D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 Learning </a:t>
            </a:r>
            <a:endParaRPr sz="8000">
              <a:solidFill>
                <a:srgbClr val="2199D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2199D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</a:t>
            </a:r>
            <a:endParaRPr b="0" i="0" sz="8000" u="none" cap="none" strike="noStrike">
              <a:solidFill>
                <a:srgbClr val="2199D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7354513" y="1028700"/>
            <a:ext cx="3578973" cy="3578973"/>
          </a:xfrm>
          <a:custGeom>
            <a:rect b="b" l="l" r="r" t="t"/>
            <a:pathLst>
              <a:path extrusionOk="0" h="3578973" w="3578973">
                <a:moveTo>
                  <a:pt x="0" y="0"/>
                </a:moveTo>
                <a:lnTo>
                  <a:pt x="3578974" y="0"/>
                </a:lnTo>
                <a:lnTo>
                  <a:pt x="3578974" y="3578973"/>
                </a:lnTo>
                <a:lnTo>
                  <a:pt x="0" y="3578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448799" y="7119975"/>
            <a:ext cx="1139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Image Classification with CNN</a:t>
            </a:r>
            <a:endParaRPr b="0" i="0" sz="3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5902874" y="8352750"/>
            <a:ext cx="11390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Dani Siaj / Carlos Rodríguez</a:t>
            </a:r>
            <a:endParaRPr b="0" i="0" sz="3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Data Science &amp; Machine Learning Bootcamp    1</a:t>
            </a:r>
            <a:r>
              <a:rPr lang="en-US" sz="2500">
                <a:solidFill>
                  <a:srgbClr val="888888"/>
                </a:solidFill>
              </a:rPr>
              <a:t>8</a:t>
            </a:r>
            <a:r>
              <a:rPr b="0" i="0" lang="en-US" sz="2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/10/2024</a:t>
            </a:r>
            <a:endParaRPr b="0" i="0" sz="25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48973" y="-3637800"/>
            <a:ext cx="7653952" cy="82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c604b8a9e_1_40"/>
          <p:cNvSpPr/>
          <p:nvPr/>
        </p:nvSpPr>
        <p:spPr>
          <a:xfrm>
            <a:off x="-247933" y="9617423"/>
            <a:ext cx="18796200" cy="904800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30c604b8a9e_1_40"/>
          <p:cNvSpPr txBox="1"/>
          <p:nvPr/>
        </p:nvSpPr>
        <p:spPr>
          <a:xfrm>
            <a:off x="1101408" y="844988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LOAD TRAINED MODEL (PYTORCH)</a:t>
            </a:r>
            <a:endParaRPr b="0" i="0" sz="4800" u="none" cap="none" strike="noStrike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210" name="Google Shape;210;g30c604b8a9e_1_40"/>
          <p:cNvGrpSpPr/>
          <p:nvPr/>
        </p:nvGrpSpPr>
        <p:grpSpPr>
          <a:xfrm>
            <a:off x="-247933" y="9620598"/>
            <a:ext cx="18796275" cy="901575"/>
            <a:chOff x="0" y="0"/>
            <a:chExt cx="25061700" cy="1202100"/>
          </a:xfrm>
        </p:grpSpPr>
        <p:sp>
          <p:nvSpPr>
            <p:cNvPr id="211" name="Google Shape;211;g30c604b8a9e_1_40"/>
            <p:cNvSpPr/>
            <p:nvPr/>
          </p:nvSpPr>
          <p:spPr>
            <a:xfrm>
              <a:off x="0" y="0"/>
              <a:ext cx="25061700" cy="1202100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g30c604b8a9e_1_40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13" name="Google Shape;213;g30c604b8a9e_1_40"/>
          <p:cNvSpPr txBox="1"/>
          <p:nvPr/>
        </p:nvSpPr>
        <p:spPr>
          <a:xfrm>
            <a:off x="10580400" y="2182400"/>
            <a:ext cx="7707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g30c604b8a9e_1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300" y="2690300"/>
            <a:ext cx="15083399" cy="21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c604b8a9e_1_62"/>
          <p:cNvSpPr/>
          <p:nvPr/>
        </p:nvSpPr>
        <p:spPr>
          <a:xfrm>
            <a:off x="-247933" y="9617423"/>
            <a:ext cx="18796200" cy="904800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30c604b8a9e_1_62"/>
          <p:cNvSpPr txBox="1"/>
          <p:nvPr/>
        </p:nvSpPr>
        <p:spPr>
          <a:xfrm>
            <a:off x="1101408" y="844988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LOAD TRAINED MODEL (PYTORCH)</a:t>
            </a:r>
            <a:endParaRPr b="0" i="0" sz="4800" u="none" cap="none" strike="noStrike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221" name="Google Shape;221;g30c604b8a9e_1_62"/>
          <p:cNvGrpSpPr/>
          <p:nvPr/>
        </p:nvGrpSpPr>
        <p:grpSpPr>
          <a:xfrm>
            <a:off x="-247933" y="9620598"/>
            <a:ext cx="18796275" cy="901575"/>
            <a:chOff x="0" y="0"/>
            <a:chExt cx="25061700" cy="1202100"/>
          </a:xfrm>
        </p:grpSpPr>
        <p:sp>
          <p:nvSpPr>
            <p:cNvPr id="222" name="Google Shape;222;g30c604b8a9e_1_62"/>
            <p:cNvSpPr/>
            <p:nvPr/>
          </p:nvSpPr>
          <p:spPr>
            <a:xfrm>
              <a:off x="0" y="0"/>
              <a:ext cx="25061700" cy="1202100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g30c604b8a9e_1_62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24" name="Google Shape;224;g30c604b8a9e_1_62"/>
          <p:cNvSpPr txBox="1"/>
          <p:nvPr/>
        </p:nvSpPr>
        <p:spPr>
          <a:xfrm>
            <a:off x="10580400" y="2182400"/>
            <a:ext cx="7707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g30c604b8a9e_1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900" y="1736288"/>
            <a:ext cx="5164479" cy="7728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30c604b8a9e_1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1279" y="2182400"/>
            <a:ext cx="8288096" cy="6622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0c604b8a9e_1_79"/>
          <p:cNvSpPr/>
          <p:nvPr/>
        </p:nvSpPr>
        <p:spPr>
          <a:xfrm>
            <a:off x="-247933" y="9617423"/>
            <a:ext cx="18796200" cy="904800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30c604b8a9e_1_79"/>
          <p:cNvSpPr txBox="1"/>
          <p:nvPr/>
        </p:nvSpPr>
        <p:spPr>
          <a:xfrm>
            <a:off x="1101408" y="844988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REQUIREMENTS</a:t>
            </a:r>
            <a:endParaRPr b="0" i="0" sz="4800" u="none" cap="none" strike="noStrike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233" name="Google Shape;233;g30c604b8a9e_1_79"/>
          <p:cNvGrpSpPr/>
          <p:nvPr/>
        </p:nvGrpSpPr>
        <p:grpSpPr>
          <a:xfrm>
            <a:off x="-247933" y="9620598"/>
            <a:ext cx="18796275" cy="901575"/>
            <a:chOff x="0" y="0"/>
            <a:chExt cx="25061700" cy="1202100"/>
          </a:xfrm>
        </p:grpSpPr>
        <p:sp>
          <p:nvSpPr>
            <p:cNvPr id="234" name="Google Shape;234;g30c604b8a9e_1_79"/>
            <p:cNvSpPr/>
            <p:nvPr/>
          </p:nvSpPr>
          <p:spPr>
            <a:xfrm>
              <a:off x="0" y="0"/>
              <a:ext cx="25061700" cy="1202100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g30c604b8a9e_1_79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36" name="Google Shape;236;g30c604b8a9e_1_79"/>
          <p:cNvSpPr txBox="1"/>
          <p:nvPr/>
        </p:nvSpPr>
        <p:spPr>
          <a:xfrm>
            <a:off x="10580400" y="2182400"/>
            <a:ext cx="7707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g30c604b8a9e_1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650" y="1832349"/>
            <a:ext cx="4403850" cy="695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30c604b8a9e_1_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1150" y="1996713"/>
            <a:ext cx="4399322" cy="6622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c604b8a9e_1_5"/>
          <p:cNvSpPr txBox="1"/>
          <p:nvPr/>
        </p:nvSpPr>
        <p:spPr>
          <a:xfrm>
            <a:off x="1101408" y="844988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6</a:t>
            </a: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. STREAMLIT APP (failed…)</a:t>
            </a:r>
            <a:endParaRPr b="0" i="0" sz="4800" u="none" cap="none" strike="noStrike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pic>
        <p:nvPicPr>
          <p:cNvPr id="244" name="Google Shape;244;g30c604b8a9e_1_5"/>
          <p:cNvPicPr preferRelativeResize="0"/>
          <p:nvPr/>
        </p:nvPicPr>
        <p:blipFill rotWithShape="1">
          <a:blip r:embed="rId3">
            <a:alphaModFix/>
          </a:blip>
          <a:srcRect b="0" l="0" r="0" t="8642"/>
          <a:stretch/>
        </p:blipFill>
        <p:spPr>
          <a:xfrm>
            <a:off x="800400" y="1883250"/>
            <a:ext cx="10276349" cy="755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30c604b8a9e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2876" y="3728349"/>
            <a:ext cx="9242100" cy="43919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a768304ea_0_5"/>
          <p:cNvSpPr txBox="1"/>
          <p:nvPr/>
        </p:nvSpPr>
        <p:spPr>
          <a:xfrm>
            <a:off x="949008" y="1028700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LOADING ‘CIFAR-10’ DATA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30a768304ea_0_5"/>
          <p:cNvSpPr txBox="1"/>
          <p:nvPr/>
        </p:nvSpPr>
        <p:spPr>
          <a:xfrm>
            <a:off x="949000" y="2145625"/>
            <a:ext cx="1484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AutoNum type="arabicParenR"/>
            </a:pPr>
            <a:r>
              <a:rPr lang="en-US" sz="3000">
                <a:solidFill>
                  <a:srgbClr val="888888"/>
                </a:solidFill>
              </a:rPr>
              <a:t>Downloading batches from cs.toronto.edu website</a:t>
            </a:r>
            <a:endParaRPr b="0" i="0" sz="25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30a768304ea_0_5"/>
          <p:cNvSpPr txBox="1"/>
          <p:nvPr/>
        </p:nvSpPr>
        <p:spPr>
          <a:xfrm>
            <a:off x="949000" y="6964025"/>
            <a:ext cx="1674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2) Importing directly into the ipynb using ‘tensorflow.keras.datasets’</a:t>
            </a:r>
            <a:endParaRPr b="0" i="0" sz="3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30a768304ea_0_5"/>
          <p:cNvSpPr/>
          <p:nvPr/>
        </p:nvSpPr>
        <p:spPr>
          <a:xfrm>
            <a:off x="-247933" y="9617423"/>
            <a:ext cx="18796200" cy="904800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g30a768304ea_0_5"/>
          <p:cNvGrpSpPr/>
          <p:nvPr/>
        </p:nvGrpSpPr>
        <p:grpSpPr>
          <a:xfrm>
            <a:off x="-247933" y="9620598"/>
            <a:ext cx="18796275" cy="901575"/>
            <a:chOff x="0" y="0"/>
            <a:chExt cx="25061700" cy="1202100"/>
          </a:xfrm>
        </p:grpSpPr>
        <p:sp>
          <p:nvSpPr>
            <p:cNvPr id="98" name="Google Shape;98;g30a768304ea_0_5"/>
            <p:cNvSpPr/>
            <p:nvPr/>
          </p:nvSpPr>
          <p:spPr>
            <a:xfrm>
              <a:off x="0" y="0"/>
              <a:ext cx="25061700" cy="1202100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g30a768304ea_0_5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pic>
        <p:nvPicPr>
          <p:cNvPr id="100" name="Google Shape;100;g30a768304e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000" y="7582625"/>
            <a:ext cx="13951500" cy="665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30a768304ea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700" y="2784100"/>
            <a:ext cx="10978425" cy="36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949008" y="1153200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33400" lvl="0" marL="45720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2199D4"/>
              </a:buClr>
              <a:buSzPts val="4800"/>
              <a:buFont typeface="Fredoka"/>
              <a:buAutoNum type="arabicPeriod"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DATA PREPROCESSING (tensorflow)</a:t>
            </a:r>
            <a:endParaRPr sz="4800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08" name="Google Shape;108;p2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11" name="Google Shape;111;p2"/>
          <p:cNvSpPr txBox="1"/>
          <p:nvPr/>
        </p:nvSpPr>
        <p:spPr>
          <a:xfrm>
            <a:off x="949000" y="5837725"/>
            <a:ext cx="1345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One-hot encoding</a:t>
            </a:r>
            <a:endParaRPr b="0" i="0" sz="3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949000" y="2317725"/>
            <a:ext cx="1176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Normalization</a:t>
            </a:r>
            <a:endParaRPr b="0" i="0" sz="3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000" y="3132925"/>
            <a:ext cx="11973050" cy="1488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000" y="6656300"/>
            <a:ext cx="11609325" cy="14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c604b8a9e_1_12"/>
          <p:cNvSpPr/>
          <p:nvPr/>
        </p:nvSpPr>
        <p:spPr>
          <a:xfrm>
            <a:off x="-247933" y="9617423"/>
            <a:ext cx="18796200" cy="904800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30c604b8a9e_1_12"/>
          <p:cNvSpPr txBox="1"/>
          <p:nvPr/>
        </p:nvSpPr>
        <p:spPr>
          <a:xfrm>
            <a:off x="949008" y="1153200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33400" lvl="0" marL="45720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2199D4"/>
              </a:buClr>
              <a:buSzPts val="4800"/>
              <a:buFont typeface="Fredoka"/>
              <a:buAutoNum type="arabicPeriod"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DATA PREPROCESSING (pytorch)</a:t>
            </a:r>
            <a:endParaRPr sz="4800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21" name="Google Shape;121;g30c604b8a9e_1_12"/>
          <p:cNvGrpSpPr/>
          <p:nvPr/>
        </p:nvGrpSpPr>
        <p:grpSpPr>
          <a:xfrm>
            <a:off x="-247933" y="9620598"/>
            <a:ext cx="18796275" cy="901575"/>
            <a:chOff x="0" y="0"/>
            <a:chExt cx="25061700" cy="1202100"/>
          </a:xfrm>
        </p:grpSpPr>
        <p:sp>
          <p:nvSpPr>
            <p:cNvPr id="122" name="Google Shape;122;g30c604b8a9e_1_12"/>
            <p:cNvSpPr/>
            <p:nvPr/>
          </p:nvSpPr>
          <p:spPr>
            <a:xfrm>
              <a:off x="0" y="0"/>
              <a:ext cx="25061700" cy="1202100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g30c604b8a9e_1_12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pic>
        <p:nvPicPr>
          <p:cNvPr id="124" name="Google Shape;124;g30c604b8a9e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899" y="2297100"/>
            <a:ext cx="7483351" cy="664867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30c604b8a9e_1_12"/>
          <p:cNvSpPr txBox="1"/>
          <p:nvPr/>
        </p:nvSpPr>
        <p:spPr>
          <a:xfrm>
            <a:off x="9757750" y="2577475"/>
            <a:ext cx="553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Build Train and Test datasets</a:t>
            </a:r>
            <a:endParaRPr sz="3000">
              <a:solidFill>
                <a:srgbClr val="888888"/>
              </a:solidFill>
            </a:endParaRPr>
          </a:p>
        </p:txBody>
      </p:sp>
      <p:sp>
        <p:nvSpPr>
          <p:cNvPr id="126" name="Google Shape;126;g30c604b8a9e_1_12"/>
          <p:cNvSpPr txBox="1"/>
          <p:nvPr/>
        </p:nvSpPr>
        <p:spPr>
          <a:xfrm>
            <a:off x="9757750" y="3198150"/>
            <a:ext cx="553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Convert to pytorch tensors</a:t>
            </a:r>
            <a:endParaRPr sz="3000">
              <a:solidFill>
                <a:srgbClr val="888888"/>
              </a:solidFill>
            </a:endParaRPr>
          </a:p>
        </p:txBody>
      </p:sp>
      <p:sp>
        <p:nvSpPr>
          <p:cNvPr id="127" name="Google Shape;127;g30c604b8a9e_1_12"/>
          <p:cNvSpPr txBox="1"/>
          <p:nvPr/>
        </p:nvSpPr>
        <p:spPr>
          <a:xfrm>
            <a:off x="9757750" y="3818825"/>
            <a:ext cx="5531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Data augmentation:</a:t>
            </a:r>
            <a:endParaRPr sz="3000">
              <a:solidFill>
                <a:srgbClr val="888888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Char char="●"/>
            </a:pPr>
            <a:r>
              <a:rPr lang="en-US" sz="3000">
                <a:solidFill>
                  <a:srgbClr val="888888"/>
                </a:solidFill>
              </a:rPr>
              <a:t>Random Horizontal Flip</a:t>
            </a:r>
            <a:endParaRPr sz="3000">
              <a:solidFill>
                <a:srgbClr val="888888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Char char="●"/>
            </a:pPr>
            <a:r>
              <a:rPr lang="en-US" sz="3000">
                <a:solidFill>
                  <a:srgbClr val="888888"/>
                </a:solidFill>
              </a:rPr>
              <a:t>Random Crop</a:t>
            </a:r>
            <a:endParaRPr sz="3000">
              <a:solidFill>
                <a:srgbClr val="888888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Char char="●"/>
            </a:pPr>
            <a:r>
              <a:rPr lang="en-US" sz="3000">
                <a:solidFill>
                  <a:srgbClr val="888888"/>
                </a:solidFill>
              </a:rPr>
              <a:t>Normalization</a:t>
            </a:r>
            <a:endParaRPr sz="3000">
              <a:solidFill>
                <a:srgbClr val="888888"/>
              </a:solidFill>
            </a:endParaRPr>
          </a:p>
        </p:txBody>
      </p:sp>
      <p:sp>
        <p:nvSpPr>
          <p:cNvPr id="128" name="Google Shape;128;g30c604b8a9e_1_12"/>
          <p:cNvSpPr txBox="1"/>
          <p:nvPr/>
        </p:nvSpPr>
        <p:spPr>
          <a:xfrm>
            <a:off x="9757750" y="5922300"/>
            <a:ext cx="553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Standardization</a:t>
            </a:r>
            <a:endParaRPr sz="3000">
              <a:solidFill>
                <a:srgbClr val="888888"/>
              </a:solidFill>
            </a:endParaRPr>
          </a:p>
        </p:txBody>
      </p:sp>
      <p:sp>
        <p:nvSpPr>
          <p:cNvPr id="129" name="Google Shape;129;g30c604b8a9e_1_12"/>
          <p:cNvSpPr txBox="1"/>
          <p:nvPr/>
        </p:nvSpPr>
        <p:spPr>
          <a:xfrm>
            <a:off x="9757750" y="6640375"/>
            <a:ext cx="553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Sampling and Shuffling</a:t>
            </a:r>
            <a:endParaRPr sz="3000">
              <a:solidFill>
                <a:srgbClr val="888888"/>
              </a:solidFill>
            </a:endParaRPr>
          </a:p>
        </p:txBody>
      </p:sp>
      <p:sp>
        <p:nvSpPr>
          <p:cNvPr id="130" name="Google Shape;130;g30c604b8a9e_1_12"/>
          <p:cNvSpPr txBox="1"/>
          <p:nvPr/>
        </p:nvSpPr>
        <p:spPr>
          <a:xfrm>
            <a:off x="9757750" y="7364050"/>
            <a:ext cx="666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Combine data and labels into ‘loader’</a:t>
            </a:r>
            <a:endParaRPr sz="30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a768304ea_0_29"/>
          <p:cNvSpPr/>
          <p:nvPr/>
        </p:nvSpPr>
        <p:spPr>
          <a:xfrm>
            <a:off x="-247933" y="9617423"/>
            <a:ext cx="18796200" cy="904800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30a768304ea_0_29"/>
          <p:cNvSpPr txBox="1"/>
          <p:nvPr/>
        </p:nvSpPr>
        <p:spPr>
          <a:xfrm>
            <a:off x="1101408" y="844988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2. MODEL ARCHITECTURE</a:t>
            </a:r>
            <a:endParaRPr b="0" i="0" sz="4800" u="none" cap="none" strike="noStrike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37" name="Google Shape;137;g30a768304ea_0_29"/>
          <p:cNvGrpSpPr/>
          <p:nvPr/>
        </p:nvGrpSpPr>
        <p:grpSpPr>
          <a:xfrm>
            <a:off x="-247933" y="9620598"/>
            <a:ext cx="18796275" cy="901575"/>
            <a:chOff x="0" y="0"/>
            <a:chExt cx="25061700" cy="1202100"/>
          </a:xfrm>
        </p:grpSpPr>
        <p:sp>
          <p:nvSpPr>
            <p:cNvPr id="138" name="Google Shape;138;g30a768304ea_0_29"/>
            <p:cNvSpPr/>
            <p:nvPr/>
          </p:nvSpPr>
          <p:spPr>
            <a:xfrm>
              <a:off x="0" y="0"/>
              <a:ext cx="25061700" cy="1202100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g30a768304ea_0_29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40" name="Google Shape;140;g30a768304ea_0_29"/>
          <p:cNvSpPr txBox="1"/>
          <p:nvPr/>
        </p:nvSpPr>
        <p:spPr>
          <a:xfrm>
            <a:off x="1101400" y="2085100"/>
            <a:ext cx="630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AutoNum type="arabicPeriod"/>
            </a:pPr>
            <a:r>
              <a:rPr lang="en-US" sz="3000">
                <a:solidFill>
                  <a:srgbClr val="888888"/>
                </a:solidFill>
              </a:rPr>
              <a:t>CNN Model using Pytorch</a:t>
            </a:r>
            <a:endParaRPr b="0" i="0" sz="3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30a768304ea_0_29"/>
          <p:cNvSpPr txBox="1"/>
          <p:nvPr/>
        </p:nvSpPr>
        <p:spPr>
          <a:xfrm>
            <a:off x="10015050" y="2085100"/>
            <a:ext cx="630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</a:rPr>
              <a:t>2. CNN Model using Tensorflow</a:t>
            </a:r>
            <a:endParaRPr sz="3000">
              <a:solidFill>
                <a:srgbClr val="888888"/>
              </a:solidFill>
            </a:endParaRPr>
          </a:p>
        </p:txBody>
      </p:sp>
      <p:pic>
        <p:nvPicPr>
          <p:cNvPr id="142" name="Google Shape;142;g30a768304ea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5050" y="2847025"/>
            <a:ext cx="5981700" cy="62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30a768304ea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1400" y="2825025"/>
            <a:ext cx="4979005" cy="63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47432e26b_0_17"/>
          <p:cNvSpPr/>
          <p:nvPr/>
        </p:nvSpPr>
        <p:spPr>
          <a:xfrm>
            <a:off x="-247933" y="9617423"/>
            <a:ext cx="18796200" cy="904800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d47432e26b_0_17"/>
          <p:cNvSpPr txBox="1"/>
          <p:nvPr/>
        </p:nvSpPr>
        <p:spPr>
          <a:xfrm>
            <a:off x="1101408" y="844988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3</a:t>
            </a: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. MODEL TRAINING</a:t>
            </a:r>
            <a:endParaRPr b="0" i="0" sz="4800" u="none" cap="none" strike="noStrike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50" name="Google Shape;150;g2d47432e26b_0_17"/>
          <p:cNvGrpSpPr/>
          <p:nvPr/>
        </p:nvGrpSpPr>
        <p:grpSpPr>
          <a:xfrm>
            <a:off x="-247933" y="9620598"/>
            <a:ext cx="18796275" cy="901575"/>
            <a:chOff x="0" y="0"/>
            <a:chExt cx="25061700" cy="1202100"/>
          </a:xfrm>
        </p:grpSpPr>
        <p:sp>
          <p:nvSpPr>
            <p:cNvPr id="151" name="Google Shape;151;g2d47432e26b_0_17"/>
            <p:cNvSpPr/>
            <p:nvPr/>
          </p:nvSpPr>
          <p:spPr>
            <a:xfrm>
              <a:off x="0" y="0"/>
              <a:ext cx="25061700" cy="1202100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g2d47432e26b_0_17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53" name="Google Shape;153;g2d47432e26b_0_17"/>
          <p:cNvSpPr txBox="1"/>
          <p:nvPr/>
        </p:nvSpPr>
        <p:spPr>
          <a:xfrm>
            <a:off x="1101400" y="2085100"/>
            <a:ext cx="630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AutoNum type="arabicPeriod"/>
            </a:pPr>
            <a:r>
              <a:rPr lang="en-US" sz="3000">
                <a:solidFill>
                  <a:srgbClr val="888888"/>
                </a:solidFill>
              </a:rPr>
              <a:t>CNN Model using Pytorch</a:t>
            </a:r>
            <a:endParaRPr b="0" i="0" sz="3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d47432e26b_0_17"/>
          <p:cNvSpPr txBox="1"/>
          <p:nvPr/>
        </p:nvSpPr>
        <p:spPr>
          <a:xfrm>
            <a:off x="10015050" y="2085100"/>
            <a:ext cx="630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</a:rPr>
              <a:t>2. CNN Model using Tensorflow</a:t>
            </a:r>
            <a:endParaRPr sz="3000">
              <a:solidFill>
                <a:srgbClr val="888888"/>
              </a:solidFill>
            </a:endParaRPr>
          </a:p>
        </p:txBody>
      </p:sp>
      <p:pic>
        <p:nvPicPr>
          <p:cNvPr id="155" name="Google Shape;155;g2d47432e26b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400" y="2847575"/>
            <a:ext cx="8223824" cy="592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d47432e26b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5051" y="2847575"/>
            <a:ext cx="7265875" cy="37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a768304ea_0_162"/>
          <p:cNvSpPr/>
          <p:nvPr/>
        </p:nvSpPr>
        <p:spPr>
          <a:xfrm>
            <a:off x="-247933" y="9617423"/>
            <a:ext cx="18796200" cy="904800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30a768304ea_0_162"/>
          <p:cNvSpPr txBox="1"/>
          <p:nvPr/>
        </p:nvSpPr>
        <p:spPr>
          <a:xfrm>
            <a:off x="1101408" y="844988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4. MODEL EVALUATION</a:t>
            </a:r>
            <a:endParaRPr b="0" i="0" sz="4800" u="none" cap="none" strike="noStrike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63" name="Google Shape;163;g30a768304ea_0_162"/>
          <p:cNvGrpSpPr/>
          <p:nvPr/>
        </p:nvGrpSpPr>
        <p:grpSpPr>
          <a:xfrm>
            <a:off x="-247933" y="9620598"/>
            <a:ext cx="18796275" cy="901575"/>
            <a:chOff x="0" y="0"/>
            <a:chExt cx="25061700" cy="1202100"/>
          </a:xfrm>
        </p:grpSpPr>
        <p:sp>
          <p:nvSpPr>
            <p:cNvPr id="164" name="Google Shape;164;g30a768304ea_0_162"/>
            <p:cNvSpPr/>
            <p:nvPr/>
          </p:nvSpPr>
          <p:spPr>
            <a:xfrm>
              <a:off x="0" y="0"/>
              <a:ext cx="25061700" cy="1202100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g30a768304ea_0_162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pic>
        <p:nvPicPr>
          <p:cNvPr id="166" name="Google Shape;166;g30a768304ea_0_162"/>
          <p:cNvPicPr preferRelativeResize="0"/>
          <p:nvPr/>
        </p:nvPicPr>
        <p:blipFill rotWithShape="1">
          <a:blip r:embed="rId3">
            <a:alphaModFix/>
          </a:blip>
          <a:srcRect b="2278" l="2173" r="1654" t="3568"/>
          <a:stretch/>
        </p:blipFill>
        <p:spPr>
          <a:xfrm>
            <a:off x="561900" y="2214325"/>
            <a:ext cx="8204150" cy="6481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167;g30a768304ea_0_162"/>
          <p:cNvGraphicFramePr/>
          <p:nvPr/>
        </p:nvGraphicFramePr>
        <p:xfrm>
          <a:off x="9257600" y="221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{315459FC-2CEC-4795-A58C-2A3A29D2C8E4}</a:tableStyleId>
              </a:tblPr>
              <a:tblGrid>
                <a:gridCol w="2661150"/>
                <a:gridCol w="2661150"/>
                <a:gridCol w="2661150"/>
              </a:tblGrid>
              <a:tr h="70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MODEL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TEST ACCURACY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TEST LOSS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70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CNN Pytorch</a:t>
                      </a:r>
                      <a:endParaRPr sz="1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0.86</a:t>
                      </a:r>
                      <a:endParaRPr sz="1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0.15</a:t>
                      </a:r>
                      <a:endParaRPr sz="1700"/>
                    </a:p>
                  </a:txBody>
                  <a:tcPr marT="91425" marB="91425" marR="91425" marL="91425" anchor="ctr"/>
                </a:tc>
              </a:tr>
              <a:tr h="70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CNN Tensorflow</a:t>
                      </a:r>
                      <a:endParaRPr sz="1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0.72</a:t>
                      </a:r>
                      <a:endParaRPr sz="1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1.37</a:t>
                      </a:r>
                      <a:endParaRPr sz="17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8" name="Google Shape;168;g30a768304ea_0_162"/>
          <p:cNvSpPr txBox="1"/>
          <p:nvPr/>
        </p:nvSpPr>
        <p:spPr>
          <a:xfrm>
            <a:off x="9257600" y="5183775"/>
            <a:ext cx="6047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</a:rPr>
              <a:t>Confusion matrix reveals…</a:t>
            </a:r>
            <a:endParaRPr sz="3000">
              <a:solidFill>
                <a:srgbClr val="88888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8888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</a:rPr>
              <a:t>— </a:t>
            </a:r>
            <a:r>
              <a:rPr lang="en-US" sz="3000">
                <a:solidFill>
                  <a:srgbClr val="93C47D"/>
                </a:solidFill>
              </a:rPr>
              <a:t>Strengths</a:t>
            </a:r>
            <a:r>
              <a:rPr lang="en-US" sz="3000">
                <a:solidFill>
                  <a:srgbClr val="888888"/>
                </a:solidFill>
              </a:rPr>
              <a:t>: frogs, automobiles, trucks and ships.</a:t>
            </a:r>
            <a:r>
              <a:rPr lang="en-US" sz="3000">
                <a:solidFill>
                  <a:srgbClr val="888888"/>
                </a:solidFill>
              </a:rPr>
              <a:t> </a:t>
            </a:r>
            <a:endParaRPr sz="3000"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— </a:t>
            </a:r>
            <a:r>
              <a:rPr lang="en-US" sz="3000">
                <a:solidFill>
                  <a:srgbClr val="E06666"/>
                </a:solidFill>
              </a:rPr>
              <a:t>Confusions</a:t>
            </a:r>
            <a:r>
              <a:rPr lang="en-US" sz="3000">
                <a:solidFill>
                  <a:srgbClr val="888888"/>
                </a:solidFill>
              </a:rPr>
              <a:t>: dogs vs. cats &amp; birds vs. cats</a:t>
            </a:r>
            <a:endParaRPr sz="30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47432e26b_0_30"/>
          <p:cNvSpPr/>
          <p:nvPr/>
        </p:nvSpPr>
        <p:spPr>
          <a:xfrm>
            <a:off x="-247933" y="9617423"/>
            <a:ext cx="18796200" cy="904800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2d47432e26b_0_30"/>
          <p:cNvSpPr txBox="1"/>
          <p:nvPr/>
        </p:nvSpPr>
        <p:spPr>
          <a:xfrm>
            <a:off x="1101408" y="844988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5</a:t>
            </a: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. TRANSFER LEARNING</a:t>
            </a:r>
            <a:endParaRPr b="0" i="0" sz="4800" u="none" cap="none" strike="noStrike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75" name="Google Shape;175;g2d47432e26b_0_30"/>
          <p:cNvGrpSpPr/>
          <p:nvPr/>
        </p:nvGrpSpPr>
        <p:grpSpPr>
          <a:xfrm>
            <a:off x="-247933" y="9620598"/>
            <a:ext cx="18796275" cy="901575"/>
            <a:chOff x="0" y="0"/>
            <a:chExt cx="25061700" cy="1202100"/>
          </a:xfrm>
        </p:grpSpPr>
        <p:sp>
          <p:nvSpPr>
            <p:cNvPr id="176" name="Google Shape;176;g2d47432e26b_0_30"/>
            <p:cNvSpPr/>
            <p:nvPr/>
          </p:nvSpPr>
          <p:spPr>
            <a:xfrm>
              <a:off x="0" y="0"/>
              <a:ext cx="25061700" cy="1202100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g2d47432e26b_0_30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pic>
        <p:nvPicPr>
          <p:cNvPr id="178" name="Google Shape;178;g2d47432e26b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850" y="2082900"/>
            <a:ext cx="7642925" cy="68271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9" name="Google Shape;179;g2d47432e26b_0_30"/>
          <p:cNvGraphicFramePr/>
          <p:nvPr/>
        </p:nvGraphicFramePr>
        <p:xfrm>
          <a:off x="9196850" y="208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{315459FC-2CEC-4795-A58C-2A3A29D2C8E4}</a:tableStyleId>
              </a:tblPr>
              <a:tblGrid>
                <a:gridCol w="2661150"/>
                <a:gridCol w="2661150"/>
                <a:gridCol w="2661150"/>
              </a:tblGrid>
              <a:tr h="70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PRE-TRAINED </a:t>
                      </a:r>
                      <a:r>
                        <a:rPr b="1" lang="en-US" sz="1700"/>
                        <a:t>MODEL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TEST ACCURACY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TEST LOSS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70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Xception</a:t>
                      </a:r>
                      <a:endParaRPr sz="1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0.82</a:t>
                      </a:r>
                      <a:endParaRPr sz="1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0.15</a:t>
                      </a:r>
                      <a:endParaRPr sz="1700"/>
                    </a:p>
                  </a:txBody>
                  <a:tcPr marT="91425" marB="91425" marR="91425" marL="91425" anchor="ctr"/>
                </a:tc>
              </a:tr>
              <a:tr h="70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VGG16</a:t>
                      </a:r>
                      <a:endParaRPr sz="1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0.65</a:t>
                      </a:r>
                      <a:endParaRPr sz="1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1.71</a:t>
                      </a:r>
                      <a:endParaRPr sz="17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80" name="Google Shape;180;g2d47432e26b_0_30"/>
          <p:cNvSpPr txBox="1"/>
          <p:nvPr/>
        </p:nvSpPr>
        <p:spPr>
          <a:xfrm>
            <a:off x="9257600" y="5183775"/>
            <a:ext cx="6047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</a:rPr>
              <a:t>Transfer learning models also fail to recognize visually similar images like cats and dogs, deer and horses and even trucks and automobiles.</a:t>
            </a:r>
            <a:endParaRPr sz="3000">
              <a:solidFill>
                <a:srgbClr val="888888"/>
              </a:solidFill>
            </a:endParaRPr>
          </a:p>
        </p:txBody>
      </p:sp>
      <p:pic>
        <p:nvPicPr>
          <p:cNvPr id="181" name="Google Shape;181;g2d47432e26b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7650" y="7030875"/>
            <a:ext cx="2044100" cy="20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2d47432e26b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76450" y="7030875"/>
            <a:ext cx="2233000" cy="22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d47432e26b_0_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46975" y="7125325"/>
            <a:ext cx="2504026" cy="20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d47432e26b_0_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361525" y="7180906"/>
            <a:ext cx="2044100" cy="1932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47432e26b_0_52"/>
          <p:cNvSpPr/>
          <p:nvPr/>
        </p:nvSpPr>
        <p:spPr>
          <a:xfrm>
            <a:off x="-247933" y="9617423"/>
            <a:ext cx="18796200" cy="904800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d47432e26b_0_52"/>
          <p:cNvSpPr txBox="1"/>
          <p:nvPr/>
        </p:nvSpPr>
        <p:spPr>
          <a:xfrm>
            <a:off x="1101408" y="844988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SAVE TRAINED MODELS</a:t>
            </a:r>
            <a:endParaRPr b="0" i="0" sz="4800" u="none" cap="none" strike="noStrike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91" name="Google Shape;191;g2d47432e26b_0_52"/>
          <p:cNvGrpSpPr/>
          <p:nvPr/>
        </p:nvGrpSpPr>
        <p:grpSpPr>
          <a:xfrm>
            <a:off x="-247933" y="9620598"/>
            <a:ext cx="18796275" cy="901575"/>
            <a:chOff x="0" y="0"/>
            <a:chExt cx="25061700" cy="1202100"/>
          </a:xfrm>
        </p:grpSpPr>
        <p:sp>
          <p:nvSpPr>
            <p:cNvPr id="192" name="Google Shape;192;g2d47432e26b_0_52"/>
            <p:cNvSpPr/>
            <p:nvPr/>
          </p:nvSpPr>
          <p:spPr>
            <a:xfrm>
              <a:off x="0" y="0"/>
              <a:ext cx="25061700" cy="1202100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g2d47432e26b_0_52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94" name="Google Shape;194;g2d47432e26b_0_52"/>
          <p:cNvSpPr txBox="1"/>
          <p:nvPr/>
        </p:nvSpPr>
        <p:spPr>
          <a:xfrm>
            <a:off x="1101400" y="2990475"/>
            <a:ext cx="630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AutoNum type="arabicPeriod"/>
            </a:pPr>
            <a:r>
              <a:rPr lang="en-US" sz="3000">
                <a:solidFill>
                  <a:srgbClr val="888888"/>
                </a:solidFill>
              </a:rPr>
              <a:t>I</a:t>
            </a:r>
            <a:r>
              <a:rPr lang="en-US" sz="3000">
                <a:solidFill>
                  <a:srgbClr val="888888"/>
                </a:solidFill>
              </a:rPr>
              <a:t>n Pytorch</a:t>
            </a:r>
            <a:endParaRPr b="0" i="0" sz="3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d47432e26b_0_52"/>
          <p:cNvSpPr txBox="1"/>
          <p:nvPr/>
        </p:nvSpPr>
        <p:spPr>
          <a:xfrm>
            <a:off x="1101838" y="6191525"/>
            <a:ext cx="630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</a:rPr>
              <a:t>2. I</a:t>
            </a:r>
            <a:r>
              <a:rPr lang="en-US" sz="3000">
                <a:solidFill>
                  <a:srgbClr val="888888"/>
                </a:solidFill>
              </a:rPr>
              <a:t>n Tensorflow</a:t>
            </a:r>
            <a:endParaRPr b="0" i="0" sz="3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2d47432e26b_0_52"/>
          <p:cNvSpPr txBox="1"/>
          <p:nvPr/>
        </p:nvSpPr>
        <p:spPr>
          <a:xfrm>
            <a:off x="10035675" y="2893250"/>
            <a:ext cx="630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</a:rPr>
              <a:t>1. Xception</a:t>
            </a:r>
            <a:endParaRPr sz="3000">
              <a:solidFill>
                <a:srgbClr val="888888"/>
              </a:solidFill>
            </a:endParaRPr>
          </a:p>
        </p:txBody>
      </p:sp>
      <p:sp>
        <p:nvSpPr>
          <p:cNvPr id="197" name="Google Shape;197;g2d47432e26b_0_52"/>
          <p:cNvSpPr txBox="1"/>
          <p:nvPr/>
        </p:nvSpPr>
        <p:spPr>
          <a:xfrm>
            <a:off x="10035675" y="6191525"/>
            <a:ext cx="630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</a:rPr>
              <a:t>2. VGG16</a:t>
            </a:r>
            <a:endParaRPr b="0" i="0" sz="3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2d47432e26b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8822" y="6744425"/>
            <a:ext cx="6844054" cy="11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d47432e26b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1400" y="6727310"/>
            <a:ext cx="6308097" cy="11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2d47432e26b_0_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097" y="3557900"/>
            <a:ext cx="7038975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d47432e26b_0_52"/>
          <p:cNvSpPr txBox="1"/>
          <p:nvPr/>
        </p:nvSpPr>
        <p:spPr>
          <a:xfrm>
            <a:off x="1702005" y="2162538"/>
            <a:ext cx="510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33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CNN MODELS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2d47432e26b_0_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2900" y="3557897"/>
            <a:ext cx="9677400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2d47432e26b_0_52"/>
          <p:cNvSpPr txBox="1"/>
          <p:nvPr/>
        </p:nvSpPr>
        <p:spPr>
          <a:xfrm>
            <a:off x="10580400" y="2182400"/>
            <a:ext cx="7707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33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PRE TRAINED </a:t>
            </a:r>
            <a:r>
              <a:rPr lang="en-US" sz="33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MODELS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