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71" r:id="rId7"/>
    <p:sldId id="267" r:id="rId8"/>
    <p:sldId id="268" r:id="rId9"/>
    <p:sldId id="272" r:id="rId10"/>
    <p:sldId id="259" r:id="rId11"/>
    <p:sldId id="273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Play" pitchFamily="2" charset="0"/>
      <p:regular r:id="rId19"/>
      <p:bold r:id="rId20"/>
    </p:embeddedFont>
    <p:embeddedFont>
      <p:font typeface="Wingdings 2" pitchFamily="2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4"/>
    <p:restoredTop sz="94641"/>
  </p:normalViewPr>
  <p:slideViewPr>
    <p:cSldViewPr snapToGrid="0">
      <p:cViewPr varScale="1">
        <p:scale>
          <a:sx n="210" d="100"/>
          <a:sy n="210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B6143-E230-4462-88F0-21C54F7EDB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A6EB1B-A884-42A1-B270-43B234D1C660}">
      <dgm:prSet/>
      <dgm:spPr/>
      <dgm:t>
        <a:bodyPr/>
        <a:lstStyle/>
        <a:p>
          <a:r>
            <a:rPr lang="en-US"/>
            <a:t>Business understanding: </a:t>
          </a:r>
        </a:p>
      </dgm:t>
    </dgm:pt>
    <dgm:pt modelId="{40C326D4-89B8-426D-B4E1-A37CB415A3CF}" type="parTrans" cxnId="{E5E840C2-18E8-4569-B483-732DAE5C6F5F}">
      <dgm:prSet/>
      <dgm:spPr/>
      <dgm:t>
        <a:bodyPr/>
        <a:lstStyle/>
        <a:p>
          <a:endParaRPr lang="en-US"/>
        </a:p>
      </dgm:t>
    </dgm:pt>
    <dgm:pt modelId="{26467DBB-0D52-4C5B-96E8-BE9B7F8B07CD}" type="sibTrans" cxnId="{E5E840C2-18E8-4569-B483-732DAE5C6F5F}">
      <dgm:prSet/>
      <dgm:spPr/>
      <dgm:t>
        <a:bodyPr/>
        <a:lstStyle/>
        <a:p>
          <a:endParaRPr lang="en-US"/>
        </a:p>
      </dgm:t>
    </dgm:pt>
    <dgm:pt modelId="{4DE53DDC-56E4-4F62-B074-77C84B8D7F06}">
      <dgm:prSet/>
      <dgm:spPr/>
      <dgm:t>
        <a:bodyPr/>
        <a:lstStyle/>
        <a:p>
          <a:r>
            <a:rPr lang="en-US"/>
            <a:t>Understanding the business context of the data to guide the initial analyses</a:t>
          </a:r>
        </a:p>
      </dgm:t>
    </dgm:pt>
    <dgm:pt modelId="{47D5CB47-4C2A-4D52-8233-7A173F90F9DB}" type="parTrans" cxnId="{FC58D669-E53A-4564-8726-A2D1DF1A23A4}">
      <dgm:prSet/>
      <dgm:spPr/>
      <dgm:t>
        <a:bodyPr/>
        <a:lstStyle/>
        <a:p>
          <a:endParaRPr lang="en-US"/>
        </a:p>
      </dgm:t>
    </dgm:pt>
    <dgm:pt modelId="{F71A1D9A-4F68-48FB-9E73-852377165318}" type="sibTrans" cxnId="{FC58D669-E53A-4564-8726-A2D1DF1A23A4}">
      <dgm:prSet/>
      <dgm:spPr/>
      <dgm:t>
        <a:bodyPr/>
        <a:lstStyle/>
        <a:p>
          <a:endParaRPr lang="en-US"/>
        </a:p>
      </dgm:t>
    </dgm:pt>
    <dgm:pt modelId="{C902FD11-17EA-4DA6-8A3B-06FAA87F6E76}">
      <dgm:prSet/>
      <dgm:spPr/>
      <dgm:t>
        <a:bodyPr/>
        <a:lstStyle/>
        <a:p>
          <a:r>
            <a:rPr lang="en-US"/>
            <a:t>Data cleaning: </a:t>
          </a:r>
        </a:p>
      </dgm:t>
    </dgm:pt>
    <dgm:pt modelId="{E294F5D6-1F15-4F51-ACE1-E9F2337E9C82}" type="parTrans" cxnId="{B5E2919A-9EFB-458B-9571-1B286967FA57}">
      <dgm:prSet/>
      <dgm:spPr/>
      <dgm:t>
        <a:bodyPr/>
        <a:lstStyle/>
        <a:p>
          <a:endParaRPr lang="en-US"/>
        </a:p>
      </dgm:t>
    </dgm:pt>
    <dgm:pt modelId="{03C2D88E-A09B-45C7-B500-5D14A2AAFFF9}" type="sibTrans" cxnId="{B5E2919A-9EFB-458B-9571-1B286967FA57}">
      <dgm:prSet/>
      <dgm:spPr/>
      <dgm:t>
        <a:bodyPr/>
        <a:lstStyle/>
        <a:p>
          <a:endParaRPr lang="en-US"/>
        </a:p>
      </dgm:t>
    </dgm:pt>
    <dgm:pt modelId="{0ED9D646-FB48-4AAA-A37D-FC53FBCD09F2}">
      <dgm:prSet/>
      <dgm:spPr/>
      <dgm:t>
        <a:bodyPr/>
        <a:lstStyle/>
        <a:p>
          <a:r>
            <a:rPr lang="en-US" dirty="0"/>
            <a:t>Not knowing what some categories mean makes it difficult to interpret potential filtering and think about new metrics</a:t>
          </a:r>
        </a:p>
      </dgm:t>
    </dgm:pt>
    <dgm:pt modelId="{F2DB7C08-7A39-4651-AD8A-68197678391D}" type="parTrans" cxnId="{D0A17FDC-8E38-49F3-A997-727E4D3833DF}">
      <dgm:prSet/>
      <dgm:spPr/>
      <dgm:t>
        <a:bodyPr/>
        <a:lstStyle/>
        <a:p>
          <a:endParaRPr lang="en-US"/>
        </a:p>
      </dgm:t>
    </dgm:pt>
    <dgm:pt modelId="{6F4849DE-88A3-4B3D-996D-952B9DC6DA3D}" type="sibTrans" cxnId="{D0A17FDC-8E38-49F3-A997-727E4D3833DF}">
      <dgm:prSet/>
      <dgm:spPr/>
      <dgm:t>
        <a:bodyPr/>
        <a:lstStyle/>
        <a:p>
          <a:endParaRPr lang="en-US"/>
        </a:p>
      </dgm:t>
    </dgm:pt>
    <dgm:pt modelId="{DB6D6D6D-E6D5-4612-8801-8217EA81D304}">
      <dgm:prSet/>
      <dgm:spPr/>
      <dgm:t>
        <a:bodyPr/>
        <a:lstStyle/>
        <a:p>
          <a:r>
            <a:rPr lang="en-US"/>
            <a:t>Data exploration: </a:t>
          </a:r>
        </a:p>
      </dgm:t>
    </dgm:pt>
    <dgm:pt modelId="{44C2DA8C-462E-4462-8C4A-CB4E39E9CDE9}" type="parTrans" cxnId="{AE440994-996E-4D6D-A74D-F86D9FB48BAB}">
      <dgm:prSet/>
      <dgm:spPr/>
      <dgm:t>
        <a:bodyPr/>
        <a:lstStyle/>
        <a:p>
          <a:endParaRPr lang="en-US"/>
        </a:p>
      </dgm:t>
    </dgm:pt>
    <dgm:pt modelId="{046B18E4-0711-49A2-A531-D4BB5C955ACB}" type="sibTrans" cxnId="{AE440994-996E-4D6D-A74D-F86D9FB48BAB}">
      <dgm:prSet/>
      <dgm:spPr/>
      <dgm:t>
        <a:bodyPr/>
        <a:lstStyle/>
        <a:p>
          <a:endParaRPr lang="en-US"/>
        </a:p>
      </dgm:t>
    </dgm:pt>
    <dgm:pt modelId="{8721B0A2-9728-4F05-9581-F6874C63295A}">
      <dgm:prSet/>
      <dgm:spPr/>
      <dgm:t>
        <a:bodyPr/>
        <a:lstStyle/>
        <a:p>
          <a:r>
            <a:rPr lang="en-US"/>
            <a:t>Timing of the project before univariate lesson</a:t>
          </a:r>
        </a:p>
      </dgm:t>
    </dgm:pt>
    <dgm:pt modelId="{48C4A8DB-D49F-4DFB-A6BB-F34BF39FE100}" type="parTrans" cxnId="{1F0730F1-774B-4E8B-91BE-B17FD81DDDEE}">
      <dgm:prSet/>
      <dgm:spPr/>
      <dgm:t>
        <a:bodyPr/>
        <a:lstStyle/>
        <a:p>
          <a:endParaRPr lang="en-US"/>
        </a:p>
      </dgm:t>
    </dgm:pt>
    <dgm:pt modelId="{1F0A6030-4507-4888-A175-049C5E78AB7B}" type="sibTrans" cxnId="{1F0730F1-774B-4E8B-91BE-B17FD81DDDEE}">
      <dgm:prSet/>
      <dgm:spPr/>
      <dgm:t>
        <a:bodyPr/>
        <a:lstStyle/>
        <a:p>
          <a:endParaRPr lang="en-US"/>
        </a:p>
      </dgm:t>
    </dgm:pt>
    <dgm:pt modelId="{864DB9FB-5436-48BB-B603-08173507381B}">
      <dgm:prSet/>
      <dgm:spPr/>
      <dgm:t>
        <a:bodyPr/>
        <a:lstStyle/>
        <a:p>
          <a:r>
            <a:rPr lang="en-US" dirty="0"/>
            <a:t>Combination of the databases</a:t>
          </a:r>
        </a:p>
      </dgm:t>
    </dgm:pt>
    <dgm:pt modelId="{D2F31D16-4E17-445E-81DA-0EB89DC8F56A}" type="sibTrans" cxnId="{3F4DFBAB-0D8C-4445-B817-6D3D1BA3510C}">
      <dgm:prSet/>
      <dgm:spPr/>
      <dgm:t>
        <a:bodyPr/>
        <a:lstStyle/>
        <a:p>
          <a:endParaRPr lang="en-US"/>
        </a:p>
      </dgm:t>
    </dgm:pt>
    <dgm:pt modelId="{74B81184-AF27-4E35-949B-BF615C354817}" type="parTrans" cxnId="{3F4DFBAB-0D8C-4445-B817-6D3D1BA3510C}">
      <dgm:prSet/>
      <dgm:spPr/>
      <dgm:t>
        <a:bodyPr/>
        <a:lstStyle/>
        <a:p>
          <a:endParaRPr lang="en-US"/>
        </a:p>
      </dgm:t>
    </dgm:pt>
    <dgm:pt modelId="{EA42FA96-CCC0-274A-92DB-45E0D31626AD}" type="pres">
      <dgm:prSet presAssocID="{9BDB6143-E230-4462-88F0-21C54F7EDB9C}" presName="linear" presStyleCnt="0">
        <dgm:presLayoutVars>
          <dgm:animLvl val="lvl"/>
          <dgm:resizeHandles val="exact"/>
        </dgm:presLayoutVars>
      </dgm:prSet>
      <dgm:spPr/>
    </dgm:pt>
    <dgm:pt modelId="{C383B185-6587-484B-8A25-9B8CDF0895B6}" type="pres">
      <dgm:prSet presAssocID="{48A6EB1B-A884-42A1-B270-43B234D1C6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BF2F62-411E-E746-9C3E-8CA510D0D4B7}" type="pres">
      <dgm:prSet presAssocID="{48A6EB1B-A884-42A1-B270-43B234D1C660}" presName="childText" presStyleLbl="revTx" presStyleIdx="0" presStyleCnt="3">
        <dgm:presLayoutVars>
          <dgm:bulletEnabled val="1"/>
        </dgm:presLayoutVars>
      </dgm:prSet>
      <dgm:spPr/>
    </dgm:pt>
    <dgm:pt modelId="{E94AEDBD-436C-424E-BD89-3520A325928C}" type="pres">
      <dgm:prSet presAssocID="{C902FD11-17EA-4DA6-8A3B-06FAA87F6E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C8ACB0-FEDC-3041-8FF2-835A062BA8CD}" type="pres">
      <dgm:prSet presAssocID="{C902FD11-17EA-4DA6-8A3B-06FAA87F6E76}" presName="childText" presStyleLbl="revTx" presStyleIdx="1" presStyleCnt="3">
        <dgm:presLayoutVars>
          <dgm:bulletEnabled val="1"/>
        </dgm:presLayoutVars>
      </dgm:prSet>
      <dgm:spPr/>
    </dgm:pt>
    <dgm:pt modelId="{705138E1-24E5-8444-8A07-AF103767E5CF}" type="pres">
      <dgm:prSet presAssocID="{DB6D6D6D-E6D5-4612-8801-8217EA81D3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C907C4-E48A-734A-BD06-24D560B33C6D}" type="pres">
      <dgm:prSet presAssocID="{DB6D6D6D-E6D5-4612-8801-8217EA81D30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8A9233-AABF-D849-B8CE-80F44CDBD1DB}" type="presOf" srcId="{4DE53DDC-56E4-4F62-B074-77C84B8D7F06}" destId="{A0BF2F62-411E-E746-9C3E-8CA510D0D4B7}" srcOrd="0" destOrd="0" presId="urn:microsoft.com/office/officeart/2005/8/layout/vList2"/>
    <dgm:cxn modelId="{6A63FF43-79F3-2041-A776-B60A68B931AA}" type="presOf" srcId="{0ED9D646-FB48-4AAA-A37D-FC53FBCD09F2}" destId="{93C8ACB0-FEDC-3041-8FF2-835A062BA8CD}" srcOrd="0" destOrd="0" presId="urn:microsoft.com/office/officeart/2005/8/layout/vList2"/>
    <dgm:cxn modelId="{6E74AE56-B710-C64F-941A-7CB5F053E87C}" type="presOf" srcId="{8721B0A2-9728-4F05-9581-F6874C63295A}" destId="{FAC907C4-E48A-734A-BD06-24D560B33C6D}" srcOrd="0" destOrd="0" presId="urn:microsoft.com/office/officeart/2005/8/layout/vList2"/>
    <dgm:cxn modelId="{1FB62565-F776-504D-8567-A8FC3A5F8250}" type="presOf" srcId="{DB6D6D6D-E6D5-4612-8801-8217EA81D304}" destId="{705138E1-24E5-8444-8A07-AF103767E5CF}" srcOrd="0" destOrd="0" presId="urn:microsoft.com/office/officeart/2005/8/layout/vList2"/>
    <dgm:cxn modelId="{FC58D669-E53A-4564-8726-A2D1DF1A23A4}" srcId="{48A6EB1B-A884-42A1-B270-43B234D1C660}" destId="{4DE53DDC-56E4-4F62-B074-77C84B8D7F06}" srcOrd="0" destOrd="0" parTransId="{47D5CB47-4C2A-4D52-8233-7A173F90F9DB}" sibTransId="{F71A1D9A-4F68-48FB-9E73-852377165318}"/>
    <dgm:cxn modelId="{EB4DD38F-AFF4-E548-8BBD-12EA1E1AC2ED}" type="presOf" srcId="{864DB9FB-5436-48BB-B603-08173507381B}" destId="{93C8ACB0-FEDC-3041-8FF2-835A062BA8CD}" srcOrd="0" destOrd="1" presId="urn:microsoft.com/office/officeart/2005/8/layout/vList2"/>
    <dgm:cxn modelId="{AE440994-996E-4D6D-A74D-F86D9FB48BAB}" srcId="{9BDB6143-E230-4462-88F0-21C54F7EDB9C}" destId="{DB6D6D6D-E6D5-4612-8801-8217EA81D304}" srcOrd="2" destOrd="0" parTransId="{44C2DA8C-462E-4462-8C4A-CB4E39E9CDE9}" sibTransId="{046B18E4-0711-49A2-A531-D4BB5C955ACB}"/>
    <dgm:cxn modelId="{B5E2919A-9EFB-458B-9571-1B286967FA57}" srcId="{9BDB6143-E230-4462-88F0-21C54F7EDB9C}" destId="{C902FD11-17EA-4DA6-8A3B-06FAA87F6E76}" srcOrd="1" destOrd="0" parTransId="{E294F5D6-1F15-4F51-ACE1-E9F2337E9C82}" sibTransId="{03C2D88E-A09B-45C7-B500-5D14A2AAFFF9}"/>
    <dgm:cxn modelId="{243AB09F-7233-1843-AD1B-BA19EA190C30}" type="presOf" srcId="{C902FD11-17EA-4DA6-8A3B-06FAA87F6E76}" destId="{E94AEDBD-436C-424E-BD89-3520A325928C}" srcOrd="0" destOrd="0" presId="urn:microsoft.com/office/officeart/2005/8/layout/vList2"/>
    <dgm:cxn modelId="{3F4DFBAB-0D8C-4445-B817-6D3D1BA3510C}" srcId="{C902FD11-17EA-4DA6-8A3B-06FAA87F6E76}" destId="{864DB9FB-5436-48BB-B603-08173507381B}" srcOrd="1" destOrd="0" parTransId="{74B81184-AF27-4E35-949B-BF615C354817}" sibTransId="{D2F31D16-4E17-445E-81DA-0EB89DC8F56A}"/>
    <dgm:cxn modelId="{E5E840C2-18E8-4569-B483-732DAE5C6F5F}" srcId="{9BDB6143-E230-4462-88F0-21C54F7EDB9C}" destId="{48A6EB1B-A884-42A1-B270-43B234D1C660}" srcOrd="0" destOrd="0" parTransId="{40C326D4-89B8-426D-B4E1-A37CB415A3CF}" sibTransId="{26467DBB-0D52-4C5B-96E8-BE9B7F8B07CD}"/>
    <dgm:cxn modelId="{D0A17FDC-8E38-49F3-A997-727E4D3833DF}" srcId="{C902FD11-17EA-4DA6-8A3B-06FAA87F6E76}" destId="{0ED9D646-FB48-4AAA-A37D-FC53FBCD09F2}" srcOrd="0" destOrd="0" parTransId="{F2DB7C08-7A39-4651-AD8A-68197678391D}" sibTransId="{6F4849DE-88A3-4B3D-996D-952B9DC6DA3D}"/>
    <dgm:cxn modelId="{29480EE5-DE42-F147-88C1-DA6725F6CEAD}" type="presOf" srcId="{9BDB6143-E230-4462-88F0-21C54F7EDB9C}" destId="{EA42FA96-CCC0-274A-92DB-45E0D31626AD}" srcOrd="0" destOrd="0" presId="urn:microsoft.com/office/officeart/2005/8/layout/vList2"/>
    <dgm:cxn modelId="{1F0730F1-774B-4E8B-91BE-B17FD81DDDEE}" srcId="{DB6D6D6D-E6D5-4612-8801-8217EA81D304}" destId="{8721B0A2-9728-4F05-9581-F6874C63295A}" srcOrd="0" destOrd="0" parTransId="{48C4A8DB-D49F-4DFB-A6BB-F34BF39FE100}" sibTransId="{1F0A6030-4507-4888-A175-049C5E78AB7B}"/>
    <dgm:cxn modelId="{470CDCFD-5149-EE42-9BDF-F02B8E17C746}" type="presOf" srcId="{48A6EB1B-A884-42A1-B270-43B234D1C660}" destId="{C383B185-6587-484B-8A25-9B8CDF0895B6}" srcOrd="0" destOrd="0" presId="urn:microsoft.com/office/officeart/2005/8/layout/vList2"/>
    <dgm:cxn modelId="{4BB08548-FAAD-6B4E-A40D-010080A4699D}" type="presParOf" srcId="{EA42FA96-CCC0-274A-92DB-45E0D31626AD}" destId="{C383B185-6587-484B-8A25-9B8CDF0895B6}" srcOrd="0" destOrd="0" presId="urn:microsoft.com/office/officeart/2005/8/layout/vList2"/>
    <dgm:cxn modelId="{02A811AF-34B7-3F43-9160-0ECE7AB7CAF7}" type="presParOf" srcId="{EA42FA96-CCC0-274A-92DB-45E0D31626AD}" destId="{A0BF2F62-411E-E746-9C3E-8CA510D0D4B7}" srcOrd="1" destOrd="0" presId="urn:microsoft.com/office/officeart/2005/8/layout/vList2"/>
    <dgm:cxn modelId="{5D739C1E-99E2-BA46-A08F-522992497DDB}" type="presParOf" srcId="{EA42FA96-CCC0-274A-92DB-45E0D31626AD}" destId="{E94AEDBD-436C-424E-BD89-3520A325928C}" srcOrd="2" destOrd="0" presId="urn:microsoft.com/office/officeart/2005/8/layout/vList2"/>
    <dgm:cxn modelId="{DC0E3BEF-CAB5-8A40-9B5F-678D8D027125}" type="presParOf" srcId="{EA42FA96-CCC0-274A-92DB-45E0D31626AD}" destId="{93C8ACB0-FEDC-3041-8FF2-835A062BA8CD}" srcOrd="3" destOrd="0" presId="urn:microsoft.com/office/officeart/2005/8/layout/vList2"/>
    <dgm:cxn modelId="{4B8A418A-BF5C-C043-AA6D-2B7659AB31C8}" type="presParOf" srcId="{EA42FA96-CCC0-274A-92DB-45E0D31626AD}" destId="{705138E1-24E5-8444-8A07-AF103767E5CF}" srcOrd="4" destOrd="0" presId="urn:microsoft.com/office/officeart/2005/8/layout/vList2"/>
    <dgm:cxn modelId="{E1BFBAD4-1852-FB4F-9AC5-9A65F3A38E3F}" type="presParOf" srcId="{EA42FA96-CCC0-274A-92DB-45E0D31626AD}" destId="{FAC907C4-E48A-734A-BD06-24D560B33C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3B185-6587-484B-8A25-9B8CDF0895B6}">
      <dsp:nvSpPr>
        <dsp:cNvPr id="0" name=""/>
        <dsp:cNvSpPr/>
      </dsp:nvSpPr>
      <dsp:spPr>
        <a:xfrm>
          <a:off x="0" y="75525"/>
          <a:ext cx="446300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understanding: </a:t>
          </a:r>
        </a:p>
      </dsp:txBody>
      <dsp:txXfrm>
        <a:off x="26930" y="102455"/>
        <a:ext cx="4409145" cy="497795"/>
      </dsp:txXfrm>
    </dsp:sp>
    <dsp:sp modelId="{A0BF2F62-411E-E746-9C3E-8CA510D0D4B7}">
      <dsp:nvSpPr>
        <dsp:cNvPr id="0" name=""/>
        <dsp:cNvSpPr/>
      </dsp:nvSpPr>
      <dsp:spPr>
        <a:xfrm>
          <a:off x="0" y="627181"/>
          <a:ext cx="446300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Understanding the business context of the data to guide the initial analyses</a:t>
          </a:r>
        </a:p>
      </dsp:txBody>
      <dsp:txXfrm>
        <a:off x="0" y="627181"/>
        <a:ext cx="4463005" cy="571320"/>
      </dsp:txXfrm>
    </dsp:sp>
    <dsp:sp modelId="{E94AEDBD-436C-424E-BD89-3520A325928C}">
      <dsp:nvSpPr>
        <dsp:cNvPr id="0" name=""/>
        <dsp:cNvSpPr/>
      </dsp:nvSpPr>
      <dsp:spPr>
        <a:xfrm>
          <a:off x="0" y="1198501"/>
          <a:ext cx="446300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cleaning: </a:t>
          </a:r>
        </a:p>
      </dsp:txBody>
      <dsp:txXfrm>
        <a:off x="26930" y="1225431"/>
        <a:ext cx="4409145" cy="497795"/>
      </dsp:txXfrm>
    </dsp:sp>
    <dsp:sp modelId="{93C8ACB0-FEDC-3041-8FF2-835A062BA8CD}">
      <dsp:nvSpPr>
        <dsp:cNvPr id="0" name=""/>
        <dsp:cNvSpPr/>
      </dsp:nvSpPr>
      <dsp:spPr>
        <a:xfrm>
          <a:off x="0" y="1750156"/>
          <a:ext cx="4463005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Not knowing what some categories mean makes it difficult to interpret potential filtering and think about new metrics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Combination of the databases</a:t>
          </a:r>
        </a:p>
      </dsp:txBody>
      <dsp:txXfrm>
        <a:off x="0" y="1750156"/>
        <a:ext cx="4463005" cy="1118835"/>
      </dsp:txXfrm>
    </dsp:sp>
    <dsp:sp modelId="{705138E1-24E5-8444-8A07-AF103767E5CF}">
      <dsp:nvSpPr>
        <dsp:cNvPr id="0" name=""/>
        <dsp:cNvSpPr/>
      </dsp:nvSpPr>
      <dsp:spPr>
        <a:xfrm>
          <a:off x="0" y="2868990"/>
          <a:ext cx="446300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exploration: </a:t>
          </a:r>
        </a:p>
      </dsp:txBody>
      <dsp:txXfrm>
        <a:off x="26930" y="2895920"/>
        <a:ext cx="4409145" cy="497795"/>
      </dsp:txXfrm>
    </dsp:sp>
    <dsp:sp modelId="{FAC907C4-E48A-734A-BD06-24D560B33C6D}">
      <dsp:nvSpPr>
        <dsp:cNvPr id="0" name=""/>
        <dsp:cNvSpPr/>
      </dsp:nvSpPr>
      <dsp:spPr>
        <a:xfrm>
          <a:off x="0" y="3420646"/>
          <a:ext cx="446300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Timing of the project before univariate lesson</a:t>
          </a:r>
        </a:p>
      </dsp:txBody>
      <dsp:txXfrm>
        <a:off x="0" y="3420646"/>
        <a:ext cx="4463005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 Sum(amount) by cohort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4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54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65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rgbClr val="F2E5C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857468" y="486137"/>
            <a:ext cx="5427584" cy="359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lay"/>
              <a:buNone/>
              <a:defRPr sz="44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>
            <a:spLocks noGrp="1"/>
          </p:cNvSpPr>
          <p:nvPr>
            <p:ph type="pic" idx="2"/>
          </p:nvPr>
        </p:nvSpPr>
        <p:spPr>
          <a:xfrm>
            <a:off x="5624774" y="-6713"/>
            <a:ext cx="6578801" cy="68945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300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>
  <p:cSld name="Content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838200" y="509286"/>
            <a:ext cx="3200400" cy="561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5023412" y="509286"/>
            <a:ext cx="4328932" cy="561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2pPr>
            <a:lvl3pPr marL="1371600" lvl="2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3pPr>
            <a:lvl4pPr marL="1828800" lvl="3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4pPr>
            <a:lvl5pPr marL="2286000" lvl="4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>
            <a:spLocks noGrp="1"/>
          </p:cNvSpPr>
          <p:nvPr>
            <p:ph type="pic" idx="2"/>
          </p:nvPr>
        </p:nvSpPr>
        <p:spPr>
          <a:xfrm>
            <a:off x="9548813" y="-22860"/>
            <a:ext cx="265176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31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70117" y="185195"/>
            <a:ext cx="6930838" cy="150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pic" idx="2"/>
          </p:nvPr>
        </p:nvSpPr>
        <p:spPr>
          <a:xfrm>
            <a:off x="-18788" y="-22860"/>
            <a:ext cx="329184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3970116" y="2022395"/>
            <a:ext cx="6941703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11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834961" y="2032663"/>
            <a:ext cx="4463005" cy="40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141720" y="2032663"/>
            <a:ext cx="5212080" cy="40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3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29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91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3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14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07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8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85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8" name="Google Shape;228;p26"/>
          <p:cNvSpPr txBox="1"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4400"/>
            </a:pPr>
            <a:br>
              <a:rPr lang="en-US" sz="5400" spc="-100" dirty="0">
                <a:solidFill>
                  <a:srgbClr val="FFFFFF"/>
                </a:solidFill>
              </a:rPr>
            </a:br>
            <a:r>
              <a:rPr lang="en-US" sz="5400" spc="-100" dirty="0">
                <a:solidFill>
                  <a:srgbClr val="FFFFFF"/>
                </a:solidFill>
              </a:rPr>
              <a:t>COHORT ANALYSIS FOR IRONHACK PAYMENTS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46A4BC-67D1-AAF3-BCE8-B9345981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431" y="5009211"/>
            <a:ext cx="703384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274862" y="2325625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dirty="0"/>
              <a:t>CHALLENGES</a:t>
            </a:r>
            <a:endParaRPr dirty="0"/>
          </a:p>
        </p:txBody>
      </p:sp>
      <p:graphicFrame>
        <p:nvGraphicFramePr>
          <p:cNvPr id="254" name="Google Shape;252;p29">
            <a:extLst>
              <a:ext uri="{FF2B5EF4-FFF2-40B4-BE49-F238E27FC236}">
                <a16:creationId xmlns:a16="http://schemas.microsoft.com/office/drawing/2014/main" id="{4F9294F6-DA89-F747-26B5-D562966D6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1469"/>
              </p:ext>
            </p:extLst>
          </p:nvPr>
        </p:nvGraphicFramePr>
        <p:xfrm>
          <a:off x="5717857" y="1395254"/>
          <a:ext cx="4463005" cy="406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58A3B9-BE04-C95E-CED6-5461A699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900" spc="-10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45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/>
              <a:t>AGENDA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u="sng" dirty="0">
                <a:solidFill>
                  <a:schemeClr val="tx1"/>
                </a:solidFill>
                <a:sym typeface="Cambria Math"/>
              </a:rPr>
              <a:t>Project Overview:</a:t>
            </a:r>
            <a:endParaRPr lang="en-US" u="sng" dirty="0">
              <a:solidFill>
                <a:schemeClr val="tx1"/>
              </a:solidFill>
            </a:endParaRP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  <a:sym typeface="Cambria Math"/>
            </a:endParaRP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  <a:sym typeface="Cambria Math"/>
              </a:rPr>
              <a:t>Conduct cohort analysis to analyze user behavior and performance of the financial services</a:t>
            </a: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  <a:sym typeface="Cambria Math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u="sng" dirty="0">
                <a:solidFill>
                  <a:schemeClr val="tx1"/>
                </a:solidFill>
                <a:sym typeface="Cambria Math"/>
              </a:rPr>
              <a:t>Metrics:</a:t>
            </a:r>
            <a:endParaRPr lang="en-US" dirty="0">
              <a:solidFill>
                <a:schemeClr val="tx1"/>
              </a:solidFill>
            </a:endParaRP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  <a:sym typeface="Cambria Math"/>
              </a:rPr>
              <a:t>Investigate usage frequency, incident rates, revenue trends, propose new metric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 DETAILS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lvl="0" indent="-18288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Exploratory Data Analysis (EDA):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Value counts for categorical variables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Descriptive statistics </a:t>
            </a:r>
          </a:p>
          <a:p>
            <a:pPr marL="228600" lvl="0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Data cleaning (imputation VS drop):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Assessed missing data – </a:t>
            </a:r>
            <a:r>
              <a:rPr lang="en-US" dirty="0" err="1"/>
              <a:t>fillna</a:t>
            </a:r>
            <a:r>
              <a:rPr lang="en-US" dirty="0"/>
              <a:t> for missing </a:t>
            </a:r>
            <a:r>
              <a:rPr lang="en-US" dirty="0" err="1"/>
              <a:t>user_id</a:t>
            </a:r>
            <a:endParaRPr lang="en-US" dirty="0"/>
          </a:p>
          <a:p>
            <a:pPr marL="228600" lvl="0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Data Preprocessing: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Prepared data for reliable analysis:</a:t>
            </a:r>
          </a:p>
          <a:p>
            <a:pPr marL="1143000" lvl="2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 err="1"/>
              <a:t>pd.to_datetime</a:t>
            </a:r>
            <a:r>
              <a:rPr lang="en-US" dirty="0"/>
              <a:t> </a:t>
            </a:r>
          </a:p>
          <a:p>
            <a:pPr marL="1143000" lvl="2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Unit of analysis: Cohort creation using 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18238-6214-1819-6124-12F6E491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407838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FD828-F33B-4025-0ECA-DF8BA66C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Frequency of Service Usage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DBAF11-620B-2090-BAE1-77A45AB6B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Two </a:t>
            </a:r>
            <a:r>
              <a:rPr lang="en-US" b="1" dirty="0"/>
              <a:t>peaks</a:t>
            </a:r>
            <a:r>
              <a:rPr lang="en-US" dirty="0"/>
              <a:t> in Jun and Oct 2020</a:t>
            </a:r>
          </a:p>
          <a:p>
            <a:r>
              <a:rPr lang="en-US" dirty="0"/>
              <a:t>- </a:t>
            </a:r>
            <a:r>
              <a:rPr lang="en-US" b="1" dirty="0"/>
              <a:t>Lowest</a:t>
            </a:r>
            <a:r>
              <a:rPr lang="en-US" dirty="0"/>
              <a:t> in Nov 2019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6B9E1-BB0D-17F7-C092-42A4C46C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30" y="1456277"/>
            <a:ext cx="8104044" cy="39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4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0B771B-6910-2210-E028-7D54215A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72" y="758952"/>
            <a:ext cx="4543545" cy="533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3A466E-3BF4-2170-94F0-E155CFA0938D}"/>
              </a:ext>
            </a:extLst>
          </p:cNvPr>
          <p:cNvSpPr/>
          <p:nvPr/>
        </p:nvSpPr>
        <p:spPr>
          <a:xfrm>
            <a:off x="5431899" y="1102125"/>
            <a:ext cx="3748435" cy="6297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C88416-730C-D36E-319F-5CA148521447}"/>
              </a:ext>
            </a:extLst>
          </p:cNvPr>
          <p:cNvSpPr/>
          <p:nvPr/>
        </p:nvSpPr>
        <p:spPr>
          <a:xfrm>
            <a:off x="5431898" y="5304731"/>
            <a:ext cx="3796881" cy="3219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882972-4AF8-5543-DDA6-465C274EFE0D}"/>
              </a:ext>
            </a:extLst>
          </p:cNvPr>
          <p:cNvSpPr txBox="1"/>
          <p:nvPr/>
        </p:nvSpPr>
        <p:spPr>
          <a:xfrm>
            <a:off x="813451" y="2501098"/>
            <a:ext cx="181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i="1" dirty="0">
                <a:solidFill>
                  <a:schemeClr val="bg1"/>
                </a:solidFill>
              </a:rPr>
              <a:t>Value counts </a:t>
            </a:r>
            <a:r>
              <a:rPr lang="en-US" dirty="0">
                <a:solidFill>
                  <a:schemeClr val="bg1"/>
                </a:solidFill>
              </a:rPr>
              <a:t>by cohort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ADA0-0FB9-8730-1D46-0EA181409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1E213-3745-DF20-67DB-111EE160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Incident rate</a:t>
            </a:r>
            <a:endParaRPr lang="en-U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B11AFB5-5CB4-0540-254E-C8F19AD05D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06" r="506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88D0E-77DE-C358-CDE8-7B660509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/>
              <a:t>Incident rate:</a:t>
            </a:r>
            <a:r>
              <a:rPr lang="en-US" dirty="0"/>
              <a:t> 2,196 (10%)</a:t>
            </a:r>
          </a:p>
          <a:p>
            <a:pPr marL="285750" indent="-285750">
              <a:buFontTx/>
              <a:buChar char="-"/>
            </a:pPr>
            <a:r>
              <a:rPr lang="en-US" dirty="0"/>
              <a:t>- Peak in Jul 2020</a:t>
            </a:r>
          </a:p>
        </p:txBody>
      </p:sp>
    </p:spTree>
    <p:extLst>
      <p:ext uri="{BB962C8B-B14F-4D97-AF65-F5344CB8AC3E}">
        <p14:creationId xmlns:p14="http://schemas.microsoft.com/office/powerpoint/2010/main" val="256813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5C5B-50F2-44BD-BEE4-55A5E617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DBD6A-E635-9CF5-607E-26D89832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Revenues Generated by Cohort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1FC98-FA4E-A093-9E05-D799A97C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i="1" dirty="0"/>
              <a:t>Sum </a:t>
            </a:r>
            <a:r>
              <a:rPr lang="en-US" dirty="0"/>
              <a:t>by cohort</a:t>
            </a:r>
          </a:p>
          <a:p>
            <a:endParaRPr lang="en-U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DA9438-C5BA-2D29-C97D-CF0E756EF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83970"/>
              </p:ext>
            </p:extLst>
          </p:nvPr>
        </p:nvGraphicFramePr>
        <p:xfrm>
          <a:off x="38180" y="4122433"/>
          <a:ext cx="335481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406">
                  <a:extLst>
                    <a:ext uri="{9D8B030D-6E8A-4147-A177-3AD203B41FA5}">
                      <a16:colId xmlns:a16="http://schemas.microsoft.com/office/drawing/2014/main" val="109729384"/>
                    </a:ext>
                  </a:extLst>
                </a:gridCol>
                <a:gridCol w="1677406">
                  <a:extLst>
                    <a:ext uri="{9D8B030D-6E8A-4147-A177-3AD203B41FA5}">
                      <a16:colId xmlns:a16="http://schemas.microsoft.com/office/drawing/2014/main" val="13245230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21,057.00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0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31447"/>
                  </a:ext>
                </a:extLst>
              </a:tr>
            </a:tbl>
          </a:graphicData>
        </a:graphic>
      </p:graphicFrame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E878F34B-6491-EAF8-2C39-0B78487AB5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06" r="2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1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2FA4-D07F-6624-C99A-FFC6E11BF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DBBC-534B-ECE7-3954-69585299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 fontScale="90000"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Cash request rends Success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6FB6B8-21DA-CFF3-D736-D1E46A10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Choosing a sub-category to explore in the future</a:t>
            </a:r>
          </a:p>
          <a:p>
            <a:r>
              <a:rPr lang="en-US" dirty="0"/>
              <a:t>- -”</a:t>
            </a:r>
            <a:r>
              <a:rPr lang="en-US" i="1" dirty="0"/>
              <a:t>money back</a:t>
            </a:r>
            <a:r>
              <a:rPr lang="en-US" dirty="0"/>
              <a:t>” vs “</a:t>
            </a:r>
            <a:r>
              <a:rPr lang="en-US" i="1" dirty="0"/>
              <a:t>rejected</a:t>
            </a:r>
            <a:r>
              <a:rPr lang="en-US" dirty="0"/>
              <a:t>”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56EC9F-6AE0-30CE-802A-E6F90654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46" y="666454"/>
            <a:ext cx="7772400" cy="55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419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</TotalTime>
  <Words>236</Words>
  <Application>Microsoft Macintosh PowerPoint</Application>
  <PresentationFormat>Panorámica</PresentationFormat>
  <Paragraphs>57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Menlo</vt:lpstr>
      <vt:lpstr>Cambria Math</vt:lpstr>
      <vt:lpstr>Calibri</vt:lpstr>
      <vt:lpstr>Play</vt:lpstr>
      <vt:lpstr>Corbel</vt:lpstr>
      <vt:lpstr>Wingdings 2</vt:lpstr>
      <vt:lpstr>Marco</vt:lpstr>
      <vt:lpstr> COHORT ANALYSIS FOR IRONHACK PAYMENTS</vt:lpstr>
      <vt:lpstr>AGENDA</vt:lpstr>
      <vt:lpstr>IMPLEMENTATION DETAILS</vt:lpstr>
      <vt:lpstr>Key findings</vt:lpstr>
      <vt:lpstr>Frequency of Service Usage</vt:lpstr>
      <vt:lpstr>Presentación de PowerPoint</vt:lpstr>
      <vt:lpstr>Incident rate</vt:lpstr>
      <vt:lpstr>Revenues Generated by Cohort</vt:lpstr>
      <vt:lpstr>Cash request rends Success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 Ynes Gonzales Santisteban</cp:lastModifiedBy>
  <cp:revision>6</cp:revision>
  <dcterms:modified xsi:type="dcterms:W3CDTF">2024-11-29T09:34:02Z</dcterms:modified>
</cp:coreProperties>
</file>