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5CA9-6440-27D4-E228-50F545BEB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673DD-0B7C-900B-AADD-EDA1951FA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257B9-193F-3896-DCAA-2D6C44F9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C733-34A5-4753-97E3-39F0BDBB1B8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1AB4D-2018-F9FE-4102-5B5EE0F5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4BC1D-7D71-0EB4-0B15-EBDF524E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BDC6-EDF3-4107-A4FB-625DAA482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1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0E88-D724-A430-1047-3D16031B0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120D2-481D-211B-A6D8-F6999799B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62C32-CA90-7653-2086-6E03E2577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C733-34A5-4753-97E3-39F0BDBB1B8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1DBED-C550-F90A-084C-5ABF3EF06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785D9-1FB3-453C-1AE5-0854825F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BDC6-EDF3-4107-A4FB-625DAA482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5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1ED74F-F973-4D5C-DE17-2AAF3213A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F4B15-A134-2729-550B-063FCFA75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4AA16-718D-0B0F-102A-16E80E4F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C733-34A5-4753-97E3-39F0BDBB1B8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22982-10EF-3DD1-EE09-460ADD11C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BBD10-6650-6777-09D9-281A60C0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BDC6-EDF3-4107-A4FB-625DAA482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2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45D8B-EC15-FF46-DA23-BC5A357EA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1F70E-C00E-77A3-3EE3-3F8D745DD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94614-D2F0-D6BE-C47C-0F7C9910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C733-34A5-4753-97E3-39F0BDBB1B8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E2EDF-3C39-CB45-1D2F-BFC30E607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1FF9C-A87C-A01B-801A-6F8F6BE6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BDC6-EDF3-4107-A4FB-625DAA482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2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4D35D-AE57-3A70-4DE3-E1A9AAA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629AA-6068-D52B-CC91-0B6CFB2E0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A2DD0-9BF3-62AA-3DB9-FF7C4CA54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C733-34A5-4753-97E3-39F0BDBB1B8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69A76-0D9E-7281-5C90-135C0C8D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B36F2-0289-775F-0700-13243F7F5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BDC6-EDF3-4107-A4FB-625DAA482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3252-12DF-FE87-180A-712BB22A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5C94-BEF8-F9E9-2AE0-B49037320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DACF1-8A84-B005-7274-9E85D265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7F4EE-89E5-5BFB-ECA1-139C59C64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C733-34A5-4753-97E3-39F0BDBB1B8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C0068-D1D8-C48F-B7E8-58575C9D3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AE464-2CEC-7444-88F9-736AFECD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BDC6-EDF3-4107-A4FB-625DAA482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5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C2BBD-CF11-57DF-DDD1-AAE538FC9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BE3D0-5498-57AD-E4E6-B1128CF9E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2E8DA-E617-D23E-BF34-E9AF0CC26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91C94D-CDA9-EAA2-EB25-E1FD7ED7C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E8DD9-E3B9-A54D-2765-8A2F45A39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427C33-5D62-5337-9996-395722491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C733-34A5-4753-97E3-39F0BDBB1B8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38E91-0058-21E6-B411-B3F17C74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C81A99-2F0E-7B94-E81E-E05C22FD6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BDC6-EDF3-4107-A4FB-625DAA482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7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41D9A-90D9-8CFF-87D8-6B21B424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E758AD-9AB6-A145-108B-2B68759C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C733-34A5-4753-97E3-39F0BDBB1B8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971558-53C7-809F-EA7E-50281C83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4BC40-48CF-A4AB-B433-D8339608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BDC6-EDF3-4107-A4FB-625DAA482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3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F284EF-69FB-D80B-F348-25E7B3C7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C733-34A5-4753-97E3-39F0BDBB1B8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847D49-5096-4AB5-EE18-4804978FE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50C66-BF51-2B52-BF49-686ACFAB3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BDC6-EDF3-4107-A4FB-625DAA482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0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6504-2C05-E9FF-133F-CA51E5BE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0687-72BC-2DDB-2F93-99C0DCC73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ECE6A-4A41-A34A-1FBD-079B78BC4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F58DB-D167-C995-379D-5333CF81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C733-34A5-4753-97E3-39F0BDBB1B8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535A1-2A65-EF19-4CD0-90C5D13CE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93E6D-BF2D-49B4-A930-C3499FC9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BDC6-EDF3-4107-A4FB-625DAA482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4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B8B7-597A-7AA9-6EFA-432629ADC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AC2F1D-568A-6EC7-9486-F2DBC65EE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0A672-C5AE-2126-BFE2-A07E9413A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4CA98-8FD1-13A4-3E4E-DE62905A4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C733-34A5-4753-97E3-39F0BDBB1B8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666AC-505D-9C1C-56EB-A6989AD06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9B78E-048C-4BF7-1C5C-4434BF1B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BDC6-EDF3-4107-A4FB-625DAA482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A50E-D515-1DC4-6BFF-9B333A5F4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55242-E370-E4CC-AECB-07021D315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EFD25-0E4C-3C6B-DA5B-B4AAA1A12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C733-34A5-4753-97E3-39F0BDBB1B8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AE0E1-C7A9-0DE3-CF25-93EC5E9B5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77CD9-0BC6-442A-853E-822551F94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8BDC6-EDF3-4107-A4FB-625DAA482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5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651E-D02B-2EB1-046C-A3FA96F505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E443E-3936-F99F-B057-23D81C9738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1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1C8E71-5357-98B9-63FF-558FE7642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320004"/>
              </p:ext>
            </p:extLst>
          </p:nvPr>
        </p:nvGraphicFramePr>
        <p:xfrm>
          <a:off x="608974" y="1209296"/>
          <a:ext cx="4581960" cy="54417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9947">
                  <a:extLst>
                    <a:ext uri="{9D8B030D-6E8A-4147-A177-3AD203B41FA5}">
                      <a16:colId xmlns:a16="http://schemas.microsoft.com/office/drawing/2014/main" val="3618584488"/>
                    </a:ext>
                  </a:extLst>
                </a:gridCol>
                <a:gridCol w="1029527">
                  <a:extLst>
                    <a:ext uri="{9D8B030D-6E8A-4147-A177-3AD203B41FA5}">
                      <a16:colId xmlns:a16="http://schemas.microsoft.com/office/drawing/2014/main" val="713239223"/>
                    </a:ext>
                  </a:extLst>
                </a:gridCol>
                <a:gridCol w="509107">
                  <a:extLst>
                    <a:ext uri="{9D8B030D-6E8A-4147-A177-3AD203B41FA5}">
                      <a16:colId xmlns:a16="http://schemas.microsoft.com/office/drawing/2014/main" val="1152174532"/>
                    </a:ext>
                  </a:extLst>
                </a:gridCol>
                <a:gridCol w="667495">
                  <a:extLst>
                    <a:ext uri="{9D8B030D-6E8A-4147-A177-3AD203B41FA5}">
                      <a16:colId xmlns:a16="http://schemas.microsoft.com/office/drawing/2014/main" val="2956563522"/>
                    </a:ext>
                  </a:extLst>
                </a:gridCol>
                <a:gridCol w="825884">
                  <a:extLst>
                    <a:ext uri="{9D8B030D-6E8A-4147-A177-3AD203B41FA5}">
                      <a16:colId xmlns:a16="http://schemas.microsoft.com/office/drawing/2014/main" val="2739778072"/>
                    </a:ext>
                  </a:extLst>
                </a:gridCol>
              </a:tblGrid>
              <a:tr h="3394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Column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Non-Null Count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Dtype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Missing Count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Missing %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extLst>
                  <a:ext uri="{0D108BD9-81ED-4DB2-BD59-A6C34878D82A}">
                    <a16:rowId xmlns:a16="http://schemas.microsoft.com/office/drawing/2014/main" val="1716176830"/>
                  </a:ext>
                </a:extLst>
              </a:tr>
              <a:tr h="1697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id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                        23,970 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int64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                    -   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0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extLst>
                  <a:ext uri="{0D108BD9-81ED-4DB2-BD59-A6C34878D82A}">
                    <a16:rowId xmlns:a16="http://schemas.microsoft.com/office/drawing/2014/main" val="2988004798"/>
                  </a:ext>
                </a:extLst>
              </a:tr>
              <a:tr h="1697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amount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                        23,970 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float64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                    -   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0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extLst>
                  <a:ext uri="{0D108BD9-81ED-4DB2-BD59-A6C34878D82A}">
                    <a16:rowId xmlns:a16="http://schemas.microsoft.com/office/drawing/2014/main" val="4254637889"/>
                  </a:ext>
                </a:extLst>
              </a:tr>
              <a:tr h="1697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status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                        23,970 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object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                    -   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0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extLst>
                  <a:ext uri="{0D108BD9-81ED-4DB2-BD59-A6C34878D82A}">
                    <a16:rowId xmlns:a16="http://schemas.microsoft.com/office/drawing/2014/main" val="118143094"/>
                  </a:ext>
                </a:extLst>
              </a:tr>
              <a:tr h="1697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created_at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                        23,970 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object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                    -   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0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extLst>
                  <a:ext uri="{0D108BD9-81ED-4DB2-BD59-A6C34878D82A}">
                    <a16:rowId xmlns:a16="http://schemas.microsoft.com/office/drawing/2014/main" val="2843599981"/>
                  </a:ext>
                </a:extLst>
              </a:tr>
              <a:tr h="1697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updated_at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                        23,970 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object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                    -   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0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extLst>
                  <a:ext uri="{0D108BD9-81ED-4DB2-BD59-A6C34878D82A}">
                    <a16:rowId xmlns:a16="http://schemas.microsoft.com/office/drawing/2014/main" val="2086772403"/>
                  </a:ext>
                </a:extLst>
              </a:tr>
              <a:tr h="3137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user_id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                        21,867 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float64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             2,103 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8.8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extLst>
                  <a:ext uri="{0D108BD9-81ED-4DB2-BD59-A6C34878D82A}">
                    <a16:rowId xmlns:a16="http://schemas.microsoft.com/office/drawing/2014/main" val="488855751"/>
                  </a:ext>
                </a:extLst>
              </a:tr>
              <a:tr h="3137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moderated_at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                        16,035 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object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             7,935 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33.1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extLst>
                  <a:ext uri="{0D108BD9-81ED-4DB2-BD59-A6C34878D82A}">
                    <a16:rowId xmlns:a16="http://schemas.microsoft.com/office/drawing/2014/main" val="2776365051"/>
                  </a:ext>
                </a:extLst>
              </a:tr>
              <a:tr h="3137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deleted_account_id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                           2,104 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float64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          21,866 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91.2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extLst>
                  <a:ext uri="{0D108BD9-81ED-4DB2-BD59-A6C34878D82A}">
                    <a16:rowId xmlns:a16="http://schemas.microsoft.com/office/drawing/2014/main" val="1501933848"/>
                  </a:ext>
                </a:extLst>
              </a:tr>
              <a:tr h="1697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reimbursement_date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                        23,970 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object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                    -   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0.0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extLst>
                  <a:ext uri="{0D108BD9-81ED-4DB2-BD59-A6C34878D82A}">
                    <a16:rowId xmlns:a16="http://schemas.microsoft.com/office/drawing/2014/main" val="3121567322"/>
                  </a:ext>
                </a:extLst>
              </a:tr>
              <a:tr h="3137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cash_request_received_date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                        16,289 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object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             7,681 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32.0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extLst>
                  <a:ext uri="{0D108BD9-81ED-4DB2-BD59-A6C34878D82A}">
                    <a16:rowId xmlns:a16="http://schemas.microsoft.com/office/drawing/2014/main" val="4285179166"/>
                  </a:ext>
                </a:extLst>
              </a:tr>
              <a:tr h="3137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money_back_date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                        16,543 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object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             7,427 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31.0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extLst>
                  <a:ext uri="{0D108BD9-81ED-4DB2-BD59-A6C34878D82A}">
                    <a16:rowId xmlns:a16="http://schemas.microsoft.com/office/drawing/2014/main" val="2713810074"/>
                  </a:ext>
                </a:extLst>
              </a:tr>
              <a:tr h="1697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transfer_type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                        23,970 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object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                    -   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0.0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extLst>
                  <a:ext uri="{0D108BD9-81ED-4DB2-BD59-A6C34878D82A}">
                    <a16:rowId xmlns:a16="http://schemas.microsoft.com/office/drawing/2014/main" val="576700087"/>
                  </a:ext>
                </a:extLst>
              </a:tr>
              <a:tr h="3137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send_at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                        16,641 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object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             7,329 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30.6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extLst>
                  <a:ext uri="{0D108BD9-81ED-4DB2-BD59-A6C34878D82A}">
                    <a16:rowId xmlns:a16="http://schemas.microsoft.com/office/drawing/2014/main" val="2144167354"/>
                  </a:ext>
                </a:extLst>
              </a:tr>
              <a:tr h="3137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recovery_status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                           3,330 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object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          20,640 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86.1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extLst>
                  <a:ext uri="{0D108BD9-81ED-4DB2-BD59-A6C34878D82A}">
                    <a16:rowId xmlns:a16="http://schemas.microsoft.com/office/drawing/2014/main" val="83218669"/>
                  </a:ext>
                </a:extLst>
              </a:tr>
              <a:tr h="3137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reco_creation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                           3,330 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object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          20,640 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86.1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extLst>
                  <a:ext uri="{0D108BD9-81ED-4DB2-BD59-A6C34878D82A}">
                    <a16:rowId xmlns:a16="http://schemas.microsoft.com/office/drawing/2014/main" val="2015676226"/>
                  </a:ext>
                </a:extLst>
              </a:tr>
              <a:tr h="3137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reco_last_update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                           3,330 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object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          20,640 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 dirty="0">
                          <a:effectLst/>
                        </a:rPr>
                        <a:t>86.1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93" marR="61093" marT="0" marB="0" anchor="ctr"/>
                </a:tc>
                <a:extLst>
                  <a:ext uri="{0D108BD9-81ED-4DB2-BD59-A6C34878D82A}">
                    <a16:rowId xmlns:a16="http://schemas.microsoft.com/office/drawing/2014/main" val="408298275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2B117D8-860C-D0B7-E1B3-C11A3334B710}"/>
              </a:ext>
            </a:extLst>
          </p:cNvPr>
          <p:cNvSpPr txBox="1"/>
          <p:nvPr/>
        </p:nvSpPr>
        <p:spPr>
          <a:xfrm>
            <a:off x="608974" y="833744"/>
            <a:ext cx="159366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Cash-request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BCD52F0-04F3-05E3-D100-CB3E7F619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307410"/>
              </p:ext>
            </p:extLst>
          </p:nvPr>
        </p:nvGraphicFramePr>
        <p:xfrm>
          <a:off x="5735171" y="1209296"/>
          <a:ext cx="4953000" cy="20351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8479663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5640967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93393304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702727846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940793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Metric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id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amount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user_id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deleted_account_id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07380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Count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23970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23970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21867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2104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81153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Mean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13910.966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82.721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32581.251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9658.755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18127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Std. Dev.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7788.117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26.528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27618.566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7972.743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21381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Min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34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91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74820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25th Percentile (Q1)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7427.25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50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10804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3767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816441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Median (Q2)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14270.5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23773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6121.5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98227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75th Percentile (Q3)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20607.75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46965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16345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41356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Max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27010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200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103719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effectLst/>
                        </a:rPr>
                        <a:t>30445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681955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42396D-A3B8-869B-04BC-38BC6EDAD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639263"/>
              </p:ext>
            </p:extLst>
          </p:nvPr>
        </p:nvGraphicFramePr>
        <p:xfrm>
          <a:off x="5735171" y="3301225"/>
          <a:ext cx="2921000" cy="952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32804297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4566942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95919036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Column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effectLst/>
                        </a:rPr>
                        <a:t>Skewness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Kurtosis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82978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id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-0.11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-1.16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65758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amount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-0.92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-0.22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5095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user_id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0.94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-0.22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300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deleted_account_id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0.86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effectLst/>
                        </a:rPr>
                        <a:t>-0.68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0223629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19310CA-629F-4962-615F-1947A00D0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898035"/>
              </p:ext>
            </p:extLst>
          </p:nvPr>
        </p:nvGraphicFramePr>
        <p:xfrm>
          <a:off x="5798671" y="5127052"/>
          <a:ext cx="2794000" cy="15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28486405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1273602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Status Category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Count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28270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money_back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16397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86784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rejected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6568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36025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direct_debit_rejected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831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3932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active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59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91282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transaction_declined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48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195781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direct_debit_sent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34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78176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effectLst/>
                        </a:rPr>
                        <a:t>canceled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effectLst/>
                        </a:rPr>
                        <a:t>33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62927496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C264F215-B55F-F9C9-A54F-65744132B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171" y="457099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================ DUPLICATE ROWS ================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duplicate rows: 0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================ COLUMN STATISTICS ================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Categorical Summary: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82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F865B-E1B8-AE22-60C6-681EE2659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60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294</Words>
  <Application>Microsoft Office PowerPoint</Application>
  <PresentationFormat>Widescreen</PresentationFormat>
  <Paragraphs>166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Bigman</dc:creator>
  <cp:lastModifiedBy>Dan Bigman</cp:lastModifiedBy>
  <cp:revision>1</cp:revision>
  <dcterms:created xsi:type="dcterms:W3CDTF">2024-12-13T13:06:41Z</dcterms:created>
  <dcterms:modified xsi:type="dcterms:W3CDTF">2024-12-13T14:21:55Z</dcterms:modified>
</cp:coreProperties>
</file>