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FCBAE8-71CF-4B33-AEF0-EA0A9E253BE0}">
  <a:tblStyle styleId="{A0FCBAE8-71CF-4B33-AEF0-EA0A9E253B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2cb009c0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2cb009c0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2cb009c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2cb009c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2cb009c0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2cb009c0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2cb009c0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2cb009c0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2cb009c0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2cb009c0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2cb009c0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2cb009c0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2cb009c0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2cb009c0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2cb009c0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2cb009c0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2cb009c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2cb009c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f77ba66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f77ba66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2f77ba66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2f77ba66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f77ba66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f77ba66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2899df3a5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2899df3a5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2cb009c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2cb009c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2cb009c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2cb009c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2cb009c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2cb009c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904400" y="814250"/>
            <a:ext cx="5335200" cy="187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Ironhack Payments</a:t>
            </a:r>
            <a:endParaRPr/>
          </a:p>
        </p:txBody>
      </p:sp>
      <p:sp>
        <p:nvSpPr>
          <p:cNvPr id="86" name="Google Shape;86;p13"/>
          <p:cNvSpPr txBox="1"/>
          <p:nvPr>
            <p:ph idx="1" type="subTitle"/>
          </p:nvPr>
        </p:nvSpPr>
        <p:spPr>
          <a:xfrm>
            <a:off x="2081127" y="28731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Kerem Senler and Carlos R. Vidondo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Incident rate</a:t>
            </a:r>
            <a:endParaRPr/>
          </a:p>
        </p:txBody>
      </p:sp>
      <p:sp>
        <p:nvSpPr>
          <p:cNvPr id="175" name="Google Shape;175;p22"/>
          <p:cNvSpPr txBox="1"/>
          <p:nvPr/>
        </p:nvSpPr>
        <p:spPr>
          <a:xfrm>
            <a:off x="-52203" y="1014850"/>
            <a:ext cx="89058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Purpose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 Determine the incident rate, specifically focusing on payment incidents, for each cohort. Identify if there are variations in incident rates among different cohorts.</a:t>
            </a:r>
            <a:endParaRPr sz="1300">
              <a:solidFill>
                <a:schemeClr val="dk2"/>
              </a:solidFill>
              <a:latin typeface="Roboto"/>
              <a:ea typeface="Roboto"/>
              <a:cs typeface="Roboto"/>
              <a:sym typeface="Roboto"/>
            </a:endParaRPr>
          </a:p>
        </p:txBody>
      </p:sp>
      <p:graphicFrame>
        <p:nvGraphicFramePr>
          <p:cNvPr id="176" name="Google Shape;176;p22"/>
          <p:cNvGraphicFramePr/>
          <p:nvPr/>
        </p:nvGraphicFramePr>
        <p:xfrm>
          <a:off x="174376" y="2147753"/>
          <a:ext cx="3000000" cy="3000000"/>
        </p:xfrm>
        <a:graphic>
          <a:graphicData uri="http://schemas.openxmlformats.org/drawingml/2006/table">
            <a:tbl>
              <a:tblPr>
                <a:noFill/>
                <a:tableStyleId>{A0FCBAE8-71CF-4B33-AEF0-EA0A9E253BE0}</a:tableStyleId>
              </a:tblPr>
              <a:tblGrid>
                <a:gridCol w="1661700"/>
              </a:tblGrid>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cohort_month</a:t>
                      </a:r>
                      <a:endParaRPr sz="1200">
                        <a:solidFill>
                          <a:srgbClr val="434343"/>
                        </a:solidFill>
                        <a:latin typeface="Roboto"/>
                        <a:ea typeface="Roboto"/>
                        <a:cs typeface="Roboto"/>
                        <a:sym typeface="Roboto"/>
                      </a:endParaRPr>
                    </a:p>
                  </a:txBody>
                  <a:tcPr marT="91425" marB="91425" marR="91425" marL="91425"/>
                </a:tc>
              </a:tr>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status_cash_request</a:t>
                      </a:r>
                      <a:endParaRPr sz="1200">
                        <a:solidFill>
                          <a:srgbClr val="434343"/>
                        </a:solidFill>
                        <a:latin typeface="Roboto"/>
                        <a:ea typeface="Roboto"/>
                        <a:cs typeface="Roboto"/>
                        <a:sym typeface="Roboto"/>
                      </a:endParaRPr>
                    </a:p>
                  </a:txBody>
                  <a:tcPr marT="91425" marB="91425" marR="91425" marL="91425"/>
                </a:tc>
              </a:tr>
            </a:tbl>
          </a:graphicData>
        </a:graphic>
      </p:graphicFrame>
      <p:sp>
        <p:nvSpPr>
          <p:cNvPr id="177" name="Google Shape;177;p22"/>
          <p:cNvSpPr txBox="1"/>
          <p:nvPr/>
        </p:nvSpPr>
        <p:spPr>
          <a:xfrm>
            <a:off x="463177" y="1794173"/>
            <a:ext cx="17253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Group by</a:t>
            </a:r>
            <a:endParaRPr b="1">
              <a:solidFill>
                <a:schemeClr val="dk2"/>
              </a:solidFill>
              <a:latin typeface="Roboto"/>
              <a:ea typeface="Roboto"/>
              <a:cs typeface="Roboto"/>
              <a:sym typeface="Roboto"/>
            </a:endParaRPr>
          </a:p>
        </p:txBody>
      </p:sp>
      <p:cxnSp>
        <p:nvCxnSpPr>
          <p:cNvPr id="178" name="Google Shape;178;p22"/>
          <p:cNvCxnSpPr/>
          <p:nvPr/>
        </p:nvCxnSpPr>
        <p:spPr>
          <a:xfrm>
            <a:off x="1898200" y="2508998"/>
            <a:ext cx="1322100" cy="54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79" name="Google Shape;179;p22"/>
          <p:cNvGraphicFramePr/>
          <p:nvPr/>
        </p:nvGraphicFramePr>
        <p:xfrm>
          <a:off x="3233125" y="2148705"/>
          <a:ext cx="3000000" cy="3000000"/>
        </p:xfrm>
        <a:graphic>
          <a:graphicData uri="http://schemas.openxmlformats.org/drawingml/2006/table">
            <a:tbl>
              <a:tblPr>
                <a:noFill/>
                <a:tableStyleId>{A0FCBAE8-71CF-4B33-AEF0-EA0A9E253BE0}</a:tableStyleId>
              </a:tblPr>
              <a:tblGrid>
                <a:gridCol w="1725300"/>
              </a:tblGrid>
              <a:tr h="7744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I</a:t>
                      </a:r>
                      <a:r>
                        <a:rPr lang="en" sz="1200">
                          <a:solidFill>
                            <a:srgbClr val="434343"/>
                          </a:solidFill>
                          <a:latin typeface="Roboto"/>
                          <a:ea typeface="Roboto"/>
                          <a:cs typeface="Roboto"/>
                          <a:sym typeface="Roboto"/>
                        </a:rPr>
                        <a:t>ncident (if </a:t>
                      </a:r>
                      <a:r>
                        <a:rPr b="1" lang="en" sz="1200">
                          <a:solidFill>
                            <a:srgbClr val="434343"/>
                          </a:solidFill>
                          <a:latin typeface="Roboto"/>
                          <a:ea typeface="Roboto"/>
                          <a:cs typeface="Roboto"/>
                          <a:sym typeface="Roboto"/>
                        </a:rPr>
                        <a:t>status_cash_request = ‘rejected’</a:t>
                      </a: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a:txBody>
                  <a:tcPr marT="91425" marB="91425" marR="91425" marL="91425"/>
                </a:tc>
              </a:tr>
            </a:tbl>
          </a:graphicData>
        </a:graphic>
      </p:graphicFrame>
      <p:cxnSp>
        <p:nvCxnSpPr>
          <p:cNvPr id="180" name="Google Shape;180;p22"/>
          <p:cNvCxnSpPr/>
          <p:nvPr/>
        </p:nvCxnSpPr>
        <p:spPr>
          <a:xfrm>
            <a:off x="5026925" y="2515462"/>
            <a:ext cx="847500" cy="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2"/>
          <p:cNvSpPr txBox="1"/>
          <p:nvPr/>
        </p:nvSpPr>
        <p:spPr>
          <a:xfrm>
            <a:off x="-52200" y="3377050"/>
            <a:ext cx="91899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Outcome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Incident_rate indicates the rate of incidents (e.g., rejected requests) for each cohort. For example, the cohort from December 2019 has an incident rate of approximately 38%.</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82" name="Google Shape;182;p22"/>
          <p:cNvSpPr txBox="1"/>
          <p:nvPr/>
        </p:nvSpPr>
        <p:spPr>
          <a:xfrm>
            <a:off x="3191240" y="1789756"/>
            <a:ext cx="21963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Create a new column</a:t>
            </a:r>
            <a:endParaRPr b="1">
              <a:solidFill>
                <a:schemeClr val="dk2"/>
              </a:solidFill>
              <a:latin typeface="Roboto"/>
              <a:ea typeface="Roboto"/>
              <a:cs typeface="Roboto"/>
              <a:sym typeface="Roboto"/>
            </a:endParaRPr>
          </a:p>
        </p:txBody>
      </p:sp>
      <p:pic>
        <p:nvPicPr>
          <p:cNvPr id="183" name="Google Shape;183;p22"/>
          <p:cNvPicPr preferRelativeResize="0"/>
          <p:nvPr/>
        </p:nvPicPr>
        <p:blipFill>
          <a:blip r:embed="rId3">
            <a:alphaModFix/>
          </a:blip>
          <a:stretch>
            <a:fillRect/>
          </a:stretch>
        </p:blipFill>
        <p:spPr>
          <a:xfrm>
            <a:off x="5917725" y="1794196"/>
            <a:ext cx="2252250" cy="1435000"/>
          </a:xfrm>
          <a:prstGeom prst="rect">
            <a:avLst/>
          </a:prstGeom>
          <a:noFill/>
          <a:ln>
            <a:noFill/>
          </a:ln>
        </p:spPr>
      </p:pic>
      <p:sp>
        <p:nvSpPr>
          <p:cNvPr id="184" name="Google Shape;184;p22"/>
          <p:cNvSpPr/>
          <p:nvPr/>
        </p:nvSpPr>
        <p:spPr>
          <a:xfrm>
            <a:off x="7153600" y="1739200"/>
            <a:ext cx="1080300" cy="15525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5" name="Google Shape;185;p22"/>
          <p:cNvSpPr txBox="1"/>
          <p:nvPr/>
        </p:nvSpPr>
        <p:spPr>
          <a:xfrm>
            <a:off x="2961400" y="2879200"/>
            <a:ext cx="28110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2"/>
                </a:solidFill>
                <a:latin typeface="Roboto"/>
                <a:ea typeface="Roboto"/>
                <a:cs typeface="Roboto"/>
                <a:sym typeface="Roboto"/>
              </a:rPr>
              <a:t>Note</a:t>
            </a:r>
            <a:r>
              <a:rPr lang="en" sz="800">
                <a:solidFill>
                  <a:schemeClr val="dk2"/>
                </a:solidFill>
                <a:latin typeface="Roboto"/>
                <a:ea typeface="Roboto"/>
                <a:cs typeface="Roboto"/>
                <a:sym typeface="Roboto"/>
              </a:rPr>
              <a:t>: The reason only ‘rejected’ is counted that other values such as direct_debit_rejected and canceled are way too low in terms of numbers. We prefer to ignore them. </a:t>
            </a:r>
            <a:endParaRPr sz="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Revenue generated by cohort</a:t>
            </a:r>
            <a:endParaRPr/>
          </a:p>
        </p:txBody>
      </p:sp>
      <p:sp>
        <p:nvSpPr>
          <p:cNvPr id="191" name="Google Shape;191;p23"/>
          <p:cNvSpPr txBox="1"/>
          <p:nvPr/>
        </p:nvSpPr>
        <p:spPr>
          <a:xfrm>
            <a:off x="-52203" y="1014850"/>
            <a:ext cx="89058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Purpose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Calculate the total revenue generated by each cohort over months to assess the financial impact of user behavior.</a:t>
            </a:r>
            <a:endParaRPr sz="1300">
              <a:solidFill>
                <a:schemeClr val="dk2"/>
              </a:solidFill>
              <a:latin typeface="Roboto"/>
              <a:ea typeface="Roboto"/>
              <a:cs typeface="Roboto"/>
              <a:sym typeface="Roboto"/>
            </a:endParaRPr>
          </a:p>
        </p:txBody>
      </p:sp>
      <p:graphicFrame>
        <p:nvGraphicFramePr>
          <p:cNvPr id="192" name="Google Shape;192;p23"/>
          <p:cNvGraphicFramePr/>
          <p:nvPr/>
        </p:nvGraphicFramePr>
        <p:xfrm>
          <a:off x="174376" y="2147753"/>
          <a:ext cx="3000000" cy="3000000"/>
        </p:xfrm>
        <a:graphic>
          <a:graphicData uri="http://schemas.openxmlformats.org/drawingml/2006/table">
            <a:tbl>
              <a:tblPr>
                <a:noFill/>
                <a:tableStyleId>{A0FCBAE8-71CF-4B33-AEF0-EA0A9E253BE0}</a:tableStyleId>
              </a:tblPr>
              <a:tblGrid>
                <a:gridCol w="1661700"/>
              </a:tblGrid>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cohort_month</a:t>
                      </a:r>
                      <a:endParaRPr sz="1200">
                        <a:solidFill>
                          <a:srgbClr val="434343"/>
                        </a:solidFill>
                        <a:latin typeface="Roboto"/>
                        <a:ea typeface="Roboto"/>
                        <a:cs typeface="Roboto"/>
                        <a:sym typeface="Roboto"/>
                      </a:endParaRPr>
                    </a:p>
                  </a:txBody>
                  <a:tcPr marT="91425" marB="91425" marR="91425" marL="91425"/>
                </a:tc>
              </a:tr>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SUM(amount)</a:t>
                      </a:r>
                      <a:endParaRPr sz="1200">
                        <a:solidFill>
                          <a:srgbClr val="434343"/>
                        </a:solidFill>
                        <a:latin typeface="Roboto"/>
                        <a:ea typeface="Roboto"/>
                        <a:cs typeface="Roboto"/>
                        <a:sym typeface="Roboto"/>
                      </a:endParaRPr>
                    </a:p>
                  </a:txBody>
                  <a:tcPr marT="91425" marB="91425" marR="91425" marL="91425"/>
                </a:tc>
              </a:tr>
            </a:tbl>
          </a:graphicData>
        </a:graphic>
      </p:graphicFrame>
      <p:sp>
        <p:nvSpPr>
          <p:cNvPr id="193" name="Google Shape;193;p23"/>
          <p:cNvSpPr txBox="1"/>
          <p:nvPr/>
        </p:nvSpPr>
        <p:spPr>
          <a:xfrm>
            <a:off x="463177" y="1794173"/>
            <a:ext cx="17253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Group by</a:t>
            </a:r>
            <a:endParaRPr b="1">
              <a:solidFill>
                <a:schemeClr val="dk2"/>
              </a:solidFill>
              <a:latin typeface="Roboto"/>
              <a:ea typeface="Roboto"/>
              <a:cs typeface="Roboto"/>
              <a:sym typeface="Roboto"/>
            </a:endParaRPr>
          </a:p>
        </p:txBody>
      </p:sp>
      <p:cxnSp>
        <p:nvCxnSpPr>
          <p:cNvPr id="194" name="Google Shape;194;p23"/>
          <p:cNvCxnSpPr/>
          <p:nvPr/>
        </p:nvCxnSpPr>
        <p:spPr>
          <a:xfrm>
            <a:off x="1898200" y="2508998"/>
            <a:ext cx="1322100" cy="54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95" name="Google Shape;195;p23"/>
          <p:cNvGraphicFramePr/>
          <p:nvPr/>
        </p:nvGraphicFramePr>
        <p:xfrm>
          <a:off x="3233125" y="2148705"/>
          <a:ext cx="3000000" cy="3000000"/>
        </p:xfrm>
        <a:graphic>
          <a:graphicData uri="http://schemas.openxmlformats.org/drawingml/2006/table">
            <a:tbl>
              <a:tblPr>
                <a:noFill/>
                <a:tableStyleId>{A0FCBAE8-71CF-4B33-AEF0-EA0A9E253BE0}</a:tableStyleId>
              </a:tblPr>
              <a:tblGrid>
                <a:gridCol w="1725300"/>
              </a:tblGrid>
              <a:tr h="774475">
                <a:tc>
                  <a:txBody>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t</a:t>
                      </a:r>
                      <a:r>
                        <a:rPr b="1" lang="en" sz="1200">
                          <a:solidFill>
                            <a:srgbClr val="434343"/>
                          </a:solidFill>
                          <a:latin typeface="Roboto"/>
                          <a:ea typeface="Roboto"/>
                          <a:cs typeface="Roboto"/>
                          <a:sym typeface="Roboto"/>
                        </a:rPr>
                        <a:t>otal_revenue </a:t>
                      </a:r>
                      <a:r>
                        <a:rPr lang="en" sz="1200">
                          <a:solidFill>
                            <a:srgbClr val="434343"/>
                          </a:solidFill>
                          <a:latin typeface="Roboto"/>
                          <a:ea typeface="Roboto"/>
                          <a:cs typeface="Roboto"/>
                          <a:sym typeface="Roboto"/>
                        </a:rPr>
                        <a:t>(=SUM(amount))</a:t>
                      </a:r>
                      <a:endParaRPr sz="1200">
                        <a:solidFill>
                          <a:srgbClr val="434343"/>
                        </a:solidFill>
                        <a:latin typeface="Roboto"/>
                        <a:ea typeface="Roboto"/>
                        <a:cs typeface="Roboto"/>
                        <a:sym typeface="Roboto"/>
                      </a:endParaRPr>
                    </a:p>
                  </a:txBody>
                  <a:tcPr marT="91425" marB="91425" marR="91425" marL="91425"/>
                </a:tc>
              </a:tr>
            </a:tbl>
          </a:graphicData>
        </a:graphic>
      </p:graphicFrame>
      <p:cxnSp>
        <p:nvCxnSpPr>
          <p:cNvPr id="196" name="Google Shape;196;p23"/>
          <p:cNvCxnSpPr/>
          <p:nvPr/>
        </p:nvCxnSpPr>
        <p:spPr>
          <a:xfrm>
            <a:off x="5026925" y="2515462"/>
            <a:ext cx="847500" cy="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3"/>
          <p:cNvSpPr txBox="1"/>
          <p:nvPr/>
        </p:nvSpPr>
        <p:spPr>
          <a:xfrm>
            <a:off x="-52200" y="3377050"/>
            <a:ext cx="91899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Outcome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The table shows the total revenue generated by each cohort. For example, the cohort from December 2019 generated a total revenue of 27,297 units (Question: What are these units? USD? EUR?).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98" name="Google Shape;198;p23"/>
          <p:cNvSpPr txBox="1"/>
          <p:nvPr/>
        </p:nvSpPr>
        <p:spPr>
          <a:xfrm>
            <a:off x="3191240" y="1789756"/>
            <a:ext cx="21963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rename</a:t>
            </a:r>
            <a:r>
              <a:rPr b="1" lang="en">
                <a:solidFill>
                  <a:schemeClr val="dk2"/>
                </a:solidFill>
                <a:latin typeface="Roboto"/>
                <a:ea typeface="Roboto"/>
                <a:cs typeface="Roboto"/>
                <a:sym typeface="Roboto"/>
              </a:rPr>
              <a:t> the column</a:t>
            </a:r>
            <a:endParaRPr b="1">
              <a:solidFill>
                <a:schemeClr val="dk2"/>
              </a:solidFill>
              <a:latin typeface="Roboto"/>
              <a:ea typeface="Roboto"/>
              <a:cs typeface="Roboto"/>
              <a:sym typeface="Roboto"/>
            </a:endParaRPr>
          </a:p>
        </p:txBody>
      </p:sp>
      <p:pic>
        <p:nvPicPr>
          <p:cNvPr id="199" name="Google Shape;199;p23"/>
          <p:cNvPicPr preferRelativeResize="0"/>
          <p:nvPr/>
        </p:nvPicPr>
        <p:blipFill>
          <a:blip r:embed="rId3">
            <a:alphaModFix/>
          </a:blip>
          <a:stretch>
            <a:fillRect/>
          </a:stretch>
        </p:blipFill>
        <p:spPr>
          <a:xfrm>
            <a:off x="5910672" y="1713985"/>
            <a:ext cx="2731750" cy="1602925"/>
          </a:xfrm>
          <a:prstGeom prst="rect">
            <a:avLst/>
          </a:prstGeom>
          <a:noFill/>
          <a:ln>
            <a:noFill/>
          </a:ln>
        </p:spPr>
      </p:pic>
      <p:sp>
        <p:nvSpPr>
          <p:cNvPr id="200" name="Google Shape;200;p23"/>
          <p:cNvSpPr/>
          <p:nvPr/>
        </p:nvSpPr>
        <p:spPr>
          <a:xfrm>
            <a:off x="7357825" y="1713975"/>
            <a:ext cx="1284600" cy="16290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New Relevant Metric - Retention rate</a:t>
            </a:r>
            <a:endParaRPr/>
          </a:p>
        </p:txBody>
      </p:sp>
      <p:sp>
        <p:nvSpPr>
          <p:cNvPr id="206" name="Google Shape;206;p24"/>
          <p:cNvSpPr txBox="1"/>
          <p:nvPr/>
        </p:nvSpPr>
        <p:spPr>
          <a:xfrm>
            <a:off x="-52203" y="1014850"/>
            <a:ext cx="89058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Purpose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Propose and calculate a new relevant metric that provides additional insights into user behavior or the performance of IronHack Payments' services.</a:t>
            </a:r>
            <a:endParaRPr sz="1300">
              <a:solidFill>
                <a:schemeClr val="dk2"/>
              </a:solidFill>
              <a:latin typeface="Roboto"/>
              <a:ea typeface="Roboto"/>
              <a:cs typeface="Roboto"/>
              <a:sym typeface="Roboto"/>
            </a:endParaRPr>
          </a:p>
        </p:txBody>
      </p:sp>
      <p:graphicFrame>
        <p:nvGraphicFramePr>
          <p:cNvPr id="207" name="Google Shape;207;p24"/>
          <p:cNvGraphicFramePr/>
          <p:nvPr/>
        </p:nvGraphicFramePr>
        <p:xfrm>
          <a:off x="174376" y="2300153"/>
          <a:ext cx="3000000" cy="3000000"/>
        </p:xfrm>
        <a:graphic>
          <a:graphicData uri="http://schemas.openxmlformats.org/drawingml/2006/table">
            <a:tbl>
              <a:tblPr>
                <a:noFill/>
                <a:tableStyleId>{A0FCBAE8-71CF-4B33-AEF0-EA0A9E253BE0}</a:tableStyleId>
              </a:tblPr>
              <a:tblGrid>
                <a:gridCol w="1661700"/>
              </a:tblGrid>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cohort_month</a:t>
                      </a:r>
                      <a:endParaRPr sz="1200">
                        <a:solidFill>
                          <a:srgbClr val="434343"/>
                        </a:solidFill>
                        <a:latin typeface="Roboto"/>
                        <a:ea typeface="Roboto"/>
                        <a:cs typeface="Roboto"/>
                        <a:sym typeface="Roboto"/>
                      </a:endParaRPr>
                    </a:p>
                  </a:txBody>
                  <a:tcPr marT="91425" marB="91425" marR="91425" marL="91425"/>
                </a:tc>
              </a:tr>
            </a:tbl>
          </a:graphicData>
        </a:graphic>
      </p:graphicFrame>
      <p:sp>
        <p:nvSpPr>
          <p:cNvPr id="208" name="Google Shape;208;p24"/>
          <p:cNvSpPr txBox="1"/>
          <p:nvPr/>
        </p:nvSpPr>
        <p:spPr>
          <a:xfrm>
            <a:off x="463177" y="1946573"/>
            <a:ext cx="17253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Group by</a:t>
            </a:r>
            <a:endParaRPr b="1">
              <a:solidFill>
                <a:schemeClr val="dk2"/>
              </a:solidFill>
              <a:latin typeface="Roboto"/>
              <a:ea typeface="Roboto"/>
              <a:cs typeface="Roboto"/>
              <a:sym typeface="Roboto"/>
            </a:endParaRPr>
          </a:p>
        </p:txBody>
      </p:sp>
      <p:cxnSp>
        <p:nvCxnSpPr>
          <p:cNvPr id="209" name="Google Shape;209;p24"/>
          <p:cNvCxnSpPr/>
          <p:nvPr/>
        </p:nvCxnSpPr>
        <p:spPr>
          <a:xfrm>
            <a:off x="1898200" y="2508998"/>
            <a:ext cx="1322100" cy="54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210" name="Google Shape;210;p24"/>
          <p:cNvGraphicFramePr/>
          <p:nvPr/>
        </p:nvGraphicFramePr>
        <p:xfrm>
          <a:off x="3233125" y="2072505"/>
          <a:ext cx="3000000" cy="3000000"/>
        </p:xfrm>
        <a:graphic>
          <a:graphicData uri="http://schemas.openxmlformats.org/drawingml/2006/table">
            <a:tbl>
              <a:tblPr>
                <a:noFill/>
                <a:tableStyleId>{A0FCBAE8-71CF-4B33-AEF0-EA0A9E253BE0}</a:tableStyleId>
              </a:tblPr>
              <a:tblGrid>
                <a:gridCol w="1725300"/>
              </a:tblGrid>
              <a:tr h="7744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Usage_count to identify users who made more than 1 </a:t>
                      </a:r>
                      <a:r>
                        <a:rPr lang="en" sz="1200">
                          <a:solidFill>
                            <a:srgbClr val="434343"/>
                          </a:solidFill>
                          <a:latin typeface="Roboto"/>
                          <a:ea typeface="Roboto"/>
                          <a:cs typeface="Roboto"/>
                          <a:sym typeface="Roboto"/>
                        </a:rPr>
                        <a:t>transaction</a:t>
                      </a: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a:txBody>
                  <a:tcPr marT="91425" marB="91425" marR="91425" marL="91425"/>
                </a:tc>
              </a:tr>
            </a:tbl>
          </a:graphicData>
        </a:graphic>
      </p:graphicFrame>
      <p:cxnSp>
        <p:nvCxnSpPr>
          <p:cNvPr id="211" name="Google Shape;211;p24"/>
          <p:cNvCxnSpPr/>
          <p:nvPr/>
        </p:nvCxnSpPr>
        <p:spPr>
          <a:xfrm>
            <a:off x="5026925" y="2515462"/>
            <a:ext cx="847500" cy="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4"/>
          <p:cNvSpPr txBox="1"/>
          <p:nvPr/>
        </p:nvSpPr>
        <p:spPr>
          <a:xfrm>
            <a:off x="-52200" y="3377050"/>
            <a:ext cx="91899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Outcome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The table shows the percentage of users from each cohort who made more than one transaction. For instance, in the December 2019 cohort, approximately 11.7% of users made additional transactions after their initial request.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13" name="Google Shape;213;p24"/>
          <p:cNvSpPr txBox="1"/>
          <p:nvPr/>
        </p:nvSpPr>
        <p:spPr>
          <a:xfrm>
            <a:off x="3179540" y="1690731"/>
            <a:ext cx="21963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Create a new metric </a:t>
            </a:r>
            <a:endParaRPr b="1">
              <a:solidFill>
                <a:schemeClr val="dk2"/>
              </a:solidFill>
              <a:latin typeface="Roboto"/>
              <a:ea typeface="Roboto"/>
              <a:cs typeface="Roboto"/>
              <a:sym typeface="Roboto"/>
            </a:endParaRPr>
          </a:p>
        </p:txBody>
      </p:sp>
      <p:pic>
        <p:nvPicPr>
          <p:cNvPr id="214" name="Google Shape;214;p24"/>
          <p:cNvPicPr preferRelativeResize="0"/>
          <p:nvPr/>
        </p:nvPicPr>
        <p:blipFill>
          <a:blip r:embed="rId3">
            <a:alphaModFix/>
          </a:blip>
          <a:stretch>
            <a:fillRect/>
          </a:stretch>
        </p:blipFill>
        <p:spPr>
          <a:xfrm>
            <a:off x="6091100" y="1784021"/>
            <a:ext cx="2629050" cy="1455350"/>
          </a:xfrm>
          <a:prstGeom prst="rect">
            <a:avLst/>
          </a:prstGeom>
          <a:noFill/>
          <a:ln>
            <a:noFill/>
          </a:ln>
        </p:spPr>
      </p:pic>
      <p:sp>
        <p:nvSpPr>
          <p:cNvPr id="215" name="Google Shape;215;p24"/>
          <p:cNvSpPr/>
          <p:nvPr/>
        </p:nvSpPr>
        <p:spPr>
          <a:xfrm>
            <a:off x="7407150" y="1672675"/>
            <a:ext cx="1230000" cy="16596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ctrTitle"/>
          </p:nvPr>
        </p:nvSpPr>
        <p:spPr>
          <a:xfrm>
            <a:off x="598100" y="20038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 3: </a:t>
            </a:r>
            <a:r>
              <a:rPr lang="en"/>
              <a:t>Visualizations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Piloting</a:t>
            </a:r>
            <a:r>
              <a:rPr lang="en"/>
              <a:t> 4 metrics from the code</a:t>
            </a:r>
            <a:endParaRPr/>
          </a:p>
        </p:txBody>
      </p:sp>
      <p:pic>
        <p:nvPicPr>
          <p:cNvPr id="226" name="Google Shape;226;p26"/>
          <p:cNvPicPr preferRelativeResize="0"/>
          <p:nvPr/>
        </p:nvPicPr>
        <p:blipFill>
          <a:blip r:embed="rId3">
            <a:alphaModFix/>
          </a:blip>
          <a:stretch>
            <a:fillRect/>
          </a:stretch>
        </p:blipFill>
        <p:spPr>
          <a:xfrm>
            <a:off x="330400" y="768498"/>
            <a:ext cx="3936176" cy="2117656"/>
          </a:xfrm>
          <a:prstGeom prst="rect">
            <a:avLst/>
          </a:prstGeom>
          <a:noFill/>
          <a:ln>
            <a:noFill/>
          </a:ln>
        </p:spPr>
      </p:pic>
      <p:pic>
        <p:nvPicPr>
          <p:cNvPr id="227" name="Google Shape;227;p26"/>
          <p:cNvPicPr preferRelativeResize="0"/>
          <p:nvPr/>
        </p:nvPicPr>
        <p:blipFill>
          <a:blip r:embed="rId4">
            <a:alphaModFix/>
          </a:blip>
          <a:stretch>
            <a:fillRect/>
          </a:stretch>
        </p:blipFill>
        <p:spPr>
          <a:xfrm>
            <a:off x="5055500" y="687521"/>
            <a:ext cx="3936175" cy="2163784"/>
          </a:xfrm>
          <a:prstGeom prst="rect">
            <a:avLst/>
          </a:prstGeom>
          <a:noFill/>
          <a:ln>
            <a:noFill/>
          </a:ln>
        </p:spPr>
      </p:pic>
      <p:pic>
        <p:nvPicPr>
          <p:cNvPr id="228" name="Google Shape;228;p26"/>
          <p:cNvPicPr preferRelativeResize="0"/>
          <p:nvPr/>
        </p:nvPicPr>
        <p:blipFill>
          <a:blip r:embed="rId5">
            <a:alphaModFix/>
          </a:blip>
          <a:stretch>
            <a:fillRect/>
          </a:stretch>
        </p:blipFill>
        <p:spPr>
          <a:xfrm>
            <a:off x="220671" y="2917335"/>
            <a:ext cx="4089174" cy="1995369"/>
          </a:xfrm>
          <a:prstGeom prst="rect">
            <a:avLst/>
          </a:prstGeom>
          <a:noFill/>
          <a:ln>
            <a:noFill/>
          </a:ln>
        </p:spPr>
      </p:pic>
      <p:pic>
        <p:nvPicPr>
          <p:cNvPr id="229" name="Google Shape;229;p26"/>
          <p:cNvPicPr preferRelativeResize="0"/>
          <p:nvPr/>
        </p:nvPicPr>
        <p:blipFill>
          <a:blip r:embed="rId6">
            <a:alphaModFix/>
          </a:blip>
          <a:stretch>
            <a:fillRect/>
          </a:stretch>
        </p:blipFill>
        <p:spPr>
          <a:xfrm>
            <a:off x="4972625" y="2864275"/>
            <a:ext cx="4171377" cy="204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Dashboard</a:t>
            </a:r>
            <a:endParaRPr/>
          </a:p>
        </p:txBody>
      </p:sp>
      <p:pic>
        <p:nvPicPr>
          <p:cNvPr id="235" name="Google Shape;235;p27"/>
          <p:cNvPicPr preferRelativeResize="0"/>
          <p:nvPr/>
        </p:nvPicPr>
        <p:blipFill>
          <a:blip r:embed="rId3">
            <a:alphaModFix/>
          </a:blip>
          <a:stretch>
            <a:fillRect/>
          </a:stretch>
        </p:blipFill>
        <p:spPr>
          <a:xfrm>
            <a:off x="1291800" y="797450"/>
            <a:ext cx="6109051" cy="4102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ctrTitle"/>
          </p:nvPr>
        </p:nvSpPr>
        <p:spPr>
          <a:xfrm>
            <a:off x="598100" y="20038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 4: Other d</a:t>
            </a:r>
            <a:r>
              <a:rPr lang="en"/>
              <a:t>eliverables</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and Data quality reports </a:t>
            </a:r>
            <a:endParaRPr/>
          </a:p>
        </p:txBody>
      </p:sp>
      <p:pic>
        <p:nvPicPr>
          <p:cNvPr id="246" name="Google Shape;246;p29"/>
          <p:cNvPicPr preferRelativeResize="0"/>
          <p:nvPr/>
        </p:nvPicPr>
        <p:blipFill>
          <a:blip r:embed="rId3">
            <a:alphaModFix/>
          </a:blip>
          <a:stretch>
            <a:fillRect/>
          </a:stretch>
        </p:blipFill>
        <p:spPr>
          <a:xfrm>
            <a:off x="0" y="1007375"/>
            <a:ext cx="4566499" cy="3216701"/>
          </a:xfrm>
          <a:prstGeom prst="rect">
            <a:avLst/>
          </a:prstGeom>
          <a:noFill/>
          <a:ln>
            <a:noFill/>
          </a:ln>
        </p:spPr>
      </p:pic>
      <p:pic>
        <p:nvPicPr>
          <p:cNvPr id="247" name="Google Shape;247;p29"/>
          <p:cNvPicPr preferRelativeResize="0"/>
          <p:nvPr/>
        </p:nvPicPr>
        <p:blipFill>
          <a:blip r:embed="rId4">
            <a:alphaModFix/>
          </a:blip>
          <a:stretch>
            <a:fillRect/>
          </a:stretch>
        </p:blipFill>
        <p:spPr>
          <a:xfrm>
            <a:off x="5105651" y="1007375"/>
            <a:ext cx="3525975" cy="344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20038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 1: EDA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Merging two files into 1 (outer join)</a:t>
            </a:r>
            <a:endParaRPr/>
          </a:p>
        </p:txBody>
      </p:sp>
      <p:graphicFrame>
        <p:nvGraphicFramePr>
          <p:cNvPr id="97" name="Google Shape;97;p15"/>
          <p:cNvGraphicFramePr/>
          <p:nvPr/>
        </p:nvGraphicFramePr>
        <p:xfrm>
          <a:off x="38100" y="1733550"/>
          <a:ext cx="3000000" cy="3000000"/>
        </p:xfrm>
        <a:graphic>
          <a:graphicData uri="http://schemas.openxmlformats.org/drawingml/2006/table">
            <a:tbl>
              <a:tblPr>
                <a:noFill/>
                <a:tableStyleId>{A0FCBAE8-71CF-4B33-AEF0-EA0A9E253BE0}</a:tableStyleId>
              </a:tblPr>
              <a:tblGrid>
                <a:gridCol w="1852125"/>
              </a:tblGrid>
              <a:tr h="381000">
                <a:tc>
                  <a:txBody>
                    <a:bodyPr/>
                    <a:lstStyle/>
                    <a:p>
                      <a:pPr indent="0" lvl="0" marL="0" rtl="0" algn="ctr">
                        <a:spcBef>
                          <a:spcPts val="0"/>
                        </a:spcBef>
                        <a:spcAft>
                          <a:spcPts val="0"/>
                        </a:spcAft>
                        <a:buNone/>
                      </a:pPr>
                      <a:r>
                        <a:rPr lang="en">
                          <a:solidFill>
                            <a:srgbClr val="434343"/>
                          </a:solidFill>
                          <a:latin typeface="Roboto"/>
                          <a:ea typeface="Roboto"/>
                          <a:cs typeface="Roboto"/>
                          <a:sym typeface="Roboto"/>
                        </a:rPr>
                        <a:t>extract - cash request - data analyst.csv</a:t>
                      </a:r>
                      <a:endParaRPr>
                        <a:solidFill>
                          <a:srgbClr val="434343"/>
                        </a:solidFill>
                        <a:latin typeface="Roboto"/>
                        <a:ea typeface="Roboto"/>
                        <a:cs typeface="Roboto"/>
                        <a:sym typeface="Roboto"/>
                      </a:endParaRPr>
                    </a:p>
                  </a:txBody>
                  <a:tcPr marT="91425" marB="91425" marR="91425" marL="91425"/>
                </a:tc>
              </a:tr>
            </a:tbl>
          </a:graphicData>
        </a:graphic>
      </p:graphicFrame>
      <p:sp>
        <p:nvSpPr>
          <p:cNvPr id="98" name="Google Shape;98;p15"/>
          <p:cNvSpPr txBox="1"/>
          <p:nvPr/>
        </p:nvSpPr>
        <p:spPr>
          <a:xfrm>
            <a:off x="72350" y="1400454"/>
            <a:ext cx="13803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2"/>
              </a:solidFill>
              <a:latin typeface="Nunito"/>
              <a:ea typeface="Nunito"/>
              <a:cs typeface="Nunito"/>
              <a:sym typeface="Nunito"/>
            </a:endParaRPr>
          </a:p>
        </p:txBody>
      </p:sp>
      <p:graphicFrame>
        <p:nvGraphicFramePr>
          <p:cNvPr id="99" name="Google Shape;99;p15"/>
          <p:cNvGraphicFramePr/>
          <p:nvPr/>
        </p:nvGraphicFramePr>
        <p:xfrm>
          <a:off x="38100" y="2956625"/>
          <a:ext cx="3000000" cy="3000000"/>
        </p:xfrm>
        <a:graphic>
          <a:graphicData uri="http://schemas.openxmlformats.org/drawingml/2006/table">
            <a:tbl>
              <a:tblPr>
                <a:noFill/>
                <a:tableStyleId>{A0FCBAE8-71CF-4B33-AEF0-EA0A9E253BE0}</a:tableStyleId>
              </a:tblPr>
              <a:tblGrid>
                <a:gridCol w="1852125"/>
              </a:tblGrid>
              <a:tr h="385450">
                <a:tc>
                  <a:txBody>
                    <a:bodyPr/>
                    <a:lstStyle/>
                    <a:p>
                      <a:pPr indent="0" lvl="0" marL="0" rtl="0" algn="ctr">
                        <a:spcBef>
                          <a:spcPts val="0"/>
                        </a:spcBef>
                        <a:spcAft>
                          <a:spcPts val="0"/>
                        </a:spcAft>
                        <a:buNone/>
                      </a:pPr>
                      <a:r>
                        <a:rPr lang="en">
                          <a:solidFill>
                            <a:srgbClr val="434343"/>
                          </a:solidFill>
                          <a:latin typeface="Roboto"/>
                          <a:ea typeface="Roboto"/>
                          <a:cs typeface="Roboto"/>
                          <a:sym typeface="Roboto"/>
                        </a:rPr>
                        <a:t>extract - fees - data analyst - .csv</a:t>
                      </a:r>
                      <a:endParaRPr>
                        <a:solidFill>
                          <a:srgbClr val="434343"/>
                        </a:solidFill>
                        <a:latin typeface="Roboto"/>
                        <a:ea typeface="Roboto"/>
                        <a:cs typeface="Roboto"/>
                        <a:sym typeface="Roboto"/>
                      </a:endParaRPr>
                    </a:p>
                  </a:txBody>
                  <a:tcPr marT="91425" marB="91425" marR="91425" marL="91425"/>
                </a:tc>
              </a:tr>
            </a:tbl>
          </a:graphicData>
        </a:graphic>
      </p:graphicFrame>
      <p:sp>
        <p:nvSpPr>
          <p:cNvPr id="100" name="Google Shape;100;p15"/>
          <p:cNvSpPr txBox="1"/>
          <p:nvPr/>
        </p:nvSpPr>
        <p:spPr>
          <a:xfrm>
            <a:off x="644350" y="1400454"/>
            <a:ext cx="13803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424242"/>
                </a:solidFill>
                <a:latin typeface="Nunito"/>
                <a:ea typeface="Nunito"/>
                <a:cs typeface="Nunito"/>
                <a:sym typeface="Nunito"/>
              </a:rPr>
              <a:t>File 1</a:t>
            </a:r>
            <a:endParaRPr b="1" sz="1300">
              <a:solidFill>
                <a:srgbClr val="424242"/>
              </a:solidFill>
              <a:latin typeface="Nunito"/>
              <a:ea typeface="Nunito"/>
              <a:cs typeface="Nunito"/>
              <a:sym typeface="Nunito"/>
            </a:endParaRPr>
          </a:p>
        </p:txBody>
      </p:sp>
      <p:sp>
        <p:nvSpPr>
          <p:cNvPr id="101" name="Google Shape;101;p15"/>
          <p:cNvSpPr txBox="1"/>
          <p:nvPr/>
        </p:nvSpPr>
        <p:spPr>
          <a:xfrm>
            <a:off x="612050" y="2608504"/>
            <a:ext cx="13803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424242"/>
                </a:solidFill>
                <a:latin typeface="Nunito"/>
                <a:ea typeface="Nunito"/>
                <a:cs typeface="Nunito"/>
                <a:sym typeface="Nunito"/>
              </a:rPr>
              <a:t>File 2</a:t>
            </a:r>
            <a:endParaRPr b="1" sz="1300">
              <a:solidFill>
                <a:srgbClr val="424242"/>
              </a:solidFill>
              <a:latin typeface="Nunito"/>
              <a:ea typeface="Nunito"/>
              <a:cs typeface="Nunito"/>
              <a:sym typeface="Nunito"/>
            </a:endParaRPr>
          </a:p>
        </p:txBody>
      </p:sp>
      <p:pic>
        <p:nvPicPr>
          <p:cNvPr id="102" name="Google Shape;102;p15"/>
          <p:cNvPicPr preferRelativeResize="0"/>
          <p:nvPr/>
        </p:nvPicPr>
        <p:blipFill>
          <a:blip r:embed="rId3">
            <a:alphaModFix/>
          </a:blip>
          <a:stretch>
            <a:fillRect/>
          </a:stretch>
        </p:blipFill>
        <p:spPr>
          <a:xfrm>
            <a:off x="2241575" y="1733550"/>
            <a:ext cx="3505801" cy="1892349"/>
          </a:xfrm>
          <a:prstGeom prst="rect">
            <a:avLst/>
          </a:prstGeom>
          <a:noFill/>
          <a:ln>
            <a:noFill/>
          </a:ln>
        </p:spPr>
      </p:pic>
      <p:cxnSp>
        <p:nvCxnSpPr>
          <p:cNvPr id="103" name="Google Shape;103;p15"/>
          <p:cNvCxnSpPr>
            <a:endCxn id="102" idx="1"/>
          </p:cNvCxnSpPr>
          <p:nvPr/>
        </p:nvCxnSpPr>
        <p:spPr>
          <a:xfrm>
            <a:off x="1897175" y="2128325"/>
            <a:ext cx="344400" cy="551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5"/>
          <p:cNvCxnSpPr>
            <a:endCxn id="102" idx="1"/>
          </p:cNvCxnSpPr>
          <p:nvPr/>
        </p:nvCxnSpPr>
        <p:spPr>
          <a:xfrm flipH="1" rot="10800000">
            <a:off x="1897175" y="2679725"/>
            <a:ext cx="344400" cy="6150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05" name="Google Shape;105;p15"/>
          <p:cNvGraphicFramePr/>
          <p:nvPr/>
        </p:nvGraphicFramePr>
        <p:xfrm>
          <a:off x="6565138" y="2643424"/>
          <a:ext cx="3000000" cy="3000000"/>
        </p:xfrm>
        <a:graphic>
          <a:graphicData uri="http://schemas.openxmlformats.org/drawingml/2006/table">
            <a:tbl>
              <a:tblPr>
                <a:noFill/>
                <a:tableStyleId>{A0FCBAE8-71CF-4B33-AEF0-EA0A9E253BE0}</a:tableStyleId>
              </a:tblPr>
              <a:tblGrid>
                <a:gridCol w="1852125"/>
              </a:tblGrid>
              <a:tr h="385450">
                <a:tc>
                  <a:txBody>
                    <a:bodyPr/>
                    <a:lstStyle/>
                    <a:p>
                      <a:pPr indent="0" lvl="0" marL="0" rtl="0" algn="ctr">
                        <a:spcBef>
                          <a:spcPts val="0"/>
                        </a:spcBef>
                        <a:spcAft>
                          <a:spcPts val="0"/>
                        </a:spcAft>
                        <a:buNone/>
                      </a:pPr>
                      <a:r>
                        <a:t/>
                      </a:r>
                      <a:endParaRPr>
                        <a:solidFill>
                          <a:srgbClr val="434343"/>
                        </a:solidFill>
                        <a:latin typeface="Roboto"/>
                        <a:ea typeface="Roboto"/>
                        <a:cs typeface="Roboto"/>
                        <a:sym typeface="Roboto"/>
                      </a:endParaRPr>
                    </a:p>
                  </a:txBody>
                  <a:tcPr marT="91425" marB="91425" marR="91425" marL="91425"/>
                </a:tc>
              </a:tr>
            </a:tbl>
          </a:graphicData>
        </a:graphic>
      </p:graphicFrame>
      <p:sp>
        <p:nvSpPr>
          <p:cNvPr id="106" name="Google Shape;106;p15"/>
          <p:cNvSpPr txBox="1"/>
          <p:nvPr/>
        </p:nvSpPr>
        <p:spPr>
          <a:xfrm>
            <a:off x="6659150" y="2287599"/>
            <a:ext cx="16641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424242"/>
                </a:solidFill>
                <a:latin typeface="Nunito"/>
                <a:ea typeface="Nunito"/>
                <a:cs typeface="Nunito"/>
                <a:sym typeface="Nunito"/>
              </a:rPr>
              <a:t>Merged_data.csv</a:t>
            </a:r>
            <a:endParaRPr b="1" sz="1300">
              <a:solidFill>
                <a:srgbClr val="424242"/>
              </a:solidFill>
              <a:latin typeface="Nunito"/>
              <a:ea typeface="Nunito"/>
              <a:cs typeface="Nunito"/>
              <a:sym typeface="Nunito"/>
            </a:endParaRPr>
          </a:p>
        </p:txBody>
      </p:sp>
      <p:pic>
        <p:nvPicPr>
          <p:cNvPr id="107" name="Google Shape;107;p15"/>
          <p:cNvPicPr preferRelativeResize="0"/>
          <p:nvPr/>
        </p:nvPicPr>
        <p:blipFill>
          <a:blip r:embed="rId4">
            <a:alphaModFix/>
          </a:blip>
          <a:stretch>
            <a:fillRect/>
          </a:stretch>
        </p:blipFill>
        <p:spPr>
          <a:xfrm>
            <a:off x="6656775" y="2725724"/>
            <a:ext cx="1668882" cy="231600"/>
          </a:xfrm>
          <a:prstGeom prst="rect">
            <a:avLst/>
          </a:prstGeom>
          <a:noFill/>
          <a:ln>
            <a:noFill/>
          </a:ln>
        </p:spPr>
      </p:pic>
      <p:cxnSp>
        <p:nvCxnSpPr>
          <p:cNvPr id="108" name="Google Shape;108;p15"/>
          <p:cNvCxnSpPr>
            <a:stCxn id="102" idx="3"/>
          </p:cNvCxnSpPr>
          <p:nvPr/>
        </p:nvCxnSpPr>
        <p:spPr>
          <a:xfrm flipH="1" rot="10800000">
            <a:off x="5747376" y="2676425"/>
            <a:ext cx="809700" cy="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(EDA): Data set structure and values</a:t>
            </a:r>
            <a:endParaRPr/>
          </a:p>
        </p:txBody>
      </p:sp>
      <p:pic>
        <p:nvPicPr>
          <p:cNvPr id="114" name="Google Shape;114;p16"/>
          <p:cNvPicPr preferRelativeResize="0"/>
          <p:nvPr/>
        </p:nvPicPr>
        <p:blipFill>
          <a:blip r:embed="rId3">
            <a:alphaModFix/>
          </a:blip>
          <a:stretch>
            <a:fillRect/>
          </a:stretch>
        </p:blipFill>
        <p:spPr>
          <a:xfrm>
            <a:off x="141375" y="2103175"/>
            <a:ext cx="2873774" cy="1373575"/>
          </a:xfrm>
          <a:prstGeom prst="rect">
            <a:avLst/>
          </a:prstGeom>
          <a:noFill/>
          <a:ln>
            <a:noFill/>
          </a:ln>
        </p:spPr>
      </p:pic>
      <p:pic>
        <p:nvPicPr>
          <p:cNvPr id="115" name="Google Shape;115;p16"/>
          <p:cNvPicPr preferRelativeResize="0"/>
          <p:nvPr/>
        </p:nvPicPr>
        <p:blipFill>
          <a:blip r:embed="rId4">
            <a:alphaModFix/>
          </a:blip>
          <a:stretch>
            <a:fillRect/>
          </a:stretch>
        </p:blipFill>
        <p:spPr>
          <a:xfrm>
            <a:off x="3775125" y="1145553"/>
            <a:ext cx="1763275" cy="3281550"/>
          </a:xfrm>
          <a:prstGeom prst="rect">
            <a:avLst/>
          </a:prstGeom>
          <a:noFill/>
          <a:ln>
            <a:noFill/>
          </a:ln>
        </p:spPr>
      </p:pic>
      <p:cxnSp>
        <p:nvCxnSpPr>
          <p:cNvPr id="116" name="Google Shape;116;p16"/>
          <p:cNvCxnSpPr>
            <a:stCxn id="114" idx="3"/>
            <a:endCxn id="115" idx="1"/>
          </p:cNvCxnSpPr>
          <p:nvPr/>
        </p:nvCxnSpPr>
        <p:spPr>
          <a:xfrm flipH="1" rot="10800000">
            <a:off x="3015149" y="2786363"/>
            <a:ext cx="759900" cy="36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6"/>
          <p:cNvSpPr/>
          <p:nvPr/>
        </p:nvSpPr>
        <p:spPr>
          <a:xfrm>
            <a:off x="3775125" y="2095500"/>
            <a:ext cx="1690800" cy="145200"/>
          </a:xfrm>
          <a:prstGeom prst="rect">
            <a:avLst/>
          </a:prstGeom>
          <a:no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8" name="Google Shape;118;p16"/>
          <p:cNvSpPr txBox="1"/>
          <p:nvPr/>
        </p:nvSpPr>
        <p:spPr>
          <a:xfrm>
            <a:off x="5718575" y="1085075"/>
            <a:ext cx="3305400" cy="18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24242"/>
                </a:solidFill>
                <a:latin typeface="Nunito"/>
                <a:ea typeface="Nunito"/>
                <a:cs typeface="Nunito"/>
                <a:sym typeface="Nunito"/>
              </a:rPr>
              <a:t>Dataset Structure:</a:t>
            </a:r>
            <a:endParaRPr b="1" sz="1000">
              <a:solidFill>
                <a:srgbClr val="424242"/>
              </a:solidFill>
              <a:latin typeface="Nunito"/>
              <a:ea typeface="Nunito"/>
              <a:cs typeface="Nunito"/>
              <a:sym typeface="Nunito"/>
            </a:endParaRPr>
          </a:p>
          <a:p>
            <a:pPr indent="0" lvl="0" marL="0" rtl="0" algn="l">
              <a:spcBef>
                <a:spcPts val="0"/>
              </a:spcBef>
              <a:spcAft>
                <a:spcPts val="0"/>
              </a:spcAft>
              <a:buNone/>
            </a:pPr>
            <a:r>
              <a:rPr lang="en" sz="1000">
                <a:solidFill>
                  <a:srgbClr val="424242"/>
                </a:solidFill>
                <a:latin typeface="Nunito"/>
                <a:ea typeface="Nunito"/>
                <a:cs typeface="Nunito"/>
                <a:sym typeface="Nunito"/>
              </a:rPr>
              <a:t>- The dataset has 26,598 rows and 28 columns.</a:t>
            </a:r>
            <a:endParaRPr sz="1000">
              <a:solidFill>
                <a:srgbClr val="424242"/>
              </a:solidFill>
              <a:latin typeface="Nunito"/>
              <a:ea typeface="Nunito"/>
              <a:cs typeface="Nunito"/>
              <a:sym typeface="Nunito"/>
            </a:endParaRPr>
          </a:p>
          <a:p>
            <a:pPr indent="0" lvl="0" marL="0" rtl="0" algn="l">
              <a:spcBef>
                <a:spcPts val="0"/>
              </a:spcBef>
              <a:spcAft>
                <a:spcPts val="0"/>
              </a:spcAft>
              <a:buNone/>
            </a:pPr>
            <a:r>
              <a:rPr lang="en" sz="1000">
                <a:solidFill>
                  <a:srgbClr val="424242"/>
                </a:solidFill>
                <a:latin typeface="Nunito"/>
                <a:ea typeface="Nunito"/>
                <a:cs typeface="Nunito"/>
                <a:sym typeface="Nunito"/>
              </a:rPr>
              <a:t>- Columns include details on transactions, user IDs, statuses, dates, amounts, and etc.</a:t>
            </a:r>
            <a:endParaRPr sz="1000">
              <a:solidFill>
                <a:srgbClr val="424242"/>
              </a:solidFill>
              <a:latin typeface="Nunito"/>
              <a:ea typeface="Nunito"/>
              <a:cs typeface="Nunito"/>
              <a:sym typeface="Nunito"/>
            </a:endParaRPr>
          </a:p>
          <a:p>
            <a:pPr indent="0" lvl="0" marL="0" rtl="0" algn="l">
              <a:spcBef>
                <a:spcPts val="0"/>
              </a:spcBef>
              <a:spcAft>
                <a:spcPts val="0"/>
              </a:spcAft>
              <a:buNone/>
            </a:pPr>
            <a:r>
              <a:t/>
            </a:r>
            <a:endParaRPr b="1" sz="1000">
              <a:solidFill>
                <a:srgbClr val="424242"/>
              </a:solidFill>
              <a:latin typeface="Nunito"/>
              <a:ea typeface="Nunito"/>
              <a:cs typeface="Nunito"/>
              <a:sym typeface="Nunito"/>
            </a:endParaRPr>
          </a:p>
          <a:p>
            <a:pPr indent="0" lvl="0" marL="0" rtl="0" algn="l">
              <a:spcBef>
                <a:spcPts val="0"/>
              </a:spcBef>
              <a:spcAft>
                <a:spcPts val="0"/>
              </a:spcAft>
              <a:buNone/>
            </a:pPr>
            <a:r>
              <a:rPr b="1" lang="en" sz="1000">
                <a:solidFill>
                  <a:srgbClr val="424242"/>
                </a:solidFill>
                <a:latin typeface="Nunito"/>
                <a:ea typeface="Nunito"/>
                <a:cs typeface="Nunito"/>
                <a:sym typeface="Nunito"/>
              </a:rPr>
              <a:t>Missing Values:</a:t>
            </a:r>
            <a:endParaRPr b="1" sz="1000">
              <a:solidFill>
                <a:srgbClr val="424242"/>
              </a:solidFill>
              <a:latin typeface="Nunito"/>
              <a:ea typeface="Nunito"/>
              <a:cs typeface="Nunito"/>
              <a:sym typeface="Nunito"/>
            </a:endParaRPr>
          </a:p>
          <a:p>
            <a:pPr indent="0" lvl="0" marL="0" rtl="0" algn="l">
              <a:spcBef>
                <a:spcPts val="0"/>
              </a:spcBef>
              <a:spcAft>
                <a:spcPts val="0"/>
              </a:spcAft>
              <a:buNone/>
            </a:pPr>
            <a:r>
              <a:rPr lang="en" sz="1000">
                <a:solidFill>
                  <a:srgbClr val="424242"/>
                </a:solidFill>
                <a:latin typeface="Nunito"/>
                <a:ea typeface="Nunito"/>
                <a:cs typeface="Nunito"/>
                <a:sym typeface="Nunito"/>
              </a:rPr>
              <a:t>Several columns have missing values. </a:t>
            </a:r>
            <a:endParaRPr sz="1000">
              <a:solidFill>
                <a:srgbClr val="424242"/>
              </a:solidFill>
              <a:latin typeface="Nunito"/>
              <a:ea typeface="Nunito"/>
              <a:cs typeface="Nunito"/>
              <a:sym typeface="Nunito"/>
            </a:endParaRPr>
          </a:p>
          <a:p>
            <a:pPr indent="0" lvl="0" marL="0" rtl="0" algn="l">
              <a:spcBef>
                <a:spcPts val="0"/>
              </a:spcBef>
              <a:spcAft>
                <a:spcPts val="0"/>
              </a:spcAft>
              <a:buNone/>
            </a:pPr>
            <a:r>
              <a:rPr lang="en" sz="1000">
                <a:solidFill>
                  <a:srgbClr val="424242"/>
                </a:solidFill>
                <a:latin typeface="Nunito"/>
                <a:ea typeface="Nunito"/>
                <a:cs typeface="Nunito"/>
                <a:sym typeface="Nunito"/>
              </a:rPr>
              <a:t>Notably:</a:t>
            </a:r>
            <a:endParaRPr sz="1000">
              <a:solidFill>
                <a:srgbClr val="424242"/>
              </a:solidFill>
              <a:latin typeface="Nunito"/>
              <a:ea typeface="Nunito"/>
              <a:cs typeface="Nunito"/>
              <a:sym typeface="Nunito"/>
            </a:endParaRPr>
          </a:p>
          <a:p>
            <a:pPr indent="0" lvl="0" marL="0" rtl="0" algn="l">
              <a:spcBef>
                <a:spcPts val="0"/>
              </a:spcBef>
              <a:spcAft>
                <a:spcPts val="0"/>
              </a:spcAft>
              <a:buNone/>
            </a:pPr>
            <a:r>
              <a:rPr lang="en" sz="1000">
                <a:solidFill>
                  <a:srgbClr val="424242"/>
                </a:solidFill>
                <a:latin typeface="Nunito"/>
                <a:ea typeface="Nunito"/>
                <a:cs typeface="Nunito"/>
                <a:sym typeface="Nunito"/>
              </a:rPr>
              <a:t>- *deleted_account_id has the most missing values (24,494).</a:t>
            </a:r>
            <a:endParaRPr sz="1000">
              <a:solidFill>
                <a:srgbClr val="424242"/>
              </a:solidFill>
              <a:latin typeface="Nunito"/>
              <a:ea typeface="Nunito"/>
              <a:cs typeface="Nunito"/>
              <a:sym typeface="Nunito"/>
            </a:endParaRPr>
          </a:p>
          <a:p>
            <a:pPr indent="0" lvl="0" marL="0" rtl="0" algn="l">
              <a:spcBef>
                <a:spcPts val="0"/>
              </a:spcBef>
              <a:spcAft>
                <a:spcPts val="0"/>
              </a:spcAft>
              <a:buNone/>
            </a:pPr>
            <a:r>
              <a:rPr lang="en" sz="1000">
                <a:solidFill>
                  <a:srgbClr val="424242"/>
                </a:solidFill>
                <a:latin typeface="Nunito"/>
                <a:ea typeface="Nunito"/>
                <a:cs typeface="Nunito"/>
                <a:sym typeface="Nunito"/>
              </a:rPr>
              <a:t>- moderated_at, cash_request_received_date, money_back_date, and others also have significant amounts of missing data.</a:t>
            </a:r>
            <a:br>
              <a:rPr b="1" lang="en" sz="1000">
                <a:solidFill>
                  <a:srgbClr val="424242"/>
                </a:solidFill>
                <a:latin typeface="Nunito"/>
                <a:ea typeface="Nunito"/>
                <a:cs typeface="Nunito"/>
                <a:sym typeface="Nunito"/>
              </a:rPr>
            </a:br>
            <a:endParaRPr b="1" sz="1000">
              <a:solidFill>
                <a:srgbClr val="424242"/>
              </a:solidFill>
              <a:latin typeface="Nunito"/>
              <a:ea typeface="Nunito"/>
              <a:cs typeface="Nunito"/>
              <a:sym typeface="Nunito"/>
            </a:endParaRPr>
          </a:p>
          <a:p>
            <a:pPr indent="0" lvl="0" marL="0" rtl="0" algn="l">
              <a:spcBef>
                <a:spcPts val="0"/>
              </a:spcBef>
              <a:spcAft>
                <a:spcPts val="0"/>
              </a:spcAft>
              <a:buNone/>
            </a:pPr>
            <a:r>
              <a:rPr b="1" lang="en" sz="1000">
                <a:solidFill>
                  <a:srgbClr val="424242"/>
                </a:solidFill>
                <a:latin typeface="Nunito"/>
                <a:ea typeface="Nunito"/>
                <a:cs typeface="Nunito"/>
                <a:sym typeface="Nunito"/>
              </a:rPr>
              <a:t>*Data cleaning needed</a:t>
            </a:r>
            <a:endParaRPr b="1" sz="1000">
              <a:solidFill>
                <a:srgbClr val="424242"/>
              </a:solidFill>
              <a:latin typeface="Nunito"/>
              <a:ea typeface="Nunito"/>
              <a:cs typeface="Nunito"/>
              <a:sym typeface="Nunito"/>
            </a:endParaRPr>
          </a:p>
          <a:p>
            <a:pPr indent="0" lvl="0" marL="0" rtl="0" algn="l">
              <a:spcBef>
                <a:spcPts val="0"/>
              </a:spcBef>
              <a:spcAft>
                <a:spcPts val="0"/>
              </a:spcAft>
              <a:buNone/>
            </a:pPr>
            <a:r>
              <a:t/>
            </a:r>
            <a:endParaRPr b="1" sz="1000">
              <a:solidFill>
                <a:srgbClr val="42424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(EDA): </a:t>
            </a:r>
            <a:r>
              <a:rPr lang="en"/>
              <a:t>Data Cleaning </a:t>
            </a:r>
            <a:endParaRPr/>
          </a:p>
        </p:txBody>
      </p:sp>
      <p:graphicFrame>
        <p:nvGraphicFramePr>
          <p:cNvPr id="124" name="Google Shape;124;p17"/>
          <p:cNvGraphicFramePr/>
          <p:nvPr/>
        </p:nvGraphicFramePr>
        <p:xfrm>
          <a:off x="38100" y="1428750"/>
          <a:ext cx="3000000" cy="3000000"/>
        </p:xfrm>
        <a:graphic>
          <a:graphicData uri="http://schemas.openxmlformats.org/drawingml/2006/table">
            <a:tbl>
              <a:tblPr>
                <a:noFill/>
                <a:tableStyleId>{A0FCBAE8-71CF-4B33-AEF0-EA0A9E253BE0}</a:tableStyleId>
              </a:tblPr>
              <a:tblGrid>
                <a:gridCol w="1234075"/>
              </a:tblGrid>
              <a:tr h="381000">
                <a:tc>
                  <a:txBody>
                    <a:bodyPr/>
                    <a:lstStyle/>
                    <a:p>
                      <a:pPr indent="0" lvl="0" marL="0" rtl="0" algn="ctr">
                        <a:spcBef>
                          <a:spcPts val="0"/>
                        </a:spcBef>
                        <a:spcAft>
                          <a:spcPts val="0"/>
                        </a:spcAft>
                        <a:buNone/>
                      </a:pPr>
                      <a:r>
                        <a:rPr lang="en">
                          <a:solidFill>
                            <a:srgbClr val="434343"/>
                          </a:solidFill>
                          <a:latin typeface="Roboto"/>
                          <a:ea typeface="Roboto"/>
                          <a:cs typeface="Roboto"/>
                          <a:sym typeface="Roboto"/>
                        </a:rPr>
                        <a:t>Find out which metrics is most import</a:t>
                      </a:r>
                      <a:endParaRPr>
                        <a:solidFill>
                          <a:srgbClr val="434343"/>
                        </a:solidFill>
                        <a:latin typeface="Roboto"/>
                        <a:ea typeface="Roboto"/>
                        <a:cs typeface="Roboto"/>
                        <a:sym typeface="Roboto"/>
                      </a:endParaRPr>
                    </a:p>
                  </a:txBody>
                  <a:tcPr marT="91425" marB="91425" marR="91425" marL="91425"/>
                </a:tc>
              </a:tr>
            </a:tbl>
          </a:graphicData>
        </a:graphic>
      </p:graphicFrame>
      <p:graphicFrame>
        <p:nvGraphicFramePr>
          <p:cNvPr id="125" name="Google Shape;125;p17"/>
          <p:cNvGraphicFramePr/>
          <p:nvPr/>
        </p:nvGraphicFramePr>
        <p:xfrm>
          <a:off x="1526510" y="1665200"/>
          <a:ext cx="3000000" cy="3000000"/>
        </p:xfrm>
        <a:graphic>
          <a:graphicData uri="http://schemas.openxmlformats.org/drawingml/2006/table">
            <a:tbl>
              <a:tblPr>
                <a:noFill/>
                <a:tableStyleId>{A0FCBAE8-71CF-4B33-AEF0-EA0A9E253BE0}</a:tableStyleId>
              </a:tblPr>
              <a:tblGrid>
                <a:gridCol w="1889775"/>
              </a:tblGrid>
              <a:tr h="152725">
                <a:tc>
                  <a:txBody>
                    <a:bodyPr/>
                    <a:lstStyle/>
                    <a:p>
                      <a:pPr indent="0" lvl="0" marL="0" rtl="0" algn="ctr">
                        <a:spcBef>
                          <a:spcPts val="0"/>
                        </a:spcBef>
                        <a:spcAft>
                          <a:spcPts val="0"/>
                        </a:spcAft>
                        <a:buNone/>
                      </a:pPr>
                      <a:r>
                        <a:rPr lang="en">
                          <a:solidFill>
                            <a:srgbClr val="434343"/>
                          </a:solidFill>
                          <a:latin typeface="Roboto"/>
                          <a:ea typeface="Roboto"/>
                          <a:cs typeface="Roboto"/>
                          <a:sym typeface="Roboto"/>
                        </a:rPr>
                        <a:t>‘Amount’ is the most important</a:t>
                      </a:r>
                      <a:endParaRPr>
                        <a:solidFill>
                          <a:srgbClr val="434343"/>
                        </a:solidFill>
                        <a:latin typeface="Roboto"/>
                        <a:ea typeface="Roboto"/>
                        <a:cs typeface="Roboto"/>
                        <a:sym typeface="Roboto"/>
                      </a:endParaRPr>
                    </a:p>
                  </a:txBody>
                  <a:tcPr marT="91425" marB="91425" marR="91425" marL="91425"/>
                </a:tc>
              </a:tr>
            </a:tbl>
          </a:graphicData>
        </a:graphic>
      </p:graphicFrame>
      <p:pic>
        <p:nvPicPr>
          <p:cNvPr id="126" name="Google Shape;126;p17"/>
          <p:cNvPicPr preferRelativeResize="0"/>
          <p:nvPr/>
        </p:nvPicPr>
        <p:blipFill>
          <a:blip r:embed="rId3">
            <a:alphaModFix/>
          </a:blip>
          <a:stretch>
            <a:fillRect/>
          </a:stretch>
        </p:blipFill>
        <p:spPr>
          <a:xfrm>
            <a:off x="3611496" y="1716650"/>
            <a:ext cx="3224999" cy="460450"/>
          </a:xfrm>
          <a:prstGeom prst="rect">
            <a:avLst/>
          </a:prstGeom>
          <a:noFill/>
          <a:ln>
            <a:noFill/>
          </a:ln>
        </p:spPr>
      </p:pic>
      <p:graphicFrame>
        <p:nvGraphicFramePr>
          <p:cNvPr id="127" name="Google Shape;127;p17"/>
          <p:cNvGraphicFramePr/>
          <p:nvPr/>
        </p:nvGraphicFramePr>
        <p:xfrm>
          <a:off x="7107260" y="1727399"/>
          <a:ext cx="3000000" cy="3000000"/>
        </p:xfrm>
        <a:graphic>
          <a:graphicData uri="http://schemas.openxmlformats.org/drawingml/2006/table">
            <a:tbl>
              <a:tblPr>
                <a:noFill/>
                <a:tableStyleId>{A0FCBAE8-71CF-4B33-AEF0-EA0A9E253BE0}</a:tableStyleId>
              </a:tblPr>
              <a:tblGrid>
                <a:gridCol w="1889775"/>
              </a:tblGrid>
              <a:tr h="152725">
                <a:tc>
                  <a:txBody>
                    <a:bodyPr/>
                    <a:lstStyle/>
                    <a:p>
                      <a:pPr indent="0" lvl="0" marL="0" rtl="0" algn="ctr">
                        <a:spcBef>
                          <a:spcPts val="0"/>
                        </a:spcBef>
                        <a:spcAft>
                          <a:spcPts val="0"/>
                        </a:spcAft>
                        <a:buNone/>
                      </a:pPr>
                      <a:r>
                        <a:rPr lang="en">
                          <a:solidFill>
                            <a:srgbClr val="434343"/>
                          </a:solidFill>
                          <a:latin typeface="Roboto"/>
                          <a:ea typeface="Roboto"/>
                          <a:cs typeface="Roboto"/>
                          <a:sym typeface="Roboto"/>
                        </a:rPr>
                        <a:t>data_cleaned.csv</a:t>
                      </a:r>
                      <a:endParaRPr>
                        <a:solidFill>
                          <a:srgbClr val="434343"/>
                        </a:solidFill>
                        <a:latin typeface="Roboto"/>
                        <a:ea typeface="Roboto"/>
                        <a:cs typeface="Roboto"/>
                        <a:sym typeface="Roboto"/>
                      </a:endParaRPr>
                    </a:p>
                  </a:txBody>
                  <a:tcPr marT="91425" marB="91425" marR="91425" marL="91425"/>
                </a:tc>
              </a:tr>
            </a:tbl>
          </a:graphicData>
        </a:graphic>
      </p:graphicFrame>
      <p:cxnSp>
        <p:nvCxnSpPr>
          <p:cNvPr id="128" name="Google Shape;128;p17"/>
          <p:cNvCxnSpPr/>
          <p:nvPr/>
        </p:nvCxnSpPr>
        <p:spPr>
          <a:xfrm>
            <a:off x="1272175" y="1944175"/>
            <a:ext cx="254100" cy="15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a:endCxn id="126" idx="1"/>
          </p:cNvCxnSpPr>
          <p:nvPr/>
        </p:nvCxnSpPr>
        <p:spPr>
          <a:xfrm>
            <a:off x="3418596" y="1944175"/>
            <a:ext cx="192900" cy="27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a:stCxn id="126" idx="3"/>
          </p:cNvCxnSpPr>
          <p:nvPr/>
        </p:nvCxnSpPr>
        <p:spPr>
          <a:xfrm flipH="1" rot="10800000">
            <a:off x="6836495" y="1934875"/>
            <a:ext cx="285000" cy="1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51550" y="250175"/>
            <a:ext cx="86454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(EDA): </a:t>
            </a:r>
            <a:r>
              <a:rPr lang="en"/>
              <a:t>Visualizations and Distribution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136" name="Google Shape;136;p18"/>
          <p:cNvPicPr preferRelativeResize="0"/>
          <p:nvPr/>
        </p:nvPicPr>
        <p:blipFill>
          <a:blip r:embed="rId3">
            <a:alphaModFix/>
          </a:blip>
          <a:stretch>
            <a:fillRect/>
          </a:stretch>
        </p:blipFill>
        <p:spPr>
          <a:xfrm>
            <a:off x="-4400" y="1540775"/>
            <a:ext cx="4227172" cy="2637748"/>
          </a:xfrm>
          <a:prstGeom prst="rect">
            <a:avLst/>
          </a:prstGeom>
          <a:noFill/>
          <a:ln>
            <a:noFill/>
          </a:ln>
        </p:spPr>
      </p:pic>
      <p:pic>
        <p:nvPicPr>
          <p:cNvPr id="137" name="Google Shape;137;p18"/>
          <p:cNvPicPr preferRelativeResize="0"/>
          <p:nvPr/>
        </p:nvPicPr>
        <p:blipFill>
          <a:blip r:embed="rId4">
            <a:alphaModFix/>
          </a:blip>
          <a:stretch>
            <a:fillRect/>
          </a:stretch>
        </p:blipFill>
        <p:spPr>
          <a:xfrm>
            <a:off x="4324199" y="1562750"/>
            <a:ext cx="4830549" cy="3081274"/>
          </a:xfrm>
          <a:prstGeom prst="rect">
            <a:avLst/>
          </a:prstGeom>
          <a:noFill/>
          <a:ln>
            <a:noFill/>
          </a:ln>
        </p:spPr>
      </p:pic>
      <p:sp>
        <p:nvSpPr>
          <p:cNvPr id="138" name="Google Shape;138;p18"/>
          <p:cNvSpPr txBox="1"/>
          <p:nvPr/>
        </p:nvSpPr>
        <p:spPr>
          <a:xfrm>
            <a:off x="188403" y="1187075"/>
            <a:ext cx="3910500" cy="429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Students mainly asked for the full amount (100) </a:t>
            </a:r>
            <a:endParaRPr sz="1100">
              <a:solidFill>
                <a:schemeClr val="dk2"/>
              </a:solidFill>
              <a:latin typeface="Roboto"/>
              <a:ea typeface="Roboto"/>
              <a:cs typeface="Roboto"/>
              <a:sym typeface="Roboto"/>
            </a:endParaRPr>
          </a:p>
        </p:txBody>
      </p:sp>
      <p:sp>
        <p:nvSpPr>
          <p:cNvPr id="139" name="Google Shape;139;p18"/>
          <p:cNvSpPr txBox="1"/>
          <p:nvPr/>
        </p:nvSpPr>
        <p:spPr>
          <a:xfrm>
            <a:off x="4444849" y="1187075"/>
            <a:ext cx="4654500" cy="429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Most of the money lended are paid back (reimbursed) </a:t>
            </a:r>
            <a:endParaRPr sz="11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51550" y="250175"/>
            <a:ext cx="86454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(EDA) : Creating Cohort(s)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graphicFrame>
        <p:nvGraphicFramePr>
          <p:cNvPr id="145" name="Google Shape;145;p19"/>
          <p:cNvGraphicFramePr/>
          <p:nvPr/>
        </p:nvGraphicFramePr>
        <p:xfrm>
          <a:off x="38100" y="2005147"/>
          <a:ext cx="3000000" cy="3000000"/>
        </p:xfrm>
        <a:graphic>
          <a:graphicData uri="http://schemas.openxmlformats.org/drawingml/2006/table">
            <a:tbl>
              <a:tblPr>
                <a:noFill/>
                <a:tableStyleId>{A0FCBAE8-71CF-4B33-AEF0-EA0A9E253BE0}</a:tableStyleId>
              </a:tblPr>
              <a:tblGrid>
                <a:gridCol w="1664025"/>
              </a:tblGrid>
              <a:tr h="381000">
                <a:tc>
                  <a:txBody>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Create cohorts based on </a:t>
                      </a:r>
                      <a:r>
                        <a:rPr b="1" lang="en" sz="1000">
                          <a:solidFill>
                            <a:srgbClr val="434343"/>
                          </a:solidFill>
                          <a:latin typeface="Roboto"/>
                          <a:ea typeface="Roboto"/>
                          <a:cs typeface="Roboto"/>
                          <a:sym typeface="Roboto"/>
                        </a:rPr>
                        <a:t>‘created_at_cash_request’</a:t>
                      </a:r>
                      <a:r>
                        <a:rPr lang="en" sz="1000">
                          <a:solidFill>
                            <a:srgbClr val="434343"/>
                          </a:solidFill>
                          <a:latin typeface="Roboto"/>
                          <a:ea typeface="Roboto"/>
                          <a:cs typeface="Roboto"/>
                          <a:sym typeface="Roboto"/>
                        </a:rPr>
                        <a:t> metric (group the ones in the same month in </a:t>
                      </a:r>
                      <a:r>
                        <a:rPr b="1" lang="en" sz="1000">
                          <a:solidFill>
                            <a:srgbClr val="434343"/>
                          </a:solidFill>
                          <a:latin typeface="Roboto"/>
                          <a:ea typeface="Roboto"/>
                          <a:cs typeface="Roboto"/>
                          <a:sym typeface="Roboto"/>
                        </a:rPr>
                        <a:t>Year+Month</a:t>
                      </a:r>
                      <a:r>
                        <a:rPr lang="en" sz="1000">
                          <a:solidFill>
                            <a:srgbClr val="434343"/>
                          </a:solidFill>
                          <a:latin typeface="Roboto"/>
                          <a:ea typeface="Roboto"/>
                          <a:cs typeface="Roboto"/>
                          <a:sym typeface="Roboto"/>
                        </a:rPr>
                        <a:t> format.</a:t>
                      </a:r>
                      <a:endParaRPr sz="1000">
                        <a:solidFill>
                          <a:srgbClr val="434343"/>
                        </a:solidFill>
                        <a:latin typeface="Roboto"/>
                        <a:ea typeface="Roboto"/>
                        <a:cs typeface="Roboto"/>
                        <a:sym typeface="Roboto"/>
                      </a:endParaRPr>
                    </a:p>
                  </a:txBody>
                  <a:tcPr marT="91425" marB="91425" marR="91425" marL="91425"/>
                </a:tc>
              </a:tr>
            </a:tbl>
          </a:graphicData>
        </a:graphic>
      </p:graphicFrame>
      <p:graphicFrame>
        <p:nvGraphicFramePr>
          <p:cNvPr id="146" name="Google Shape;146;p19"/>
          <p:cNvGraphicFramePr/>
          <p:nvPr/>
        </p:nvGraphicFramePr>
        <p:xfrm>
          <a:off x="2552700" y="2005147"/>
          <a:ext cx="3000000" cy="3000000"/>
        </p:xfrm>
        <a:graphic>
          <a:graphicData uri="http://schemas.openxmlformats.org/drawingml/2006/table">
            <a:tbl>
              <a:tblPr>
                <a:noFill/>
                <a:tableStyleId>{A0FCBAE8-71CF-4B33-AEF0-EA0A9E253BE0}</a:tableStyleId>
              </a:tblPr>
              <a:tblGrid>
                <a:gridCol w="2099375"/>
              </a:tblGrid>
              <a:tr h="381000">
                <a:tc>
                  <a:txBody>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Add this data as a </a:t>
                      </a:r>
                      <a:r>
                        <a:rPr b="1" lang="en" sz="1000">
                          <a:solidFill>
                            <a:srgbClr val="434343"/>
                          </a:solidFill>
                          <a:latin typeface="Roboto"/>
                          <a:ea typeface="Roboto"/>
                          <a:cs typeface="Roboto"/>
                          <a:sym typeface="Roboto"/>
                        </a:rPr>
                        <a:t>new parameter (cohort_month) </a:t>
                      </a:r>
                      <a:r>
                        <a:rPr lang="en" sz="1000">
                          <a:solidFill>
                            <a:srgbClr val="434343"/>
                          </a:solidFill>
                          <a:latin typeface="Roboto"/>
                          <a:ea typeface="Roboto"/>
                          <a:cs typeface="Roboto"/>
                          <a:sym typeface="Roboto"/>
                        </a:rPr>
                        <a:t> to data_cleaned.csv </a:t>
                      </a:r>
                      <a:endParaRPr sz="1000">
                        <a:solidFill>
                          <a:srgbClr val="434343"/>
                        </a:solidFill>
                        <a:latin typeface="Roboto"/>
                        <a:ea typeface="Roboto"/>
                        <a:cs typeface="Roboto"/>
                        <a:sym typeface="Roboto"/>
                      </a:endParaRPr>
                    </a:p>
                  </a:txBody>
                  <a:tcPr marT="91425" marB="91425" marR="91425" marL="91425"/>
                </a:tc>
              </a:tr>
            </a:tbl>
          </a:graphicData>
        </a:graphic>
      </p:graphicFrame>
      <p:pic>
        <p:nvPicPr>
          <p:cNvPr id="147" name="Google Shape;147;p19"/>
          <p:cNvPicPr preferRelativeResize="0"/>
          <p:nvPr/>
        </p:nvPicPr>
        <p:blipFill>
          <a:blip r:embed="rId3">
            <a:alphaModFix/>
          </a:blip>
          <a:stretch>
            <a:fillRect/>
          </a:stretch>
        </p:blipFill>
        <p:spPr>
          <a:xfrm>
            <a:off x="5434850" y="1024475"/>
            <a:ext cx="3514926" cy="2824700"/>
          </a:xfrm>
          <a:prstGeom prst="rect">
            <a:avLst/>
          </a:prstGeom>
          <a:noFill/>
          <a:ln>
            <a:noFill/>
          </a:ln>
        </p:spPr>
      </p:pic>
      <p:cxnSp>
        <p:nvCxnSpPr>
          <p:cNvPr id="148" name="Google Shape;148;p19"/>
          <p:cNvCxnSpPr/>
          <p:nvPr/>
        </p:nvCxnSpPr>
        <p:spPr>
          <a:xfrm>
            <a:off x="1741375" y="2337950"/>
            <a:ext cx="7902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p:nvPr/>
        </p:nvCxnSpPr>
        <p:spPr>
          <a:xfrm>
            <a:off x="4636975" y="2337950"/>
            <a:ext cx="790200" cy="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9"/>
          <p:cNvSpPr/>
          <p:nvPr/>
        </p:nvSpPr>
        <p:spPr>
          <a:xfrm>
            <a:off x="8045800" y="983550"/>
            <a:ext cx="925500" cy="29022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ctrTitle"/>
          </p:nvPr>
        </p:nvSpPr>
        <p:spPr>
          <a:xfrm>
            <a:off x="598100" y="20038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Part 2: Metrics to analyze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51550" y="250175"/>
            <a:ext cx="70305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t>
            </a:r>
            <a:r>
              <a:rPr lang="en"/>
              <a:t>Frequency of Service Usage</a:t>
            </a:r>
            <a:endParaRPr/>
          </a:p>
        </p:txBody>
      </p:sp>
      <p:sp>
        <p:nvSpPr>
          <p:cNvPr id="161" name="Google Shape;161;p21"/>
          <p:cNvSpPr txBox="1"/>
          <p:nvPr/>
        </p:nvSpPr>
        <p:spPr>
          <a:xfrm>
            <a:off x="-52203" y="1014850"/>
            <a:ext cx="89058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Purpose</a:t>
            </a:r>
            <a:r>
              <a:rPr lang="en" sz="1300">
                <a:solidFill>
                  <a:schemeClr val="dk2"/>
                </a:solidFill>
                <a:latin typeface="Roboto"/>
                <a:ea typeface="Roboto"/>
                <a:cs typeface="Roboto"/>
                <a:sym typeface="Roboto"/>
              </a:rPr>
              <a:t>: Understand how often users from each cohort utilize IronHack Payments' cash advance services over time.</a:t>
            </a:r>
            <a:endParaRPr sz="1300">
              <a:solidFill>
                <a:schemeClr val="dk2"/>
              </a:solidFill>
              <a:latin typeface="Roboto"/>
              <a:ea typeface="Roboto"/>
              <a:cs typeface="Roboto"/>
              <a:sym typeface="Roboto"/>
            </a:endParaRPr>
          </a:p>
        </p:txBody>
      </p:sp>
      <p:graphicFrame>
        <p:nvGraphicFramePr>
          <p:cNvPr id="162" name="Google Shape;162;p21"/>
          <p:cNvGraphicFramePr/>
          <p:nvPr/>
        </p:nvGraphicFramePr>
        <p:xfrm>
          <a:off x="174376" y="1766753"/>
          <a:ext cx="3000000" cy="3000000"/>
        </p:xfrm>
        <a:graphic>
          <a:graphicData uri="http://schemas.openxmlformats.org/drawingml/2006/table">
            <a:tbl>
              <a:tblPr>
                <a:noFill/>
                <a:tableStyleId>{A0FCBAE8-71CF-4B33-AEF0-EA0A9E253BE0}</a:tableStyleId>
              </a:tblPr>
              <a:tblGrid>
                <a:gridCol w="1572650"/>
              </a:tblGrid>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cohort_month</a:t>
                      </a:r>
                      <a:endParaRPr sz="1200">
                        <a:solidFill>
                          <a:srgbClr val="434343"/>
                        </a:solidFill>
                        <a:latin typeface="Roboto"/>
                        <a:ea typeface="Roboto"/>
                        <a:cs typeface="Roboto"/>
                        <a:sym typeface="Roboto"/>
                      </a:endParaRPr>
                    </a:p>
                  </a:txBody>
                  <a:tcPr marT="91425" marB="91425" marR="91425" marL="91425"/>
                </a:tc>
              </a:tr>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user_id</a:t>
                      </a:r>
                      <a:endParaRPr sz="1200">
                        <a:solidFill>
                          <a:srgbClr val="434343"/>
                        </a:solidFill>
                        <a:latin typeface="Roboto"/>
                        <a:ea typeface="Roboto"/>
                        <a:cs typeface="Roboto"/>
                        <a:sym typeface="Roboto"/>
                      </a:endParaRPr>
                    </a:p>
                  </a:txBody>
                  <a:tcPr marT="91425" marB="91425" marR="91425" marL="91425"/>
                </a:tc>
              </a:tr>
            </a:tbl>
          </a:graphicData>
        </a:graphic>
      </p:graphicFrame>
      <p:sp>
        <p:nvSpPr>
          <p:cNvPr id="163" name="Google Shape;163;p21"/>
          <p:cNvSpPr txBox="1"/>
          <p:nvPr/>
        </p:nvSpPr>
        <p:spPr>
          <a:xfrm>
            <a:off x="463177" y="1413173"/>
            <a:ext cx="17253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Group by</a:t>
            </a:r>
            <a:endParaRPr b="1">
              <a:solidFill>
                <a:schemeClr val="dk2"/>
              </a:solidFill>
              <a:latin typeface="Roboto"/>
              <a:ea typeface="Roboto"/>
              <a:cs typeface="Roboto"/>
              <a:sym typeface="Roboto"/>
            </a:endParaRPr>
          </a:p>
        </p:txBody>
      </p:sp>
      <p:cxnSp>
        <p:nvCxnSpPr>
          <p:cNvPr id="164" name="Google Shape;164;p21"/>
          <p:cNvCxnSpPr/>
          <p:nvPr/>
        </p:nvCxnSpPr>
        <p:spPr>
          <a:xfrm>
            <a:off x="1822000" y="2127998"/>
            <a:ext cx="1322100" cy="5400"/>
          </a:xfrm>
          <a:prstGeom prst="straightConnector1">
            <a:avLst/>
          </a:prstGeom>
          <a:noFill/>
          <a:ln cap="flat" cmpd="sng" w="9525">
            <a:solidFill>
              <a:schemeClr val="dk2"/>
            </a:solidFill>
            <a:prstDash val="solid"/>
            <a:round/>
            <a:headEnd len="med" w="med" type="none"/>
            <a:tailEnd len="med" w="med" type="triangle"/>
          </a:ln>
        </p:spPr>
      </p:cxnSp>
      <p:pic>
        <p:nvPicPr>
          <p:cNvPr id="165" name="Google Shape;165;p21"/>
          <p:cNvPicPr preferRelativeResize="0"/>
          <p:nvPr/>
        </p:nvPicPr>
        <p:blipFill>
          <a:blip r:embed="rId3">
            <a:alphaModFix/>
          </a:blip>
          <a:stretch>
            <a:fillRect/>
          </a:stretch>
        </p:blipFill>
        <p:spPr>
          <a:xfrm>
            <a:off x="6027750" y="1380062"/>
            <a:ext cx="3110025" cy="1504850"/>
          </a:xfrm>
          <a:prstGeom prst="rect">
            <a:avLst/>
          </a:prstGeom>
          <a:noFill/>
          <a:ln>
            <a:noFill/>
          </a:ln>
        </p:spPr>
      </p:pic>
      <p:graphicFrame>
        <p:nvGraphicFramePr>
          <p:cNvPr id="166" name="Google Shape;166;p21"/>
          <p:cNvGraphicFramePr/>
          <p:nvPr/>
        </p:nvGraphicFramePr>
        <p:xfrm>
          <a:off x="3222376" y="1766753"/>
          <a:ext cx="3000000" cy="3000000"/>
        </p:xfrm>
        <a:graphic>
          <a:graphicData uri="http://schemas.openxmlformats.org/drawingml/2006/table">
            <a:tbl>
              <a:tblPr>
                <a:noFill/>
                <a:tableStyleId>{A0FCBAE8-71CF-4B33-AEF0-EA0A9E253BE0}</a:tableStyleId>
              </a:tblPr>
              <a:tblGrid>
                <a:gridCol w="2158475"/>
              </a:tblGrid>
              <a:tr h="317375">
                <a:tc>
                  <a:txBody>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Calculate </a:t>
                      </a:r>
                      <a:r>
                        <a:rPr b="1" lang="en" sz="1200">
                          <a:solidFill>
                            <a:srgbClr val="434343"/>
                          </a:solidFill>
                          <a:latin typeface="Roboto"/>
                          <a:ea typeface="Roboto"/>
                          <a:cs typeface="Roboto"/>
                          <a:sym typeface="Roboto"/>
                        </a:rPr>
                        <a:t>average_usage_per_user</a:t>
                      </a:r>
                      <a:r>
                        <a:rPr lang="en" sz="1200">
                          <a:solidFill>
                            <a:srgbClr val="434343"/>
                          </a:solidFill>
                          <a:latin typeface="Roboto"/>
                          <a:ea typeface="Roboto"/>
                          <a:cs typeface="Roboto"/>
                          <a:sym typeface="Roboto"/>
                        </a:rPr>
                        <a:t> based on </a:t>
                      </a:r>
                      <a:r>
                        <a:rPr b="1" lang="en" sz="1200">
                          <a:solidFill>
                            <a:srgbClr val="434343"/>
                          </a:solidFill>
                          <a:latin typeface="Roboto"/>
                          <a:ea typeface="Roboto"/>
                          <a:cs typeface="Roboto"/>
                          <a:sym typeface="Roboto"/>
                        </a:rPr>
                        <a:t>cohort_month</a:t>
                      </a:r>
                      <a:endParaRPr b="1" sz="1200">
                        <a:solidFill>
                          <a:srgbClr val="434343"/>
                        </a:solidFill>
                        <a:latin typeface="Roboto"/>
                        <a:ea typeface="Roboto"/>
                        <a:cs typeface="Roboto"/>
                        <a:sym typeface="Roboto"/>
                      </a:endParaRPr>
                    </a:p>
                  </a:txBody>
                  <a:tcPr marT="91425" marB="91425" marR="91425" marL="91425"/>
                </a:tc>
              </a:tr>
            </a:tbl>
          </a:graphicData>
        </a:graphic>
      </p:graphicFrame>
      <p:cxnSp>
        <p:nvCxnSpPr>
          <p:cNvPr id="167" name="Google Shape;167;p21"/>
          <p:cNvCxnSpPr>
            <a:endCxn id="165" idx="1"/>
          </p:cNvCxnSpPr>
          <p:nvPr/>
        </p:nvCxnSpPr>
        <p:spPr>
          <a:xfrm flipH="1" rot="10800000">
            <a:off x="5403150" y="2132487"/>
            <a:ext cx="624600" cy="75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21"/>
          <p:cNvSpPr/>
          <p:nvPr/>
        </p:nvSpPr>
        <p:spPr>
          <a:xfrm>
            <a:off x="7476075" y="1332550"/>
            <a:ext cx="1661700" cy="15525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9" name="Google Shape;169;p21"/>
          <p:cNvSpPr txBox="1"/>
          <p:nvPr/>
        </p:nvSpPr>
        <p:spPr>
          <a:xfrm>
            <a:off x="-52200" y="3224650"/>
            <a:ext cx="91899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Outcome</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The table shows the average number of times users in each cohort used the service. For example, users from the cohort of December 2019 used the service on average around 1.12 times.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