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69E9-364A-D746-0AC2-30D026F641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D8CFD0-B04E-A2A1-4744-8EEFFBC13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CC166C-61A7-9AF2-BD01-4C7924A1F82B}"/>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91F7CAA2-761A-5E70-7549-9EADD051F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8794F-CBC2-78F8-5CF1-2A69A30CC227}"/>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548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498-C573-A02A-73C3-DE2AF5AFEA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27598-4F6E-86ED-C514-8ADA8409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7460D-3A6B-7C56-2E9A-99159816A5E3}"/>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528B327F-DE1C-DFF3-1D9B-6E5D02139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4CD1E-4217-173C-4158-36408A7A8177}"/>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73251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225E4-E596-6B94-C2D9-918C3C9BEC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346C3-4E24-2C97-39C6-B4984DF46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1033-DAAC-681E-E6B9-464D586F6C1E}"/>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C2845F54-D986-9E92-CE54-D6A9BB437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619EC-E488-CBBE-3CEA-A92D6D92D687}"/>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218859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4880-509C-0EDA-F9C4-70F72AC66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420E5-D240-988A-5C64-00157F010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B5A40-9ECD-A439-4503-E186B329286E}"/>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150E44A5-55DF-7A00-F3D3-4743F60AF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6C710-1BB0-A57F-84B8-79245C894B02}"/>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324068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2FBF-D78F-4847-83B8-209B76D53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3094EC-7A2F-CAC5-F177-DB44F9795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06D75-4A93-C8B7-D3E7-58BA1B4C43CF}"/>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634EED81-A1AD-88E8-85F6-A45DFA2FC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A953B-4236-D964-6527-A5EAFF4ECF42}"/>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141438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AD33-46B4-8E8D-F8C3-C8CEE6EE7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8CA79-F97F-C75F-B686-96ADC382A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18A070-07EA-6701-A882-E8B7F821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F6366-A3B7-04A3-F580-FD138693BA8F}"/>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6" name="Footer Placeholder 5">
            <a:extLst>
              <a:ext uri="{FF2B5EF4-FFF2-40B4-BE49-F238E27FC236}">
                <a16:creationId xmlns:a16="http://schemas.microsoft.com/office/drawing/2014/main" id="{E42B271D-8642-78C2-4D9C-65D87A8DC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EEF52-2AC1-3D89-10D3-C693721FB0E2}"/>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395754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6BB5-CA1F-D8E7-4470-EFECA5ED68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2F7D17-6A16-749A-5BDC-78BA6B476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54A387-89F6-3CC3-379C-E0D1D17D2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6C2D4-B890-49AC-057F-A55278B26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D53BF-0FF8-01F8-6BF7-E4BF1E345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F511A-FD8A-A121-3E87-83AD254A3282}"/>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8" name="Footer Placeholder 7">
            <a:extLst>
              <a:ext uri="{FF2B5EF4-FFF2-40B4-BE49-F238E27FC236}">
                <a16:creationId xmlns:a16="http://schemas.microsoft.com/office/drawing/2014/main" id="{E48B2577-6E2B-08AE-F622-39A18860A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0BCD7E-6642-4058-4169-AC06A763F3EE}"/>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271790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9856-E2AE-905B-5DB5-D875DFF72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DBB56C-A71D-D482-C13D-9D5846F219CE}"/>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4" name="Footer Placeholder 3">
            <a:extLst>
              <a:ext uri="{FF2B5EF4-FFF2-40B4-BE49-F238E27FC236}">
                <a16:creationId xmlns:a16="http://schemas.microsoft.com/office/drawing/2014/main" id="{F6F950E4-5710-339C-BCBC-894B14ED6B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CBE52-D107-76D4-1EDE-5180469A29BE}"/>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166363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7296F-EAAC-CD84-247A-CC93A28BAECE}"/>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3" name="Footer Placeholder 2">
            <a:extLst>
              <a:ext uri="{FF2B5EF4-FFF2-40B4-BE49-F238E27FC236}">
                <a16:creationId xmlns:a16="http://schemas.microsoft.com/office/drawing/2014/main" id="{E4A32D02-560D-7213-50CC-ACCDAB493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1466A8-551D-0728-D5C4-72D6BF3EB6A6}"/>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157262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FFD7-0F0B-223C-C13A-B6A33F11B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95FC27-3BD4-B5AA-BA2E-9A6DB27D9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C5705-82BA-BE47-F2D7-C58708646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6A142-878E-D731-FEF1-0CB255F7A8DC}"/>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6" name="Footer Placeholder 5">
            <a:extLst>
              <a:ext uri="{FF2B5EF4-FFF2-40B4-BE49-F238E27FC236}">
                <a16:creationId xmlns:a16="http://schemas.microsoft.com/office/drawing/2014/main" id="{FBA50ECE-BF52-BE0A-9238-E6ADB067C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010E3-6E2C-A9F5-0E0B-D67E5214C4AE}"/>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425244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3206-8F9B-9126-12CC-A638E25CD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D3D12A-29C4-7AAB-FDE9-7E9EDC234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B7D7D-DD5D-07EB-674D-E68EA0AFB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DBF52-ADDD-0D7C-2DCD-8281690BE741}"/>
              </a:ext>
            </a:extLst>
          </p:cNvPr>
          <p:cNvSpPr>
            <a:spLocks noGrp="1"/>
          </p:cNvSpPr>
          <p:nvPr>
            <p:ph type="dt" sz="half" idx="10"/>
          </p:nvPr>
        </p:nvSpPr>
        <p:spPr/>
        <p:txBody>
          <a:bodyPr/>
          <a:lstStyle/>
          <a:p>
            <a:fld id="{4EA8A9CE-EC99-4161-A258-00B46594502F}" type="datetimeFigureOut">
              <a:rPr lang="en-US" smtClean="0"/>
              <a:t>12/26/2024</a:t>
            </a:fld>
            <a:endParaRPr lang="en-US"/>
          </a:p>
        </p:txBody>
      </p:sp>
      <p:sp>
        <p:nvSpPr>
          <p:cNvPr id="6" name="Footer Placeholder 5">
            <a:extLst>
              <a:ext uri="{FF2B5EF4-FFF2-40B4-BE49-F238E27FC236}">
                <a16:creationId xmlns:a16="http://schemas.microsoft.com/office/drawing/2014/main" id="{DD1E0A48-2BB4-A5B8-1ADC-71AF56E8A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D7B3E-B3EC-73C6-F4DF-24FC687C6829}"/>
              </a:ext>
            </a:extLst>
          </p:cNvPr>
          <p:cNvSpPr>
            <a:spLocks noGrp="1"/>
          </p:cNvSpPr>
          <p:nvPr>
            <p:ph type="sldNum" sz="quarter" idx="12"/>
          </p:nvPr>
        </p:nvSpPr>
        <p:spPr/>
        <p:txBody>
          <a:bodyPr/>
          <a:lstStyle/>
          <a:p>
            <a:fld id="{C3804211-1686-4409-96FD-32A4EE489DF9}" type="slidenum">
              <a:rPr lang="en-US" smtClean="0"/>
              <a:t>‹#›</a:t>
            </a:fld>
            <a:endParaRPr lang="en-US"/>
          </a:p>
        </p:txBody>
      </p:sp>
    </p:spTree>
    <p:extLst>
      <p:ext uri="{BB962C8B-B14F-4D97-AF65-F5344CB8AC3E}">
        <p14:creationId xmlns:p14="http://schemas.microsoft.com/office/powerpoint/2010/main" val="109909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C2851-3C15-6DFE-3713-768A1B3AE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0A9DE-8AD7-5707-E68E-44FAD97F5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CFCD8-23A2-2E28-FFE7-5CBA0633E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8A9CE-EC99-4161-A258-00B46594502F}" type="datetimeFigureOut">
              <a:rPr lang="en-US" smtClean="0"/>
              <a:t>12/26/2024</a:t>
            </a:fld>
            <a:endParaRPr lang="en-US"/>
          </a:p>
        </p:txBody>
      </p:sp>
      <p:sp>
        <p:nvSpPr>
          <p:cNvPr id="5" name="Footer Placeholder 4">
            <a:extLst>
              <a:ext uri="{FF2B5EF4-FFF2-40B4-BE49-F238E27FC236}">
                <a16:creationId xmlns:a16="http://schemas.microsoft.com/office/drawing/2014/main" id="{DBCC11AC-7B50-436C-1241-5E679EC5C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445AD0-4FFA-9C08-26C7-DC9EF08D4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4211-1686-4409-96FD-32A4EE489DF9}" type="slidenum">
              <a:rPr lang="en-US" smtClean="0"/>
              <a:t>‹#›</a:t>
            </a:fld>
            <a:endParaRPr lang="en-US"/>
          </a:p>
        </p:txBody>
      </p:sp>
    </p:spTree>
    <p:extLst>
      <p:ext uri="{BB962C8B-B14F-4D97-AF65-F5344CB8AC3E}">
        <p14:creationId xmlns:p14="http://schemas.microsoft.com/office/powerpoint/2010/main" val="273750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6D53-06B5-72B2-71ED-B87128285671}"/>
              </a:ext>
            </a:extLst>
          </p:cNvPr>
          <p:cNvSpPr>
            <a:spLocks noGrp="1"/>
          </p:cNvSpPr>
          <p:nvPr>
            <p:ph type="ctrTitle"/>
          </p:nvPr>
        </p:nvSpPr>
        <p:spPr/>
        <p:txBody>
          <a:bodyPr>
            <a:normAutofit fontScale="90000"/>
          </a:bodyPr>
          <a:lstStyle/>
          <a:p>
            <a:r>
              <a:rPr lang="en-US" b="1" i="0" dirty="0">
                <a:solidFill>
                  <a:srgbClr val="1F2328"/>
                </a:solidFill>
                <a:effectLst/>
                <a:latin typeface="-apple-system"/>
              </a:rPr>
              <a:t>Business Challenge: EDA and SQL</a:t>
            </a:r>
            <a:br>
              <a:rPr lang="en-US" b="1" i="0" dirty="0">
                <a:solidFill>
                  <a:srgbClr val="1F2328"/>
                </a:solidFill>
                <a:effectLst/>
                <a:latin typeface="-apple-system"/>
              </a:rPr>
            </a:br>
            <a:endParaRPr lang="en-US" dirty="0"/>
          </a:p>
        </p:txBody>
      </p:sp>
      <p:sp>
        <p:nvSpPr>
          <p:cNvPr id="3" name="Subtitle 2">
            <a:extLst>
              <a:ext uri="{FF2B5EF4-FFF2-40B4-BE49-F238E27FC236}">
                <a16:creationId xmlns:a16="http://schemas.microsoft.com/office/drawing/2014/main" id="{7E2CE066-278B-A6F8-8CA7-796180770065}"/>
              </a:ext>
            </a:extLst>
          </p:cNvPr>
          <p:cNvSpPr>
            <a:spLocks noGrp="1"/>
          </p:cNvSpPr>
          <p:nvPr>
            <p:ph type="subTitle" idx="1"/>
          </p:nvPr>
        </p:nvSpPr>
        <p:spPr/>
        <p:txBody>
          <a:bodyPr/>
          <a:lstStyle/>
          <a:p>
            <a:r>
              <a:rPr lang="en-US" dirty="0"/>
              <a:t>Dan N. Bigman-Montalvo</a:t>
            </a:r>
          </a:p>
          <a:p>
            <a:r>
              <a:rPr lang="en-US" dirty="0" err="1"/>
              <a:t>Ironhack</a:t>
            </a:r>
            <a:r>
              <a:rPr lang="en-US" dirty="0"/>
              <a:t> DDEC Cohort</a:t>
            </a:r>
          </a:p>
        </p:txBody>
      </p:sp>
    </p:spTree>
    <p:extLst>
      <p:ext uri="{BB962C8B-B14F-4D97-AF65-F5344CB8AC3E}">
        <p14:creationId xmlns:p14="http://schemas.microsoft.com/office/powerpoint/2010/main" val="209751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2270-D555-EADD-115B-9DBBFC93A208}"/>
              </a:ext>
            </a:extLst>
          </p:cNvPr>
          <p:cNvSpPr>
            <a:spLocks noGrp="1"/>
          </p:cNvSpPr>
          <p:nvPr>
            <p:ph type="title"/>
          </p:nvPr>
        </p:nvSpPr>
        <p:spPr/>
        <p:txBody>
          <a:bodyPr/>
          <a:lstStyle/>
          <a:p>
            <a:r>
              <a:rPr lang="en-US" sz="1800" b="1" kern="100" dirty="0">
                <a:effectLst/>
                <a:latin typeface="Helvetica" panose="020B0604020202020204" pitchFamily="34" charset="0"/>
                <a:ea typeface="Times New Roman" panose="02020603050405020304" pitchFamily="18" charset="0"/>
                <a:cs typeface="Times New Roman" panose="02020603050405020304" pitchFamily="18" charset="0"/>
              </a:rPr>
              <a:t>How does the availability of vaccines or treatments impact the mortality and recovery rates for specific infectious diseases? </a:t>
            </a:r>
            <a:endParaRPr lang="en-US" dirty="0"/>
          </a:p>
        </p:txBody>
      </p:sp>
      <p:pic>
        <p:nvPicPr>
          <p:cNvPr id="3" name="Picture 2" descr="A blue and orange rectangular bars&#10;&#10;Description automatically generated">
            <a:extLst>
              <a:ext uri="{FF2B5EF4-FFF2-40B4-BE49-F238E27FC236}">
                <a16:creationId xmlns:a16="http://schemas.microsoft.com/office/drawing/2014/main" id="{49CF76BC-12FC-9E7F-1BCA-3ABC67641F2E}"/>
              </a:ext>
            </a:extLst>
          </p:cNvPr>
          <p:cNvPicPr>
            <a:picLocks noChangeAspect="1"/>
          </p:cNvPicPr>
          <p:nvPr/>
        </p:nvPicPr>
        <p:blipFill>
          <a:blip r:embed="rId2"/>
          <a:stretch>
            <a:fillRect/>
          </a:stretch>
        </p:blipFill>
        <p:spPr>
          <a:xfrm>
            <a:off x="838200" y="1542643"/>
            <a:ext cx="7013375" cy="2977106"/>
          </a:xfrm>
          <a:prstGeom prst="rect">
            <a:avLst/>
          </a:prstGeom>
        </p:spPr>
      </p:pic>
      <p:sp>
        <p:nvSpPr>
          <p:cNvPr id="5" name="TextBox 4">
            <a:extLst>
              <a:ext uri="{FF2B5EF4-FFF2-40B4-BE49-F238E27FC236}">
                <a16:creationId xmlns:a16="http://schemas.microsoft.com/office/drawing/2014/main" id="{550ACD94-3B16-5954-A03B-FA418D0A2F5F}"/>
              </a:ext>
            </a:extLst>
          </p:cNvPr>
          <p:cNvSpPr txBox="1"/>
          <p:nvPr/>
        </p:nvSpPr>
        <p:spPr>
          <a:xfrm>
            <a:off x="740228" y="4519749"/>
            <a:ext cx="11242766" cy="2246769"/>
          </a:xfrm>
          <a:prstGeom prst="rect">
            <a:avLst/>
          </a:prstGeom>
          <a:noFill/>
        </p:spPr>
        <p:txBody>
          <a:bodyPr wrap="square">
            <a:spAutoFit/>
          </a:bodyPr>
          <a:lstStyle/>
          <a:p>
            <a:pPr marL="0" marR="0"/>
            <a:r>
              <a:rPr lang="en-US" sz="1400" dirty="0">
                <a:effectLst/>
                <a:latin typeface="Helvetica" panose="020B0604020202020204" pitchFamily="34" charset="0"/>
                <a:ea typeface="Times New Roman" panose="02020603050405020304" pitchFamily="18" charset="0"/>
              </a:rPr>
              <a:t>The analysis reveals that diseases with no available vaccines/treatments have an average mortality rate of 5.047, while those with available vaccines/treatments have a slightly higher rate of 5.059. This negligible difference suggests that vaccines and treatments might not directly impact mortality in this dataset and that other factors, such as disease severity or healthcare access, could play a more significant role.</a:t>
            </a:r>
          </a:p>
          <a:p>
            <a:pPr marL="0" marR="0"/>
            <a:endParaRPr lang="en-US" sz="1400" dirty="0">
              <a:effectLst/>
              <a:latin typeface="Times New Roman" panose="02020603050405020304" pitchFamily="18" charset="0"/>
              <a:ea typeface="Times New Roman" panose="02020603050405020304" pitchFamily="18" charset="0"/>
            </a:endParaRPr>
          </a:p>
          <a:p>
            <a:pPr marL="0" marR="0"/>
            <a:r>
              <a:rPr lang="en-US" sz="1400" dirty="0">
                <a:effectLst/>
                <a:latin typeface="Helvetica" panose="020B0604020202020204" pitchFamily="34" charset="0"/>
                <a:ea typeface="Times New Roman" panose="02020603050405020304" pitchFamily="18" charset="0"/>
              </a:rPr>
              <a:t>For recovery rates, diseases with no vaccines/treatments show an average recovery rate of 74.37%, compared to 74.50% for those with vaccines/treatments. While the improvement is modest, it indicates a potential marginal benefit from the availability of treatments or vaccines.</a:t>
            </a:r>
            <a:endParaRPr lang="en-US" sz="1400" dirty="0">
              <a:effectLst/>
              <a:latin typeface="Times New Roman" panose="02020603050405020304" pitchFamily="18" charset="0"/>
              <a:ea typeface="Times New Roman" panose="02020603050405020304" pitchFamily="18" charset="0"/>
            </a:endParaRPr>
          </a:p>
          <a:p>
            <a:pPr marL="0" marR="0"/>
            <a:endParaRPr lang="en-US" sz="1400" dirty="0">
              <a:effectLst/>
              <a:latin typeface="Helvetica" panose="020B0604020202020204" pitchFamily="34" charset="0"/>
              <a:ea typeface="Times New Roman" panose="02020603050405020304" pitchFamily="18" charset="0"/>
            </a:endParaRPr>
          </a:p>
          <a:p>
            <a:pPr marL="0" marR="0"/>
            <a:r>
              <a:rPr lang="en-US" sz="1400" dirty="0">
                <a:effectLst/>
                <a:latin typeface="Helvetica" panose="020B0604020202020204" pitchFamily="34" charset="0"/>
                <a:ea typeface="Times New Roman" panose="02020603050405020304" pitchFamily="18" charset="0"/>
              </a:rPr>
              <a:t>The data suggests that the presence of vaccines or treatments alone may not be sufficient to drive significant differences in outcomes, as healthcare infrastructure, early diagnosis, and treatment implementation are likely critical. Additionally, the dataset may include diseases with inherently high baseline mortality or recovery rates, which could overshadow the observable impact of vaccines and treatments.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137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ED54-C87B-E7F7-3304-0EECF8282120}"/>
              </a:ext>
            </a:extLst>
          </p:cNvPr>
          <p:cNvSpPr>
            <a:spLocks noGrp="1"/>
          </p:cNvSpPr>
          <p:nvPr>
            <p:ph type="title"/>
          </p:nvPr>
        </p:nvSpPr>
        <p:spPr/>
        <p:txBody>
          <a:bodyPr/>
          <a:lstStyle/>
          <a:p>
            <a:r>
              <a:rPr lang="en-US" sz="1800" b="1" kern="100" dirty="0">
                <a:effectLst/>
                <a:latin typeface="Helvetica" panose="020B0604020202020204" pitchFamily="34" charset="0"/>
                <a:ea typeface="Aptos" panose="020B0004020202020204" pitchFamily="34" charset="0"/>
                <a:cs typeface="Times New Roman" panose="02020603050405020304" pitchFamily="18" charset="0"/>
              </a:rPr>
              <a:t>Which diseases contribute the most to DALYs (Disability-Adjusted Life Years)?</a:t>
            </a:r>
            <a:endParaRPr lang="en-US" b="1" dirty="0"/>
          </a:p>
        </p:txBody>
      </p:sp>
      <p:pic>
        <p:nvPicPr>
          <p:cNvPr id="3" name="Picture 2" descr="A chart of different colored bars&#10;&#10;Description automatically generated">
            <a:extLst>
              <a:ext uri="{FF2B5EF4-FFF2-40B4-BE49-F238E27FC236}">
                <a16:creationId xmlns:a16="http://schemas.microsoft.com/office/drawing/2014/main" id="{101AB0C7-14D8-E8B1-2825-3D5EBB7195FB}"/>
              </a:ext>
            </a:extLst>
          </p:cNvPr>
          <p:cNvPicPr>
            <a:picLocks noChangeAspect="1"/>
          </p:cNvPicPr>
          <p:nvPr/>
        </p:nvPicPr>
        <p:blipFill>
          <a:blip r:embed="rId2"/>
          <a:stretch>
            <a:fillRect/>
          </a:stretch>
        </p:blipFill>
        <p:spPr>
          <a:xfrm>
            <a:off x="838200" y="1464990"/>
            <a:ext cx="5943600" cy="3527425"/>
          </a:xfrm>
          <a:prstGeom prst="rect">
            <a:avLst/>
          </a:prstGeom>
        </p:spPr>
      </p:pic>
      <p:sp>
        <p:nvSpPr>
          <p:cNvPr id="5" name="TextBox 4">
            <a:extLst>
              <a:ext uri="{FF2B5EF4-FFF2-40B4-BE49-F238E27FC236}">
                <a16:creationId xmlns:a16="http://schemas.microsoft.com/office/drawing/2014/main" id="{0DDBC6A0-4640-4DCA-A87B-3C6DE2B1E8D5}"/>
              </a:ext>
            </a:extLst>
          </p:cNvPr>
          <p:cNvSpPr txBox="1"/>
          <p:nvPr/>
        </p:nvSpPr>
        <p:spPr>
          <a:xfrm>
            <a:off x="838200" y="5157877"/>
            <a:ext cx="9734006" cy="1433341"/>
          </a:xfrm>
          <a:prstGeom prst="rect">
            <a:avLst/>
          </a:prstGeom>
          <a:noFill/>
        </p:spPr>
        <p:txBody>
          <a:bodyPr wrap="square">
            <a:spAutoFit/>
          </a:bodyPr>
          <a:lstStyle/>
          <a:p>
            <a:pPr marR="0" lvl="0">
              <a:lnSpc>
                <a:spcPct val="107000"/>
              </a:lnSpc>
              <a:spcAft>
                <a:spcPts val="800"/>
              </a:spcAft>
              <a:buSzPts val="1000"/>
              <a:tabLst>
                <a:tab pos="457200" algn="l"/>
              </a:tabLst>
            </a:pP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COVID-19</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ranks highest, reflecting its global health impact over recent years.</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Chronic and infectious diseases such as </a:t>
            </a: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Asthma</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a:t>
            </a: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Leprosy</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and </a:t>
            </a: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HIV/AIDS</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also have significant contributions, emphasizing their long-term impact on health.</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a:p>
            <a:pPr marR="0" lvl="0">
              <a:lnSpc>
                <a:spcPct val="107000"/>
              </a:lnSpc>
              <a:spcAft>
                <a:spcPts val="800"/>
              </a:spcAft>
              <a:buSzPts val="1000"/>
              <a:tabLst>
                <a:tab pos="457200" algn="l"/>
              </a:tabLst>
            </a:pP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Cholera</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and </a:t>
            </a: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Dengue</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highlight the persistent burden of preventable and treatable diseases, especially in regions with inadequate healthcare infrastructure.</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684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FA65-AB2C-D7CF-E683-A54CA727E2B8}"/>
              </a:ext>
            </a:extLst>
          </p:cNvPr>
          <p:cNvSpPr>
            <a:spLocks noGrp="1"/>
          </p:cNvSpPr>
          <p:nvPr>
            <p:ph type="title"/>
          </p:nvPr>
        </p:nvSpPr>
        <p:spPr/>
        <p:txBody>
          <a:bodyPr/>
          <a:lstStyle/>
          <a:p>
            <a:r>
              <a:rPr lang="en-US" sz="1800" b="1" kern="100" dirty="0">
                <a:effectLst/>
                <a:latin typeface="Helvetica" panose="020B0604020202020204" pitchFamily="34" charset="0"/>
                <a:cs typeface="Helvetica" panose="020B0604020202020204" pitchFamily="34" charset="0"/>
              </a:rPr>
              <a:t> Which countries have the highest disease burden?</a:t>
            </a:r>
            <a:br>
              <a:rPr lang="en-US" sz="1800" b="1" kern="100" dirty="0">
                <a:effectLst/>
                <a:latin typeface="Helvetica" panose="020B0604020202020204" pitchFamily="34" charset="0"/>
                <a:cs typeface="Times New Roman" panose="02020603050405020304" pitchFamily="18" charset="0"/>
              </a:rPr>
            </a:br>
            <a:endParaRPr lang="en-US" dirty="0"/>
          </a:p>
        </p:txBody>
      </p:sp>
      <p:pic>
        <p:nvPicPr>
          <p:cNvPr id="3" name="Picture 2" descr="A graph with blue and white stripes&#10;&#10;Description automatically generated">
            <a:extLst>
              <a:ext uri="{FF2B5EF4-FFF2-40B4-BE49-F238E27FC236}">
                <a16:creationId xmlns:a16="http://schemas.microsoft.com/office/drawing/2014/main" id="{79443F61-CE3D-84DE-9A15-6127D13CE8AA}"/>
              </a:ext>
            </a:extLst>
          </p:cNvPr>
          <p:cNvPicPr>
            <a:picLocks noChangeAspect="1"/>
          </p:cNvPicPr>
          <p:nvPr/>
        </p:nvPicPr>
        <p:blipFill>
          <a:blip r:embed="rId2"/>
          <a:stretch>
            <a:fillRect/>
          </a:stretch>
        </p:blipFill>
        <p:spPr>
          <a:xfrm>
            <a:off x="958215" y="2184808"/>
            <a:ext cx="4667250" cy="2784475"/>
          </a:xfrm>
          <a:prstGeom prst="rect">
            <a:avLst/>
          </a:prstGeom>
        </p:spPr>
      </p:pic>
    </p:spTree>
    <p:extLst>
      <p:ext uri="{BB962C8B-B14F-4D97-AF65-F5344CB8AC3E}">
        <p14:creationId xmlns:p14="http://schemas.microsoft.com/office/powerpoint/2010/main" val="367518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B3ED-EC6A-1BDA-B1A6-56029A42E0AD}"/>
              </a:ext>
            </a:extLst>
          </p:cNvPr>
          <p:cNvSpPr>
            <a:spLocks noGrp="1"/>
          </p:cNvSpPr>
          <p:nvPr>
            <p:ph type="title"/>
          </p:nvPr>
        </p:nvSpPr>
        <p:spPr/>
        <p:txBody>
          <a:bodyPr/>
          <a:lstStyle/>
          <a:p>
            <a:r>
              <a:rPr lang="en-US" dirty="0"/>
              <a:t>Global Health Statistics</a:t>
            </a:r>
          </a:p>
        </p:txBody>
      </p:sp>
      <p:sp>
        <p:nvSpPr>
          <p:cNvPr id="3" name="Content Placeholder 2">
            <a:extLst>
              <a:ext uri="{FF2B5EF4-FFF2-40B4-BE49-F238E27FC236}">
                <a16:creationId xmlns:a16="http://schemas.microsoft.com/office/drawing/2014/main" id="{526F1A2D-1A7A-474C-5D48-FF498CEE7EDD}"/>
              </a:ext>
            </a:extLst>
          </p:cNvPr>
          <p:cNvSpPr>
            <a:spLocks noGrp="1"/>
          </p:cNvSpPr>
          <p:nvPr>
            <p:ph idx="1"/>
          </p:nvPr>
        </p:nvSpPr>
        <p:spPr/>
        <p:txBody>
          <a:bodyPr/>
          <a:lstStyle/>
          <a:p>
            <a:r>
              <a:rPr lang="en-US" sz="1800" kern="100" dirty="0">
                <a:effectLst/>
                <a:latin typeface="Helvetica" panose="020B0604020202020204" pitchFamily="34" charset="0"/>
                <a:ea typeface="Aptos" panose="020B0004020202020204" pitchFamily="34" charset="0"/>
                <a:cs typeface="Times New Roman" panose="02020603050405020304" pitchFamily="18" charset="0"/>
              </a:rPr>
              <a:t>I selected the “Global Health Statistics” dataset from Kaggle </a:t>
            </a:r>
          </a:p>
          <a:p>
            <a:r>
              <a:rPr lang="en-US" sz="1800" kern="100" dirty="0">
                <a:effectLst/>
                <a:latin typeface="Helvetica" panose="020B0604020202020204" pitchFamily="34" charset="0"/>
                <a:ea typeface="Aptos" panose="020B0004020202020204" pitchFamily="34" charset="0"/>
                <a:cs typeface="Times New Roman" panose="02020603050405020304" pitchFamily="18" charset="0"/>
              </a:rPr>
              <a:t>This dataset is fully synthetic. Any patterns, trends, or conclusions drawn apply only to this generated data rather than real-world conditions.</a:t>
            </a:r>
            <a:endParaRPr lang="en-US" sz="1800" kern="100" dirty="0">
              <a:effectLst/>
              <a:latin typeface="Arial" panose="020B06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549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CC43-F21C-CC21-56FF-411D3E7BC9A8}"/>
              </a:ext>
            </a:extLst>
          </p:cNvPr>
          <p:cNvSpPr>
            <a:spLocks noGrp="1"/>
          </p:cNvSpPr>
          <p:nvPr>
            <p:ph type="title"/>
          </p:nvPr>
        </p:nvSpPr>
        <p:spPr/>
        <p:txBody>
          <a:bodyPr/>
          <a:lstStyle/>
          <a:p>
            <a:r>
              <a:rPr lang="en-US" sz="1800" b="1" kern="100" dirty="0">
                <a:effectLst/>
                <a:latin typeface="Helvetica" panose="020B0604020202020204" pitchFamily="34" charset="0"/>
                <a:cs typeface="Helvetica" panose="020B0604020202020204" pitchFamily="34" charset="0"/>
              </a:rPr>
              <a:t>Which infectious diseases have the highest prevalence rates globally, and how have these rates changed over the past 5 years?</a:t>
            </a:r>
            <a:endParaRPr lang="en-US" dirty="0"/>
          </a:p>
        </p:txBody>
      </p:sp>
      <p:graphicFrame>
        <p:nvGraphicFramePr>
          <p:cNvPr id="4" name="Content Placeholder 3">
            <a:extLst>
              <a:ext uri="{FF2B5EF4-FFF2-40B4-BE49-F238E27FC236}">
                <a16:creationId xmlns:a16="http://schemas.microsoft.com/office/drawing/2014/main" id="{6F077735-6BDE-A055-A8E7-01C20F8860C1}"/>
              </a:ext>
            </a:extLst>
          </p:cNvPr>
          <p:cNvGraphicFramePr>
            <a:graphicFrameLocks noGrp="1"/>
          </p:cNvGraphicFramePr>
          <p:nvPr>
            <p:ph idx="1"/>
            <p:extLst>
              <p:ext uri="{D42A27DB-BD31-4B8C-83A1-F6EECF244321}">
                <p14:modId xmlns:p14="http://schemas.microsoft.com/office/powerpoint/2010/main" val="3240164709"/>
              </p:ext>
            </p:extLst>
          </p:nvPr>
        </p:nvGraphicFramePr>
        <p:xfrm>
          <a:off x="838200" y="2105725"/>
          <a:ext cx="2552700" cy="3825875"/>
        </p:xfrm>
        <a:graphic>
          <a:graphicData uri="http://schemas.openxmlformats.org/drawingml/2006/table">
            <a:tbl>
              <a:tblPr firstRow="1" firstCol="1" bandRow="1">
                <a:tableStyleId>{5C22544A-7EE6-4342-B048-85BDC9FD1C3A}</a:tableStyleId>
              </a:tblPr>
              <a:tblGrid>
                <a:gridCol w="1435100">
                  <a:extLst>
                    <a:ext uri="{9D8B030D-6E8A-4147-A177-3AD203B41FA5}">
                      <a16:colId xmlns:a16="http://schemas.microsoft.com/office/drawing/2014/main" val="649545495"/>
                    </a:ext>
                  </a:extLst>
                </a:gridCol>
                <a:gridCol w="1117600">
                  <a:extLst>
                    <a:ext uri="{9D8B030D-6E8A-4147-A177-3AD203B41FA5}">
                      <a16:colId xmlns:a16="http://schemas.microsoft.com/office/drawing/2014/main" val="3846479063"/>
                    </a:ext>
                  </a:extLst>
                </a:gridCol>
              </a:tblGrid>
              <a:tr h="328295">
                <a:tc>
                  <a:txBody>
                    <a:bodyPr/>
                    <a:lstStyle/>
                    <a:p>
                      <a:pPr marL="0" marR="0">
                        <a:lnSpc>
                          <a:spcPct val="107000"/>
                        </a:lnSpc>
                        <a:spcAft>
                          <a:spcPts val="800"/>
                        </a:spcAft>
                      </a:pPr>
                      <a:r>
                        <a:rPr lang="en-US" sz="1100" kern="0">
                          <a:effectLst/>
                        </a:rPr>
                        <a:t>DiseaseName</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Avg_Prevalence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9039883"/>
                  </a:ext>
                </a:extLst>
              </a:tr>
              <a:tr h="328295">
                <a:tc>
                  <a:txBody>
                    <a:bodyPr/>
                    <a:lstStyle/>
                    <a:p>
                      <a:pPr marL="0" marR="0">
                        <a:lnSpc>
                          <a:spcPct val="107000"/>
                        </a:lnSpc>
                        <a:spcAft>
                          <a:spcPts val="800"/>
                        </a:spcAft>
                      </a:pPr>
                      <a:r>
                        <a:rPr lang="en-US" sz="1100" kern="0">
                          <a:effectLst/>
                        </a:rPr>
                        <a:t>Polio</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10.35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7940273"/>
                  </a:ext>
                </a:extLst>
              </a:tr>
              <a:tr h="328295">
                <a:tc>
                  <a:txBody>
                    <a:bodyPr/>
                    <a:lstStyle/>
                    <a:p>
                      <a:pPr marL="0" marR="0">
                        <a:lnSpc>
                          <a:spcPct val="107000"/>
                        </a:lnSpc>
                        <a:spcAft>
                          <a:spcPts val="800"/>
                        </a:spcAft>
                      </a:pPr>
                      <a:r>
                        <a:rPr lang="en-US" sz="1100" kern="0">
                          <a:effectLst/>
                        </a:rPr>
                        <a:t>Cholera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10.18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32802287"/>
                  </a:ext>
                </a:extLst>
              </a:tr>
              <a:tr h="328295">
                <a:tc>
                  <a:txBody>
                    <a:bodyPr/>
                    <a:lstStyle/>
                    <a:p>
                      <a:pPr marL="0" marR="0">
                        <a:lnSpc>
                          <a:spcPct val="107000"/>
                        </a:lnSpc>
                        <a:spcAft>
                          <a:spcPts val="800"/>
                        </a:spcAft>
                      </a:pPr>
                      <a:r>
                        <a:rPr lang="en-US" sz="1100" kern="0">
                          <a:effectLst/>
                        </a:rPr>
                        <a:t>Malaria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10.18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49793374"/>
                  </a:ext>
                </a:extLst>
              </a:tr>
              <a:tr h="328295">
                <a:tc>
                  <a:txBody>
                    <a:bodyPr/>
                    <a:lstStyle/>
                    <a:p>
                      <a:pPr marL="0" marR="0">
                        <a:lnSpc>
                          <a:spcPct val="107000"/>
                        </a:lnSpc>
                        <a:spcAft>
                          <a:spcPts val="800"/>
                        </a:spcAft>
                      </a:pPr>
                      <a:r>
                        <a:rPr lang="en-US" sz="1100" kern="0">
                          <a:effectLst/>
                        </a:rPr>
                        <a:t>Influenza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10.16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11030785"/>
                  </a:ext>
                </a:extLst>
              </a:tr>
              <a:tr h="328295">
                <a:tc>
                  <a:txBody>
                    <a:bodyPr/>
                    <a:lstStyle/>
                    <a:p>
                      <a:pPr marL="0" marR="0">
                        <a:lnSpc>
                          <a:spcPct val="107000"/>
                        </a:lnSpc>
                        <a:spcAft>
                          <a:spcPts val="800"/>
                        </a:spcAft>
                      </a:pPr>
                      <a:r>
                        <a:rPr lang="en-US" sz="1100" kern="0">
                          <a:effectLst/>
                        </a:rPr>
                        <a:t>Diabetes</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10.10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89516609"/>
                  </a:ext>
                </a:extLst>
              </a:tr>
              <a:tr h="328295">
                <a:tc>
                  <a:txBody>
                    <a:bodyPr/>
                    <a:lstStyle/>
                    <a:p>
                      <a:pPr marL="0" marR="0">
                        <a:lnSpc>
                          <a:spcPct val="107000"/>
                        </a:lnSpc>
                        <a:spcAft>
                          <a:spcPts val="800"/>
                        </a:spcAft>
                      </a:pPr>
                      <a:r>
                        <a:rPr lang="en-US" sz="1100" kern="0">
                          <a:effectLst/>
                        </a:rPr>
                        <a:t>Dengue</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10.08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33077533"/>
                  </a:ext>
                </a:extLst>
              </a:tr>
              <a:tr h="328295">
                <a:tc>
                  <a:txBody>
                    <a:bodyPr/>
                    <a:lstStyle/>
                    <a:p>
                      <a:pPr marL="0" marR="0">
                        <a:lnSpc>
                          <a:spcPct val="107000"/>
                        </a:lnSpc>
                        <a:spcAft>
                          <a:spcPts val="800"/>
                        </a:spcAft>
                      </a:pPr>
                      <a:r>
                        <a:rPr lang="en-US" sz="1100" kern="0">
                          <a:effectLst/>
                        </a:rPr>
                        <a:t>Zika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10.08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38066071"/>
                  </a:ext>
                </a:extLst>
              </a:tr>
              <a:tr h="328295">
                <a:tc>
                  <a:txBody>
                    <a:bodyPr/>
                    <a:lstStyle/>
                    <a:p>
                      <a:pPr marL="0" marR="0">
                        <a:lnSpc>
                          <a:spcPct val="107000"/>
                        </a:lnSpc>
                        <a:spcAft>
                          <a:spcPts val="800"/>
                        </a:spcAft>
                      </a:pPr>
                      <a:r>
                        <a:rPr lang="en-US" sz="1100" kern="0">
                          <a:effectLst/>
                        </a:rPr>
                        <a:t>Measles</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10.07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6619953"/>
                  </a:ext>
                </a:extLst>
              </a:tr>
              <a:tr h="328295">
                <a:tc>
                  <a:txBody>
                    <a:bodyPr/>
                    <a:lstStyle/>
                    <a:p>
                      <a:pPr marL="0" marR="0">
                        <a:lnSpc>
                          <a:spcPct val="107000"/>
                        </a:lnSpc>
                        <a:spcAft>
                          <a:spcPts val="800"/>
                        </a:spcAft>
                      </a:pPr>
                      <a:r>
                        <a:rPr lang="en-US" sz="1100" kern="0">
                          <a:effectLst/>
                        </a:rPr>
                        <a:t>COVID-19</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                         10.03 </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1277119"/>
                  </a:ext>
                </a:extLst>
              </a:tr>
              <a:tr h="328930">
                <a:tc>
                  <a:txBody>
                    <a:bodyPr/>
                    <a:lstStyle/>
                    <a:p>
                      <a:pPr marL="0" marR="0">
                        <a:lnSpc>
                          <a:spcPct val="107000"/>
                        </a:lnSpc>
                        <a:spcAft>
                          <a:spcPts val="800"/>
                        </a:spcAft>
                      </a:pPr>
                      <a:r>
                        <a:rPr lang="en-US" sz="1100" kern="0">
                          <a:effectLst/>
                        </a:rPr>
                        <a:t>Leprosy</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dirty="0">
                          <a:effectLst/>
                        </a:rPr>
                        <a:t>                         10.00 </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25575163"/>
                  </a:ext>
                </a:extLst>
              </a:tr>
            </a:tbl>
          </a:graphicData>
        </a:graphic>
      </p:graphicFrame>
      <p:pic>
        <p:nvPicPr>
          <p:cNvPr id="5" name="Picture 4" descr="A graph of different colored lines&#10;&#10;Description automatically generated">
            <a:extLst>
              <a:ext uri="{FF2B5EF4-FFF2-40B4-BE49-F238E27FC236}">
                <a16:creationId xmlns:a16="http://schemas.microsoft.com/office/drawing/2014/main" id="{73167936-12FF-A3EF-4107-F7FF8280E682}"/>
              </a:ext>
            </a:extLst>
          </p:cNvPr>
          <p:cNvPicPr>
            <a:picLocks noChangeAspect="1"/>
          </p:cNvPicPr>
          <p:nvPr/>
        </p:nvPicPr>
        <p:blipFill>
          <a:blip r:embed="rId2"/>
          <a:stretch>
            <a:fillRect/>
          </a:stretch>
        </p:blipFill>
        <p:spPr>
          <a:xfrm>
            <a:off x="4892492" y="2105724"/>
            <a:ext cx="6461307" cy="3732233"/>
          </a:xfrm>
          <a:prstGeom prst="rect">
            <a:avLst/>
          </a:prstGeom>
        </p:spPr>
      </p:pic>
    </p:spTree>
    <p:extLst>
      <p:ext uri="{BB962C8B-B14F-4D97-AF65-F5344CB8AC3E}">
        <p14:creationId xmlns:p14="http://schemas.microsoft.com/office/powerpoint/2010/main" val="295038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0098-F2CF-0C6A-03C9-E8E6EB293F30}"/>
              </a:ext>
            </a:extLst>
          </p:cNvPr>
          <p:cNvSpPr>
            <a:spLocks noGrp="1"/>
          </p:cNvSpPr>
          <p:nvPr>
            <p:ph type="title"/>
          </p:nvPr>
        </p:nvSpPr>
        <p:spPr/>
        <p:txBody>
          <a:bodyPr/>
          <a:lstStyle/>
          <a:p>
            <a:r>
              <a:rPr lang="en-US" sz="1800" b="1" kern="100" dirty="0">
                <a:effectLst/>
                <a:latin typeface="Helvetica" panose="020B0604020202020204" pitchFamily="34" charset="0"/>
                <a:cs typeface="Helvetica" panose="020B0604020202020204" pitchFamily="34" charset="0"/>
              </a:rPr>
              <a:t>What countries have the worst access to healthcare?</a:t>
            </a:r>
            <a:endParaRPr lang="en-US" dirty="0"/>
          </a:p>
        </p:txBody>
      </p:sp>
      <p:pic>
        <p:nvPicPr>
          <p:cNvPr id="4" name="Picture 3" descr="A graph of pink and white lines&#10;&#10;Description automatically generated with medium confidence">
            <a:extLst>
              <a:ext uri="{FF2B5EF4-FFF2-40B4-BE49-F238E27FC236}">
                <a16:creationId xmlns:a16="http://schemas.microsoft.com/office/drawing/2014/main" id="{5E04B254-3B4F-1644-E623-1430D762298F}"/>
              </a:ext>
            </a:extLst>
          </p:cNvPr>
          <p:cNvPicPr>
            <a:picLocks noChangeAspect="1"/>
          </p:cNvPicPr>
          <p:nvPr/>
        </p:nvPicPr>
        <p:blipFill>
          <a:blip r:embed="rId2"/>
          <a:stretch>
            <a:fillRect/>
          </a:stretch>
        </p:blipFill>
        <p:spPr>
          <a:xfrm>
            <a:off x="5410200" y="1952171"/>
            <a:ext cx="5943600" cy="3545840"/>
          </a:xfrm>
          <a:prstGeom prst="rect">
            <a:avLst/>
          </a:prstGeom>
        </p:spPr>
      </p:pic>
      <p:graphicFrame>
        <p:nvGraphicFramePr>
          <p:cNvPr id="5" name="Table 4">
            <a:extLst>
              <a:ext uri="{FF2B5EF4-FFF2-40B4-BE49-F238E27FC236}">
                <a16:creationId xmlns:a16="http://schemas.microsoft.com/office/drawing/2014/main" id="{813ADA34-5826-82F5-2294-48F5E3AC0BDB}"/>
              </a:ext>
            </a:extLst>
          </p:cNvPr>
          <p:cNvGraphicFramePr>
            <a:graphicFrameLocks noGrp="1"/>
          </p:cNvGraphicFramePr>
          <p:nvPr>
            <p:extLst>
              <p:ext uri="{D42A27DB-BD31-4B8C-83A1-F6EECF244321}">
                <p14:modId xmlns:p14="http://schemas.microsoft.com/office/powerpoint/2010/main" val="3726935500"/>
              </p:ext>
            </p:extLst>
          </p:nvPr>
        </p:nvGraphicFramePr>
        <p:xfrm>
          <a:off x="838200" y="2041833"/>
          <a:ext cx="3371850" cy="1683258"/>
        </p:xfrm>
        <a:graphic>
          <a:graphicData uri="http://schemas.openxmlformats.org/drawingml/2006/table">
            <a:tbl>
              <a:tblPr firstRow="1" firstCol="1" bandRow="1">
                <a:tableStyleId>{5C22544A-7EE6-4342-B048-85BDC9FD1C3A}</a:tableStyleId>
              </a:tblPr>
              <a:tblGrid>
                <a:gridCol w="717550">
                  <a:extLst>
                    <a:ext uri="{9D8B030D-6E8A-4147-A177-3AD203B41FA5}">
                      <a16:colId xmlns:a16="http://schemas.microsoft.com/office/drawing/2014/main" val="935731310"/>
                    </a:ext>
                  </a:extLst>
                </a:gridCol>
                <a:gridCol w="1460500">
                  <a:extLst>
                    <a:ext uri="{9D8B030D-6E8A-4147-A177-3AD203B41FA5}">
                      <a16:colId xmlns:a16="http://schemas.microsoft.com/office/drawing/2014/main" val="1895053220"/>
                    </a:ext>
                  </a:extLst>
                </a:gridCol>
                <a:gridCol w="1193800">
                  <a:extLst>
                    <a:ext uri="{9D8B030D-6E8A-4147-A177-3AD203B41FA5}">
                      <a16:colId xmlns:a16="http://schemas.microsoft.com/office/drawing/2014/main" val="4007025408"/>
                    </a:ext>
                  </a:extLst>
                </a:gridCol>
              </a:tblGrid>
              <a:tr h="190500">
                <a:tc>
                  <a:txBody>
                    <a:bodyPr/>
                    <a:lstStyle/>
                    <a:p>
                      <a:pPr marL="0" marR="0">
                        <a:lnSpc>
                          <a:spcPct val="107000"/>
                        </a:lnSpc>
                        <a:spcAft>
                          <a:spcPts val="800"/>
                        </a:spcAft>
                      </a:pPr>
                      <a:r>
                        <a:rPr lang="en-US" sz="1100" kern="0">
                          <a:effectLst/>
                        </a:rPr>
                        <a:t>Country</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AvgHealthcareAccess</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US" sz="1100" kern="0">
                          <a:effectLst/>
                        </a:rPr>
                        <a:t>AvgHospitalBeds</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0312784"/>
                  </a:ext>
                </a:extLst>
              </a:tr>
              <a:tr h="190500">
                <a:tc>
                  <a:txBody>
                    <a:bodyPr/>
                    <a:lstStyle/>
                    <a:p>
                      <a:pPr marL="0" marR="0">
                        <a:lnSpc>
                          <a:spcPct val="107000"/>
                        </a:lnSpc>
                        <a:spcAft>
                          <a:spcPts val="800"/>
                        </a:spcAft>
                      </a:pPr>
                      <a:r>
                        <a:rPr lang="en-US" sz="1100" kern="0">
                          <a:effectLst/>
                        </a:rPr>
                        <a:t>Australia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74.880671</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5.228248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8146684"/>
                  </a:ext>
                </a:extLst>
              </a:tr>
              <a:tr h="190500">
                <a:tc>
                  <a:txBody>
                    <a:bodyPr/>
                    <a:lstStyle/>
                    <a:p>
                      <a:pPr marL="0" marR="0">
                        <a:lnSpc>
                          <a:spcPct val="107000"/>
                        </a:lnSpc>
                        <a:spcAft>
                          <a:spcPts val="800"/>
                        </a:spcAft>
                      </a:pPr>
                      <a:r>
                        <a:rPr lang="en-US" sz="1100" kern="0">
                          <a:effectLst/>
                        </a:rPr>
                        <a:t>Canada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74.899341</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5.230515</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0919181"/>
                  </a:ext>
                </a:extLst>
              </a:tr>
              <a:tr h="190500">
                <a:tc>
                  <a:txBody>
                    <a:bodyPr/>
                    <a:lstStyle/>
                    <a:p>
                      <a:pPr marL="0" marR="0">
                        <a:lnSpc>
                          <a:spcPct val="107000"/>
                        </a:lnSpc>
                        <a:spcAft>
                          <a:spcPts val="800"/>
                        </a:spcAft>
                      </a:pPr>
                      <a:r>
                        <a:rPr lang="en-US" sz="1100" kern="0">
                          <a:effectLst/>
                        </a:rPr>
                        <a:t>Turkey</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74.908387</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5.243976</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27507751"/>
                  </a:ext>
                </a:extLst>
              </a:tr>
              <a:tr h="190500">
                <a:tc>
                  <a:txBody>
                    <a:bodyPr/>
                    <a:lstStyle/>
                    <a:p>
                      <a:pPr marL="0" marR="0">
                        <a:lnSpc>
                          <a:spcPct val="107000"/>
                        </a:lnSpc>
                        <a:spcAft>
                          <a:spcPts val="800"/>
                        </a:spcAft>
                      </a:pPr>
                      <a:r>
                        <a:rPr lang="en-US" sz="1100" kern="0">
                          <a:effectLst/>
                        </a:rPr>
                        <a:t>Saudi Arabia</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74.933178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5.237754</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2142977"/>
                  </a:ext>
                </a:extLst>
              </a:tr>
              <a:tr h="190500">
                <a:tc>
                  <a:txBody>
                    <a:bodyPr/>
                    <a:lstStyle/>
                    <a:p>
                      <a:pPr marL="0" marR="0">
                        <a:lnSpc>
                          <a:spcPct val="107000"/>
                        </a:lnSpc>
                        <a:spcAft>
                          <a:spcPts val="800"/>
                        </a:spcAft>
                      </a:pPr>
                      <a:r>
                        <a:rPr lang="en-US" sz="1100" kern="0">
                          <a:effectLst/>
                        </a:rPr>
                        <a:t>Mexico</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74.938198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5.24138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1724112"/>
                  </a:ext>
                </a:extLst>
              </a:tr>
              <a:tr h="190500">
                <a:tc>
                  <a:txBody>
                    <a:bodyPr/>
                    <a:lstStyle/>
                    <a:p>
                      <a:pPr marL="0" marR="0">
                        <a:lnSpc>
                          <a:spcPct val="107000"/>
                        </a:lnSpc>
                        <a:spcAft>
                          <a:spcPts val="800"/>
                        </a:spcAft>
                      </a:pPr>
                      <a:r>
                        <a:rPr lang="en-US" sz="1100" kern="0">
                          <a:effectLst/>
                        </a:rPr>
                        <a:t>UK</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74.966663</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5.235328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8491796"/>
                  </a:ext>
                </a:extLst>
              </a:tr>
              <a:tr h="190500">
                <a:tc>
                  <a:txBody>
                    <a:bodyPr/>
                    <a:lstStyle/>
                    <a:p>
                      <a:pPr marL="0" marR="0">
                        <a:lnSpc>
                          <a:spcPct val="107000"/>
                        </a:lnSpc>
                        <a:spcAft>
                          <a:spcPts val="800"/>
                        </a:spcAft>
                      </a:pPr>
                      <a:r>
                        <a:rPr lang="en-US" sz="1100" kern="0">
                          <a:effectLst/>
                        </a:rPr>
                        <a:t>France</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a:effectLst/>
                        </a:rPr>
                        <a:t>74.977308</a:t>
                      </a:r>
                      <a:endParaRPr lang="en-US"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US" sz="1100" kern="0" dirty="0">
                          <a:effectLst/>
                        </a:rPr>
                        <a:t>5.238784</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3309741"/>
                  </a:ext>
                </a:extLst>
              </a:tr>
            </a:tbl>
          </a:graphicData>
        </a:graphic>
      </p:graphicFrame>
    </p:spTree>
    <p:extLst>
      <p:ext uri="{BB962C8B-B14F-4D97-AF65-F5344CB8AC3E}">
        <p14:creationId xmlns:p14="http://schemas.microsoft.com/office/powerpoint/2010/main" val="312334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5D87-49F7-3BCF-C00B-AE5B20ABB9DC}"/>
              </a:ext>
            </a:extLst>
          </p:cNvPr>
          <p:cNvSpPr>
            <a:spLocks noGrp="1"/>
          </p:cNvSpPr>
          <p:nvPr>
            <p:ph type="title"/>
          </p:nvPr>
        </p:nvSpPr>
        <p:spPr/>
        <p:txBody>
          <a:bodyPr/>
          <a:lstStyle/>
          <a:p>
            <a:r>
              <a:rPr lang="en-US" sz="1800" b="1" kern="100" dirty="0">
                <a:effectLst/>
                <a:latin typeface="Helvetica" panose="020B0604020202020204" pitchFamily="34" charset="0"/>
                <a:cs typeface="Helvetica" panose="020B0604020202020204" pitchFamily="34" charset="0"/>
              </a:rPr>
              <a:t>Which age groups and genders are most affected by high-prevalence infectious diseases? Are there significant disparities?</a:t>
            </a:r>
            <a:endParaRPr lang="en-US" dirty="0"/>
          </a:p>
        </p:txBody>
      </p:sp>
      <p:pic>
        <p:nvPicPr>
          <p:cNvPr id="3" name="Picture 2" descr="A graph with multiple colors&#10;&#10;Description automatically generated with medium confidence">
            <a:extLst>
              <a:ext uri="{FF2B5EF4-FFF2-40B4-BE49-F238E27FC236}">
                <a16:creationId xmlns:a16="http://schemas.microsoft.com/office/drawing/2014/main" id="{824D1B82-48B8-4457-F8C7-989F64152EFB}"/>
              </a:ext>
            </a:extLst>
          </p:cNvPr>
          <p:cNvPicPr>
            <a:picLocks noChangeAspect="1"/>
          </p:cNvPicPr>
          <p:nvPr/>
        </p:nvPicPr>
        <p:blipFill>
          <a:blip r:embed="rId2"/>
          <a:stretch>
            <a:fillRect/>
          </a:stretch>
        </p:blipFill>
        <p:spPr>
          <a:xfrm>
            <a:off x="838199" y="2014627"/>
            <a:ext cx="5492931" cy="3648723"/>
          </a:xfrm>
          <a:prstGeom prst="rect">
            <a:avLst/>
          </a:prstGeom>
        </p:spPr>
      </p:pic>
      <p:sp>
        <p:nvSpPr>
          <p:cNvPr id="5" name="TextBox 4">
            <a:extLst>
              <a:ext uri="{FF2B5EF4-FFF2-40B4-BE49-F238E27FC236}">
                <a16:creationId xmlns:a16="http://schemas.microsoft.com/office/drawing/2014/main" id="{F61FA6CE-96A1-05F9-DA1E-3F41932A4744}"/>
              </a:ext>
            </a:extLst>
          </p:cNvPr>
          <p:cNvSpPr txBox="1"/>
          <p:nvPr/>
        </p:nvSpPr>
        <p:spPr>
          <a:xfrm>
            <a:off x="7080068" y="2014627"/>
            <a:ext cx="3483429" cy="3793026"/>
          </a:xfrm>
          <a:prstGeom prst="rect">
            <a:avLst/>
          </a:prstGeom>
          <a:noFill/>
        </p:spPr>
        <p:txBody>
          <a:bodyPr wrap="square">
            <a:spAutoFit/>
          </a:bodyPr>
          <a:lstStyle/>
          <a:p>
            <a:pPr marL="0" marR="0"/>
            <a:r>
              <a:rPr lang="en-US" sz="1100" b="1" dirty="0">
                <a:effectLst/>
                <a:latin typeface="Helvetica" panose="020B0604020202020204" pitchFamily="34" charset="0"/>
                <a:ea typeface="Times New Roman" panose="02020603050405020304" pitchFamily="18" charset="0"/>
              </a:rPr>
              <a:t>Prevalence Across Age Groups</a:t>
            </a:r>
            <a:r>
              <a:rPr lang="en-US" sz="1100" dirty="0">
                <a:effectLst/>
                <a:latin typeface="Helvetica" panose="020B060402020202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100" kern="100" dirty="0">
                <a:effectLst/>
                <a:latin typeface="Helvetica" panose="020B0604020202020204" pitchFamily="34" charset="0"/>
                <a:ea typeface="Aptos" panose="020B0004020202020204" pitchFamily="34" charset="0"/>
                <a:cs typeface="Times New Roman" panose="02020603050405020304" pitchFamily="18" charset="0"/>
              </a:rPr>
              <a:t>The prevalence rates are consistent across all age groups (0-18, 19-35, 36-60, 61+).No significant spikes or drops are observed, indicating that high-prevalence infectious diseases affect all age groups uniformly.</a:t>
            </a:r>
            <a:endParaRPr lang="en-US" sz="11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100" b="1" dirty="0">
                <a:effectLst/>
                <a:latin typeface="Helvetica" panose="020B0604020202020204" pitchFamily="34" charset="0"/>
                <a:ea typeface="Times New Roman" panose="02020603050405020304" pitchFamily="18" charset="0"/>
              </a:rPr>
              <a:t>Gender Differences</a:t>
            </a:r>
            <a:r>
              <a:rPr lang="en-US" sz="1100" dirty="0">
                <a:effectLst/>
                <a:latin typeface="Helvetica" panose="020B060402020202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100" kern="100" dirty="0">
                <a:effectLst/>
                <a:latin typeface="Helvetica" panose="020B0604020202020204" pitchFamily="34" charset="0"/>
                <a:ea typeface="Aptos" panose="020B0004020202020204" pitchFamily="34" charset="0"/>
                <a:cs typeface="Times New Roman" panose="02020603050405020304" pitchFamily="18" charset="0"/>
              </a:rPr>
              <a:t>Prevalence rates for males and females are nearly identical across all age groups. There are no notable gender disparities, suggesting both genders are similarly affected by high-prevalence infectious diseases.</a:t>
            </a:r>
            <a:endParaRPr lang="en-US" sz="11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100" b="1" dirty="0">
                <a:effectLst/>
                <a:latin typeface="Helvetica" panose="020B0604020202020204" pitchFamily="34" charset="0"/>
                <a:ea typeface="Times New Roman" panose="02020603050405020304" pitchFamily="18" charset="0"/>
              </a:rPr>
              <a:t>Error Bars</a:t>
            </a:r>
            <a:r>
              <a:rPr lang="en-US" sz="1100" dirty="0">
                <a:effectLst/>
                <a:latin typeface="Helvetica" panose="020B060402020202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100" kern="100" dirty="0">
                <a:effectLst/>
                <a:latin typeface="Helvetica" panose="020B0604020202020204" pitchFamily="34" charset="0"/>
                <a:ea typeface="Aptos" panose="020B0004020202020204" pitchFamily="34" charset="0"/>
                <a:cs typeface="Times New Roman" panose="02020603050405020304" pitchFamily="18" charset="0"/>
              </a:rPr>
              <a:t>Minimal variation in the error bars further confirms the consistency of average prevalence rates across age groups and genders.</a:t>
            </a:r>
            <a:endParaRPr lang="en-US" sz="11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100" b="1" kern="100" dirty="0">
                <a:effectLst/>
                <a:latin typeface="Helvetica" panose="020B0604020202020204" pitchFamily="34" charset="0"/>
                <a:ea typeface="Aptos" panose="020B0004020202020204" pitchFamily="34" charset="0"/>
                <a:cs typeface="Times New Roman" panose="02020603050405020304" pitchFamily="18" charset="0"/>
              </a:rPr>
              <a:t>Equal Distribution</a:t>
            </a:r>
            <a:r>
              <a:rPr lang="en-US" sz="1100" kern="100" dirty="0">
                <a:effectLst/>
                <a:latin typeface="Helvetica" panose="020B0604020202020204" pitchFamily="34" charset="0"/>
                <a:ea typeface="Aptos" panose="020B0004020202020204" pitchFamily="34" charset="0"/>
                <a:cs typeface="Times New Roman" panose="02020603050405020304" pitchFamily="18" charset="0"/>
              </a:rPr>
              <a:t>: The data shows that infectious diseases in the dataset are distributed equally across all age groups and genders.</a:t>
            </a:r>
            <a:endParaRPr lang="en-US" sz="11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8722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3065-73D8-52D3-100A-36A904231755}"/>
              </a:ext>
            </a:extLst>
          </p:cNvPr>
          <p:cNvSpPr>
            <a:spLocks noGrp="1"/>
          </p:cNvSpPr>
          <p:nvPr>
            <p:ph type="title"/>
          </p:nvPr>
        </p:nvSpPr>
        <p:spPr/>
        <p:txBody>
          <a:bodyPr/>
          <a:lstStyle/>
          <a:p>
            <a:r>
              <a:rPr lang="en-US" sz="1800" b="1" kern="100" dirty="0">
                <a:effectLst/>
                <a:latin typeface="Helvetica" panose="020B0604020202020204" pitchFamily="34" charset="0"/>
                <a:ea typeface="Aptos" panose="020B0004020202020204" pitchFamily="34" charset="0"/>
                <a:cs typeface="Times New Roman" panose="02020603050405020304" pitchFamily="18" charset="0"/>
              </a:rPr>
              <a:t>Is there a correlation between healthcare access, the number of doctors per 1000 people, and the recovery rate for specific diseases?</a:t>
            </a:r>
            <a:endParaRPr lang="en-US" b="1" dirty="0"/>
          </a:p>
        </p:txBody>
      </p:sp>
      <p:pic>
        <p:nvPicPr>
          <p:cNvPr id="3" name="Picture 2" descr="A screenshot of a graph&#10;&#10;Description automatically generated">
            <a:extLst>
              <a:ext uri="{FF2B5EF4-FFF2-40B4-BE49-F238E27FC236}">
                <a16:creationId xmlns:a16="http://schemas.microsoft.com/office/drawing/2014/main" id="{E926E8D8-DD58-FD3E-8383-55A5FBB94141}"/>
              </a:ext>
            </a:extLst>
          </p:cNvPr>
          <p:cNvPicPr>
            <a:picLocks noChangeAspect="1"/>
          </p:cNvPicPr>
          <p:nvPr/>
        </p:nvPicPr>
        <p:blipFill>
          <a:blip r:embed="rId2"/>
          <a:stretch>
            <a:fillRect/>
          </a:stretch>
        </p:blipFill>
        <p:spPr>
          <a:xfrm>
            <a:off x="838200" y="1690687"/>
            <a:ext cx="5551968" cy="4509815"/>
          </a:xfrm>
          <a:prstGeom prst="rect">
            <a:avLst/>
          </a:prstGeom>
        </p:spPr>
      </p:pic>
      <p:sp>
        <p:nvSpPr>
          <p:cNvPr id="5" name="TextBox 4">
            <a:extLst>
              <a:ext uri="{FF2B5EF4-FFF2-40B4-BE49-F238E27FC236}">
                <a16:creationId xmlns:a16="http://schemas.microsoft.com/office/drawing/2014/main" id="{C5663A78-6614-8DF4-1273-B9A486EC9682}"/>
              </a:ext>
            </a:extLst>
          </p:cNvPr>
          <p:cNvSpPr txBox="1"/>
          <p:nvPr/>
        </p:nvSpPr>
        <p:spPr>
          <a:xfrm>
            <a:off x="6390168" y="1824533"/>
            <a:ext cx="5070312" cy="3565015"/>
          </a:xfrm>
          <a:prstGeom prst="rect">
            <a:avLst/>
          </a:prstGeom>
          <a:noFill/>
        </p:spPr>
        <p:txBody>
          <a:bodyPr wrap="square">
            <a:spAutoFit/>
          </a:bodyPr>
          <a:lstStyle/>
          <a:p>
            <a:pPr marL="0" marR="0"/>
            <a:r>
              <a:rPr lang="en-US" sz="1200" b="1" dirty="0" err="1">
                <a:effectLst/>
                <a:latin typeface="Helvetica" panose="020B0604020202020204" pitchFamily="34" charset="0"/>
                <a:ea typeface="Times New Roman" panose="02020603050405020304" pitchFamily="18" charset="0"/>
              </a:rPr>
              <a:t>AvgHealthcareAccess</a:t>
            </a:r>
            <a:r>
              <a:rPr lang="en-US" sz="1200" b="1" dirty="0">
                <a:effectLst/>
                <a:latin typeface="Helvetica" panose="020B0604020202020204" pitchFamily="34" charset="0"/>
                <a:ea typeface="Times New Roman" panose="02020603050405020304" pitchFamily="18" charset="0"/>
              </a:rPr>
              <a:t> and AvgDoctorsPer1000</a:t>
            </a:r>
            <a:r>
              <a:rPr lang="en-US" sz="1200" dirty="0">
                <a:effectLst/>
                <a:latin typeface="Helvetica" panose="020B0604020202020204" pitchFamily="34" charset="0"/>
                <a:ea typeface="Times New Roman" panose="02020603050405020304" pitchFamily="18" charset="0"/>
              </a:rPr>
              <a:t>: </a:t>
            </a:r>
            <a:r>
              <a:rPr lang="en-US" sz="1200" b="1" dirty="0">
                <a:effectLst/>
                <a:latin typeface="Helvetica" panose="020B0604020202020204" pitchFamily="34" charset="0"/>
                <a:ea typeface="Times New Roman" panose="02020603050405020304" pitchFamily="18" charset="0"/>
              </a:rPr>
              <a:t>Correlation coefficient: -0.25</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Indicates a weak negative correlation. This suggests that as healthcare access improves, the number of doctors per 1000 people decreases slightly. This could reflect errors in measuring healthcare access versus medical workforce distribution.</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200" b="1" dirty="0" err="1">
                <a:effectLst/>
                <a:latin typeface="Helvetica" panose="020B0604020202020204" pitchFamily="34" charset="0"/>
                <a:ea typeface="Times New Roman" panose="02020603050405020304" pitchFamily="18" charset="0"/>
              </a:rPr>
              <a:t>AvgHealthcareAccess</a:t>
            </a:r>
            <a:r>
              <a:rPr lang="en-US" sz="1200" b="1" dirty="0">
                <a:effectLst/>
                <a:latin typeface="Helvetica" panose="020B0604020202020204" pitchFamily="34" charset="0"/>
                <a:ea typeface="Times New Roman" panose="02020603050405020304" pitchFamily="18" charset="0"/>
              </a:rPr>
              <a:t> and </a:t>
            </a:r>
            <a:r>
              <a:rPr lang="en-US" sz="1200" b="1" dirty="0" err="1">
                <a:effectLst/>
                <a:latin typeface="Helvetica" panose="020B0604020202020204" pitchFamily="34" charset="0"/>
                <a:ea typeface="Times New Roman" panose="02020603050405020304" pitchFamily="18" charset="0"/>
              </a:rPr>
              <a:t>AvgRecoveryRate</a:t>
            </a:r>
            <a:r>
              <a:rPr lang="en-US" sz="1200" dirty="0">
                <a:effectLst/>
                <a:latin typeface="Helvetica" panose="020B0604020202020204" pitchFamily="34" charset="0"/>
                <a:ea typeface="Times New Roman" panose="02020603050405020304" pitchFamily="18" charset="0"/>
              </a:rPr>
              <a:t>: </a:t>
            </a:r>
            <a:r>
              <a:rPr lang="en-US" sz="1200" b="1" dirty="0">
                <a:effectLst/>
                <a:latin typeface="Helvetica" panose="020B0604020202020204" pitchFamily="34" charset="0"/>
                <a:ea typeface="Times New Roman" panose="02020603050405020304" pitchFamily="18" charset="0"/>
              </a:rPr>
              <a:t>Correlation coefficient: -0.42</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Indicates a moderate negative correlation. Surprisingly, better healthcare access correlates with lower recovery rates. This counterintuitive result may point to data limitation in measuring healthcare outcomes.</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200" b="1" dirty="0">
                <a:effectLst/>
                <a:latin typeface="Helvetica" panose="020B0604020202020204" pitchFamily="34" charset="0"/>
                <a:ea typeface="Times New Roman" panose="02020603050405020304" pitchFamily="18" charset="0"/>
              </a:rPr>
              <a:t>AvgDoctorsPer1000 and </a:t>
            </a:r>
            <a:r>
              <a:rPr lang="en-US" sz="1200" b="1" dirty="0" err="1">
                <a:effectLst/>
                <a:latin typeface="Helvetica" panose="020B0604020202020204" pitchFamily="34" charset="0"/>
                <a:ea typeface="Times New Roman" panose="02020603050405020304" pitchFamily="18" charset="0"/>
              </a:rPr>
              <a:t>AvgRecoveryRate</a:t>
            </a:r>
            <a:r>
              <a:rPr lang="en-US" sz="1200" dirty="0">
                <a:effectLst/>
                <a:latin typeface="Helvetica" panose="020B0604020202020204" pitchFamily="34" charset="0"/>
                <a:ea typeface="Times New Roman" panose="02020603050405020304" pitchFamily="18" charset="0"/>
              </a:rPr>
              <a:t>: </a:t>
            </a:r>
            <a:r>
              <a:rPr lang="en-US" sz="1200" b="1" dirty="0">
                <a:effectLst/>
                <a:latin typeface="Helvetica" panose="020B0604020202020204" pitchFamily="34" charset="0"/>
                <a:ea typeface="Times New Roman" panose="02020603050405020304" pitchFamily="18" charset="0"/>
              </a:rPr>
              <a:t>Correlation coefficient: -0.19</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This reflects a weak negative correlation, suggesting that increasing doctors per 1000 people does not strongly correlate with higher recovery rates. It may hint at external influences like disease severity or broader systemic health challenges.</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654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4693-8D85-FFBB-6618-0941187D9CA8}"/>
              </a:ext>
            </a:extLst>
          </p:cNvPr>
          <p:cNvSpPr>
            <a:spLocks noGrp="1"/>
          </p:cNvSpPr>
          <p:nvPr>
            <p:ph type="title"/>
          </p:nvPr>
        </p:nvSpPr>
        <p:spPr/>
        <p:txBody>
          <a:bodyPr/>
          <a:lstStyle/>
          <a:p>
            <a:r>
              <a:rPr lang="en-US" sz="1800" b="1" kern="100" dirty="0">
                <a:effectLst/>
                <a:latin typeface="Helvetica" panose="020B0604020202020204" pitchFamily="34" charset="0"/>
                <a:ea typeface="Aptos" panose="020B0004020202020204" pitchFamily="34" charset="0"/>
                <a:cs typeface="Times New Roman" panose="02020603050405020304" pitchFamily="18" charset="0"/>
              </a:rPr>
              <a:t>Which diseases have the highest mortality rates, and how do socioeconomic factors influence these rates?</a:t>
            </a:r>
            <a:endParaRPr lang="en-US" b="1" dirty="0"/>
          </a:p>
        </p:txBody>
      </p:sp>
      <p:pic>
        <p:nvPicPr>
          <p:cNvPr id="3" name="Picture 2" descr="A screenshot of a graph&#10;&#10;Description automatically generated">
            <a:extLst>
              <a:ext uri="{FF2B5EF4-FFF2-40B4-BE49-F238E27FC236}">
                <a16:creationId xmlns:a16="http://schemas.microsoft.com/office/drawing/2014/main" id="{71B06730-FF7C-A648-CCBD-EE2085C63D17}"/>
              </a:ext>
            </a:extLst>
          </p:cNvPr>
          <p:cNvPicPr>
            <a:picLocks noChangeAspect="1"/>
          </p:cNvPicPr>
          <p:nvPr/>
        </p:nvPicPr>
        <p:blipFill>
          <a:blip r:embed="rId2"/>
          <a:stretch>
            <a:fillRect/>
          </a:stretch>
        </p:blipFill>
        <p:spPr>
          <a:xfrm>
            <a:off x="838200" y="1928314"/>
            <a:ext cx="5367524" cy="4437652"/>
          </a:xfrm>
          <a:prstGeom prst="rect">
            <a:avLst/>
          </a:prstGeom>
        </p:spPr>
      </p:pic>
      <p:sp>
        <p:nvSpPr>
          <p:cNvPr id="5" name="TextBox 4">
            <a:extLst>
              <a:ext uri="{FF2B5EF4-FFF2-40B4-BE49-F238E27FC236}">
                <a16:creationId xmlns:a16="http://schemas.microsoft.com/office/drawing/2014/main" id="{000E1C04-753D-084F-EC59-CD8A12609690}"/>
              </a:ext>
            </a:extLst>
          </p:cNvPr>
          <p:cNvSpPr txBox="1"/>
          <p:nvPr/>
        </p:nvSpPr>
        <p:spPr>
          <a:xfrm>
            <a:off x="6205724" y="1928314"/>
            <a:ext cx="5148076" cy="4458080"/>
          </a:xfrm>
          <a:prstGeom prst="rect">
            <a:avLst/>
          </a:prstGeom>
          <a:noFill/>
        </p:spPr>
        <p:txBody>
          <a:bodyPr wrap="square">
            <a:spAutoFit/>
          </a:bodyPr>
          <a:lstStyle/>
          <a:p>
            <a:pPr marL="0" marR="0"/>
            <a:r>
              <a:rPr lang="en-US" sz="1200" b="1" dirty="0" err="1">
                <a:effectLst/>
                <a:latin typeface="Helvetica" panose="020B0604020202020204" pitchFamily="34" charset="0"/>
                <a:ea typeface="Times New Roman" panose="02020603050405020304" pitchFamily="18" charset="0"/>
              </a:rPr>
              <a:t>AvgMortalityRate</a:t>
            </a:r>
            <a:r>
              <a:rPr lang="en-US" sz="1200" b="1" dirty="0">
                <a:effectLst/>
                <a:latin typeface="Helvetica" panose="020B0604020202020204" pitchFamily="34" charset="0"/>
                <a:ea typeface="Times New Roman" panose="02020603050405020304" pitchFamily="18" charset="0"/>
              </a:rPr>
              <a:t> and </a:t>
            </a:r>
            <a:r>
              <a:rPr lang="en-US" sz="1200" b="1" dirty="0" err="1">
                <a:effectLst/>
                <a:latin typeface="Helvetica" panose="020B0604020202020204" pitchFamily="34" charset="0"/>
                <a:ea typeface="Times New Roman" panose="02020603050405020304" pitchFamily="18" charset="0"/>
              </a:rPr>
              <a:t>AvgPerCapitaIncome</a:t>
            </a:r>
            <a:r>
              <a:rPr lang="en-US" sz="1200" dirty="0">
                <a:effectLst/>
                <a:latin typeface="Helvetica" panose="020B0604020202020204" pitchFamily="34" charset="0"/>
                <a:ea typeface="Times New Roman" panose="02020603050405020304" pitchFamily="18" charset="0"/>
              </a:rPr>
              <a:t>: Correlation coefficient: </a:t>
            </a:r>
            <a:r>
              <a:rPr lang="en-US" sz="1200" b="1" dirty="0">
                <a:effectLst/>
                <a:latin typeface="Helvetica" panose="020B0604020202020204" pitchFamily="34" charset="0"/>
                <a:ea typeface="Times New Roman" panose="02020603050405020304" pitchFamily="18" charset="0"/>
              </a:rPr>
              <a:t>-0.33</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This indicates a weak to moderate negative correlation, suggesting that higher per capita income is associated with lower mortality rates. This aligns with the expectation that increased income levels provide better access to healthcare and improved living conditions.</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200" b="1" dirty="0" err="1">
                <a:effectLst/>
                <a:latin typeface="Helvetica" panose="020B0604020202020204" pitchFamily="34" charset="0"/>
                <a:ea typeface="Times New Roman" panose="02020603050405020304" pitchFamily="18" charset="0"/>
              </a:rPr>
              <a:t>AvgMortalityRate</a:t>
            </a:r>
            <a:r>
              <a:rPr lang="en-US" sz="1200" b="1" dirty="0">
                <a:effectLst/>
                <a:latin typeface="Helvetica" panose="020B0604020202020204" pitchFamily="34" charset="0"/>
                <a:ea typeface="Times New Roman" panose="02020603050405020304" pitchFamily="18" charset="0"/>
              </a:rPr>
              <a:t> and </a:t>
            </a:r>
            <a:r>
              <a:rPr lang="en-US" sz="1200" b="1" dirty="0" err="1">
                <a:effectLst/>
                <a:latin typeface="Helvetica" panose="020B0604020202020204" pitchFamily="34" charset="0"/>
                <a:ea typeface="Times New Roman" panose="02020603050405020304" pitchFamily="18" charset="0"/>
              </a:rPr>
              <a:t>AvgEducationIndex</a:t>
            </a:r>
            <a:r>
              <a:rPr lang="en-US" sz="1200" dirty="0">
                <a:effectLst/>
                <a:latin typeface="Helvetica" panose="020B0604020202020204" pitchFamily="34" charset="0"/>
                <a:ea typeface="Times New Roman" panose="02020603050405020304" pitchFamily="18" charset="0"/>
              </a:rPr>
              <a:t>: Correlation coefficient: </a:t>
            </a:r>
            <a:r>
              <a:rPr lang="en-US" sz="1200" b="1" dirty="0">
                <a:effectLst/>
                <a:latin typeface="Helvetica" panose="020B0604020202020204" pitchFamily="34" charset="0"/>
                <a:ea typeface="Times New Roman" panose="02020603050405020304" pitchFamily="18" charset="0"/>
              </a:rPr>
              <a:t>-0.08</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The very weak negative correlation implies that education levels have a minimal direct impact on mortality rates in this dataset. This could indicate that other factors, such as healthcare access or disease prevalence, might be more influential.</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r>
              <a:rPr lang="en-US" sz="1200" b="1" dirty="0" err="1">
                <a:effectLst/>
                <a:latin typeface="Helvetica" panose="020B0604020202020204" pitchFamily="34" charset="0"/>
                <a:ea typeface="Times New Roman" panose="02020603050405020304" pitchFamily="18" charset="0"/>
              </a:rPr>
              <a:t>AvgPerCapitaIncome</a:t>
            </a:r>
            <a:r>
              <a:rPr lang="en-US" sz="1200" b="1" dirty="0">
                <a:effectLst/>
                <a:latin typeface="Helvetica" panose="020B0604020202020204" pitchFamily="34" charset="0"/>
                <a:ea typeface="Times New Roman" panose="02020603050405020304" pitchFamily="18" charset="0"/>
              </a:rPr>
              <a:t> and </a:t>
            </a:r>
            <a:r>
              <a:rPr lang="en-US" sz="1200" b="1" dirty="0" err="1">
                <a:effectLst/>
                <a:latin typeface="Helvetica" panose="020B0604020202020204" pitchFamily="34" charset="0"/>
                <a:ea typeface="Times New Roman" panose="02020603050405020304" pitchFamily="18" charset="0"/>
              </a:rPr>
              <a:t>AvgEducationIndex</a:t>
            </a:r>
            <a:r>
              <a:rPr lang="en-US" sz="1200" dirty="0">
                <a:effectLst/>
                <a:latin typeface="Helvetica" panose="020B0604020202020204" pitchFamily="34" charset="0"/>
                <a:ea typeface="Times New Roman" panose="02020603050405020304" pitchFamily="18" charset="0"/>
              </a:rPr>
              <a:t>: Correlation coefficient: </a:t>
            </a:r>
            <a:r>
              <a:rPr lang="en-US" sz="1200" b="1" dirty="0">
                <a:effectLst/>
                <a:latin typeface="Helvetica" panose="020B0604020202020204" pitchFamily="34" charset="0"/>
                <a:ea typeface="Times New Roman" panose="02020603050405020304" pitchFamily="18" charset="0"/>
              </a:rPr>
              <a:t>0.08</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A weak positive correlation indicates a slight association between higher education levels and increased per capita income.</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The most notable relationship is the weak to moderate negative correlation between </a:t>
            </a:r>
            <a:r>
              <a:rPr lang="en-US" sz="1200" b="1" kern="100" dirty="0" err="1">
                <a:effectLst/>
                <a:latin typeface="Helvetica" panose="020B0604020202020204" pitchFamily="34" charset="0"/>
                <a:ea typeface="Aptos" panose="020B0004020202020204" pitchFamily="34" charset="0"/>
                <a:cs typeface="Times New Roman" panose="02020603050405020304" pitchFamily="18" charset="0"/>
              </a:rPr>
              <a:t>AvgMortalityRate</a:t>
            </a: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 and </a:t>
            </a:r>
            <a:r>
              <a:rPr lang="en-US" sz="1200" b="1" kern="100" dirty="0" err="1">
                <a:effectLst/>
                <a:latin typeface="Helvetica" panose="020B0604020202020204" pitchFamily="34" charset="0"/>
                <a:ea typeface="Aptos" panose="020B0004020202020204" pitchFamily="34" charset="0"/>
                <a:cs typeface="Times New Roman" panose="02020603050405020304" pitchFamily="18" charset="0"/>
              </a:rPr>
              <a:t>AvgPerCapitaIncome</a:t>
            </a: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 highlighting the role of income in reducing mortality rates. </a:t>
            </a:r>
            <a:r>
              <a:rPr lang="en-US" sz="1200" b="1" kern="100" dirty="0" err="1">
                <a:effectLst/>
                <a:latin typeface="Helvetica" panose="020B0604020202020204" pitchFamily="34" charset="0"/>
                <a:ea typeface="Aptos" panose="020B0004020202020204" pitchFamily="34" charset="0"/>
                <a:cs typeface="Times New Roman" panose="02020603050405020304" pitchFamily="18" charset="0"/>
              </a:rPr>
              <a:t>AvgEducationIndex</a:t>
            </a:r>
            <a:r>
              <a:rPr lang="en-US" sz="1200" kern="100" dirty="0">
                <a:effectLst/>
                <a:latin typeface="Helvetica" panose="020B0604020202020204" pitchFamily="34" charset="0"/>
                <a:ea typeface="Aptos" panose="020B0004020202020204" pitchFamily="34" charset="0"/>
                <a:cs typeface="Times New Roman" panose="02020603050405020304" pitchFamily="18" charset="0"/>
              </a:rPr>
              <a:t> has minimal impact on income and mortality, suggesting other factors might play a more significant role in the dataset.</a:t>
            </a:r>
            <a:endParaRPr lang="en-US" sz="12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1761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AE6D-6CC0-6D9F-1687-2E59C8E92183}"/>
              </a:ext>
            </a:extLst>
          </p:cNvPr>
          <p:cNvSpPr>
            <a:spLocks noGrp="1"/>
          </p:cNvSpPr>
          <p:nvPr>
            <p:ph type="title"/>
          </p:nvPr>
        </p:nvSpPr>
        <p:spPr/>
        <p:txBody>
          <a:bodyPr/>
          <a:lstStyle/>
          <a:p>
            <a:r>
              <a:rPr lang="en-US" sz="1800" b="1" kern="100" dirty="0">
                <a:effectLst/>
                <a:latin typeface="Helvetica" panose="020B0604020202020204" pitchFamily="34" charset="0"/>
                <a:ea typeface="Aptos" panose="020B0004020202020204" pitchFamily="34" charset="0"/>
                <a:cs typeface="Times New Roman" panose="02020603050405020304" pitchFamily="18" charset="0"/>
              </a:rPr>
              <a:t>What is the average treatment cost (USD) for the most common infectious diseases, and how does it compare to the per capita income in different countries?</a:t>
            </a:r>
            <a:endParaRPr lang="en-US" b="1" dirty="0"/>
          </a:p>
        </p:txBody>
      </p:sp>
      <p:pic>
        <p:nvPicPr>
          <p:cNvPr id="3" name="Picture 2" descr="A screen shot of a graph&#10;&#10;Description automatically generated">
            <a:extLst>
              <a:ext uri="{FF2B5EF4-FFF2-40B4-BE49-F238E27FC236}">
                <a16:creationId xmlns:a16="http://schemas.microsoft.com/office/drawing/2014/main" id="{E598C588-FF56-79E2-9ED1-600CC5A9E6D1}"/>
              </a:ext>
            </a:extLst>
          </p:cNvPr>
          <p:cNvPicPr>
            <a:picLocks noChangeAspect="1"/>
          </p:cNvPicPr>
          <p:nvPr/>
        </p:nvPicPr>
        <p:blipFill>
          <a:blip r:embed="rId2"/>
          <a:stretch>
            <a:fillRect/>
          </a:stretch>
        </p:blipFill>
        <p:spPr>
          <a:xfrm>
            <a:off x="838199" y="1690687"/>
            <a:ext cx="6459583" cy="4306389"/>
          </a:xfrm>
          <a:prstGeom prst="rect">
            <a:avLst/>
          </a:prstGeom>
        </p:spPr>
      </p:pic>
      <p:sp>
        <p:nvSpPr>
          <p:cNvPr id="5" name="TextBox 4">
            <a:extLst>
              <a:ext uri="{FF2B5EF4-FFF2-40B4-BE49-F238E27FC236}">
                <a16:creationId xmlns:a16="http://schemas.microsoft.com/office/drawing/2014/main" id="{1295840E-9052-C398-DE03-7003D6CBEC49}"/>
              </a:ext>
            </a:extLst>
          </p:cNvPr>
          <p:cNvSpPr txBox="1"/>
          <p:nvPr/>
        </p:nvSpPr>
        <p:spPr>
          <a:xfrm>
            <a:off x="7419701" y="1690687"/>
            <a:ext cx="4667795" cy="3595471"/>
          </a:xfrm>
          <a:prstGeom prst="rect">
            <a:avLst/>
          </a:prstGeom>
          <a:noFill/>
        </p:spPr>
        <p:txBody>
          <a:bodyPr wrap="square">
            <a:spAutoFit/>
          </a:bodyPr>
          <a:lstStyle/>
          <a:p>
            <a:pPr marL="0" marR="0"/>
            <a:r>
              <a:rPr lang="en-US" sz="1400" b="1" dirty="0">
                <a:effectLst/>
                <a:latin typeface="Helvetica" panose="020B0604020202020204" pitchFamily="34" charset="0"/>
                <a:ea typeface="Times New Roman" panose="02020603050405020304" pitchFamily="18" charset="0"/>
              </a:rPr>
              <a:t>Distribution of Points</a:t>
            </a:r>
            <a:r>
              <a:rPr lang="en-US" sz="1400" dirty="0">
                <a:effectLst/>
                <a:latin typeface="Helvetica" panose="020B0604020202020204" pitchFamily="34"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marR="0">
              <a:lnSpc>
                <a:spcPct val="107000"/>
              </a:lnSpc>
              <a:spcAft>
                <a:spcPts val="800"/>
              </a:spcAft>
            </a:pP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Each point represents a country-disease combination. The horizontal axis shows per capita income, and the vertical axis represents treatment costs.</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No Clear Correlation</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No strong linear relationship exists between income and treatment costs; the costs remain relatively consistent across different income levels.</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Clustered Costs</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Most treatment costs range from $22,000 to $27,000 USD.</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400" b="1" kern="100" dirty="0">
                <a:effectLst/>
                <a:latin typeface="Helvetica" panose="020B0604020202020204" pitchFamily="34" charset="0"/>
                <a:ea typeface="Aptos" panose="020B0004020202020204" pitchFamily="34" charset="0"/>
                <a:cs typeface="Times New Roman" panose="02020603050405020304" pitchFamily="18" charset="0"/>
              </a:rPr>
              <a:t>Higher Income Outliers</a:t>
            </a:r>
            <a:r>
              <a:rPr lang="en-US" sz="1400" kern="100" dirty="0">
                <a:effectLst/>
                <a:latin typeface="Helvetica" panose="020B0604020202020204" pitchFamily="34" charset="0"/>
                <a:ea typeface="Aptos" panose="020B0004020202020204" pitchFamily="34" charset="0"/>
                <a:cs typeface="Times New Roman" panose="02020603050405020304" pitchFamily="18" charset="0"/>
              </a:rPr>
              <a:t>: Countries with per capita incomes above $55,000 show more significant variability in treatment costs, possibly due to differences in healthcare infrastructure or treatment approaches.</a:t>
            </a:r>
            <a:endParaRPr lang="en-US" sz="1400" kern="100" dirty="0">
              <a:effectLst/>
              <a:latin typeface="Arial" panose="020B06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93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1B0A-D5AC-F575-BF1F-D6D39CBB4989}"/>
              </a:ext>
            </a:extLst>
          </p:cNvPr>
          <p:cNvSpPr>
            <a:spLocks noGrp="1"/>
          </p:cNvSpPr>
          <p:nvPr>
            <p:ph type="title"/>
          </p:nvPr>
        </p:nvSpPr>
        <p:spPr/>
        <p:txBody>
          <a:bodyPr/>
          <a:lstStyle/>
          <a:p>
            <a:r>
              <a:rPr lang="en-US" sz="1800" b="1" kern="100" dirty="0">
                <a:effectLst/>
                <a:latin typeface="Helvetica" panose="020B0604020202020204" pitchFamily="34" charset="0"/>
                <a:ea typeface="Aptos" panose="020B0004020202020204" pitchFamily="34" charset="0"/>
                <a:cs typeface="Times New Roman" panose="02020603050405020304" pitchFamily="18" charset="0"/>
              </a:rPr>
              <a:t>Does the urbanization rate affect the incidence and prevalence rates of infectious diseases? Are urban areas more vulnerable to certain outbreaks?</a:t>
            </a:r>
            <a:endParaRPr lang="en-US" b="1" dirty="0"/>
          </a:p>
        </p:txBody>
      </p:sp>
      <p:pic>
        <p:nvPicPr>
          <p:cNvPr id="3" name="Picture 2" descr="A screenshot of a graph&#10;&#10;Description automatically generated">
            <a:extLst>
              <a:ext uri="{FF2B5EF4-FFF2-40B4-BE49-F238E27FC236}">
                <a16:creationId xmlns:a16="http://schemas.microsoft.com/office/drawing/2014/main" id="{2EF93B73-1438-83B4-E9F3-0887C07367B0}"/>
              </a:ext>
            </a:extLst>
          </p:cNvPr>
          <p:cNvPicPr>
            <a:picLocks noChangeAspect="1"/>
          </p:cNvPicPr>
          <p:nvPr/>
        </p:nvPicPr>
        <p:blipFill>
          <a:blip r:embed="rId2"/>
          <a:stretch>
            <a:fillRect/>
          </a:stretch>
        </p:blipFill>
        <p:spPr>
          <a:xfrm>
            <a:off x="838200" y="1690687"/>
            <a:ext cx="5257800" cy="4345865"/>
          </a:xfrm>
          <a:prstGeom prst="rect">
            <a:avLst/>
          </a:prstGeom>
        </p:spPr>
      </p:pic>
      <p:sp>
        <p:nvSpPr>
          <p:cNvPr id="5" name="TextBox 4">
            <a:extLst>
              <a:ext uri="{FF2B5EF4-FFF2-40B4-BE49-F238E27FC236}">
                <a16:creationId xmlns:a16="http://schemas.microsoft.com/office/drawing/2014/main" id="{7F851A2A-A4D9-2D4B-7144-D601CAA3960E}"/>
              </a:ext>
            </a:extLst>
          </p:cNvPr>
          <p:cNvSpPr txBox="1"/>
          <p:nvPr/>
        </p:nvSpPr>
        <p:spPr>
          <a:xfrm>
            <a:off x="6200503" y="1519544"/>
            <a:ext cx="5399314" cy="3539430"/>
          </a:xfrm>
          <a:prstGeom prst="rect">
            <a:avLst/>
          </a:prstGeom>
          <a:noFill/>
        </p:spPr>
        <p:txBody>
          <a:bodyPr wrap="square">
            <a:spAutoFit/>
          </a:bodyPr>
          <a:lstStyle/>
          <a:p>
            <a:pPr marL="0" marR="0"/>
            <a:r>
              <a:rPr lang="en-US" sz="1400" dirty="0">
                <a:effectLst/>
                <a:latin typeface="Helvetica" panose="020B0604020202020204" pitchFamily="34" charset="0"/>
                <a:ea typeface="Times New Roman" panose="02020603050405020304" pitchFamily="18" charset="0"/>
              </a:rPr>
              <a:t>Urbanization demonstrates a mixed impact on infectious disease dynamics. The correlation coefficient between urbanization and incidence rates (-0.14) suggests a weak negative relationship, implying that urbanization slightly decreases new infections.</a:t>
            </a:r>
          </a:p>
          <a:p>
            <a:pPr marL="0" marR="0"/>
            <a:endParaRPr lang="en-US" sz="1400" dirty="0">
              <a:effectLst/>
              <a:latin typeface="Helvetica" panose="020B0604020202020204" pitchFamily="34" charset="0"/>
              <a:ea typeface="Times New Roman" panose="02020603050405020304" pitchFamily="18" charset="0"/>
            </a:endParaRPr>
          </a:p>
          <a:p>
            <a:pPr marL="0" marR="0"/>
            <a:r>
              <a:rPr lang="en-US" sz="1400" dirty="0">
                <a:effectLst/>
                <a:latin typeface="Helvetica" panose="020B0604020202020204" pitchFamily="34" charset="0"/>
                <a:ea typeface="Times New Roman" panose="02020603050405020304" pitchFamily="18" charset="0"/>
              </a:rPr>
              <a:t>This effect is minimal and likely influenced by other factors. On the other hand, urbanization and prevalence rates show a weak positive correlation (0.27), indicating that urban areas might sustain a higher prevalence of diseases over time due to factors like chronic infections or persistent environmental conditions.</a:t>
            </a:r>
          </a:p>
          <a:p>
            <a:pPr marL="0" marR="0"/>
            <a:endParaRPr lang="en-US" sz="1400" dirty="0">
              <a:effectLst/>
              <a:latin typeface="Times New Roman" panose="02020603050405020304" pitchFamily="18" charset="0"/>
              <a:ea typeface="Times New Roman" panose="02020603050405020304" pitchFamily="18" charset="0"/>
            </a:endParaRPr>
          </a:p>
          <a:p>
            <a:pPr marL="0" marR="0"/>
            <a:r>
              <a:rPr lang="en-US" sz="1400" dirty="0">
                <a:effectLst/>
                <a:latin typeface="Helvetica" panose="020B0604020202020204" pitchFamily="34" charset="0"/>
                <a:ea typeface="Times New Roman" panose="02020603050405020304" pitchFamily="18" charset="0"/>
              </a:rPr>
              <a:t>Urban areas do not appear significantly more vulnerable to the initial spread of outbreaks, as suggested by the weak negative correlation with incidence rates. However, the weak positive correlation with prevalence rates highlights urban vulnerabilities in maintaining ongoing cases. </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248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1195</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Helvetica</vt:lpstr>
      <vt:lpstr>Times New Roman</vt:lpstr>
      <vt:lpstr>Office Theme</vt:lpstr>
      <vt:lpstr>Business Challenge: EDA and SQL </vt:lpstr>
      <vt:lpstr>Global Health Statistics</vt:lpstr>
      <vt:lpstr>Which infectious diseases have the highest prevalence rates globally, and how have these rates changed over the past 5 years?</vt:lpstr>
      <vt:lpstr>What countries have the worst access to healthcare?</vt:lpstr>
      <vt:lpstr>Which age groups and genders are most affected by high-prevalence infectious diseases? Are there significant disparities?</vt:lpstr>
      <vt:lpstr>Is there a correlation between healthcare access, the number of doctors per 1000 people, and the recovery rate for specific diseases?</vt:lpstr>
      <vt:lpstr>Which diseases have the highest mortality rates, and how do socioeconomic factors influence these rates?</vt:lpstr>
      <vt:lpstr>What is the average treatment cost (USD) for the most common infectious diseases, and how does it compare to the per capita income in different countries?</vt:lpstr>
      <vt:lpstr>Does the urbanization rate affect the incidence and prevalence rates of infectious diseases? Are urban areas more vulnerable to certain outbreaks?</vt:lpstr>
      <vt:lpstr>How does the availability of vaccines or treatments impact the mortality and recovery rates for specific infectious diseases? </vt:lpstr>
      <vt:lpstr>Which diseases contribute the most to DALYs (Disability-Adjusted Life Years)?</vt:lpstr>
      <vt:lpstr> Which countries have the highest disease burden?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Bigman</dc:creator>
  <cp:lastModifiedBy>Dan Bigman</cp:lastModifiedBy>
  <cp:revision>1</cp:revision>
  <dcterms:created xsi:type="dcterms:W3CDTF">2024-12-26T15:02:06Z</dcterms:created>
  <dcterms:modified xsi:type="dcterms:W3CDTF">2024-12-26T15:18:41Z</dcterms:modified>
</cp:coreProperties>
</file>