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Lexend"/>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160d16a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160d16a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160d16a41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160d16a41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160d16a41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160d16a41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160d16a41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160d16a41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160d16a41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160d16a41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160d16a41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160d16a41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160d16a41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160d16a41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160d16a41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160d16a41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160d16a41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160d16a41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160d16a41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160d16a41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160d16a41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160d16a41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160d16a41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160d16a41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160d16a41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160d16a41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3">
    <p:spTree>
      <p:nvGrpSpPr>
        <p:cNvPr id="60" name="Shape 60"/>
        <p:cNvGrpSpPr/>
        <p:nvPr/>
      </p:nvGrpSpPr>
      <p:grpSpPr>
        <a:xfrm>
          <a:off x="0" y="0"/>
          <a:ext cx="0" cy="0"/>
          <a:chOff x="0" y="0"/>
          <a:chExt cx="0" cy="0"/>
        </a:xfrm>
      </p:grpSpPr>
      <p:sp>
        <p:nvSpPr>
          <p:cNvPr id="61" name="Google Shape;61;p13"/>
          <p:cNvSpPr/>
          <p:nvPr/>
        </p:nvSpPr>
        <p:spPr>
          <a:xfrm>
            <a:off x="643200" y="659425"/>
            <a:ext cx="3146400" cy="1091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2" name="Google Shape;62;p13"/>
          <p:cNvSpPr txBox="1"/>
          <p:nvPr>
            <p:ph type="title"/>
          </p:nvPr>
        </p:nvSpPr>
        <p:spPr>
          <a:xfrm>
            <a:off x="671825" y="727744"/>
            <a:ext cx="3117600" cy="12018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3"/>
          <p:cNvSpPr/>
          <p:nvPr/>
        </p:nvSpPr>
        <p:spPr>
          <a:xfrm>
            <a:off x="2216400" y="1750725"/>
            <a:ext cx="4711200" cy="2187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4" name="Google Shape;64;p13"/>
          <p:cNvSpPr/>
          <p:nvPr/>
        </p:nvSpPr>
        <p:spPr>
          <a:xfrm>
            <a:off x="1686400" y="1750825"/>
            <a:ext cx="528900" cy="528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5" name="Google Shape;65;p13"/>
          <p:cNvSpPr/>
          <p:nvPr/>
        </p:nvSpPr>
        <p:spPr>
          <a:xfrm>
            <a:off x="6927600" y="2843900"/>
            <a:ext cx="528900" cy="109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6" name="Google Shape;66;p13"/>
          <p:cNvSpPr txBox="1"/>
          <p:nvPr>
            <p:ph idx="2" type="title"/>
          </p:nvPr>
        </p:nvSpPr>
        <p:spPr>
          <a:xfrm>
            <a:off x="2258050" y="1800075"/>
            <a:ext cx="46239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p:txBody>
      </p:sp>
      <p:sp>
        <p:nvSpPr>
          <p:cNvPr id="67" name="Google Shape;67;p1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8" name="Google Shape;68;p13"/>
          <p:cNvSpPr txBox="1"/>
          <p:nvPr>
            <p:ph idx="12" type="sldNum"/>
          </p:nvPr>
        </p:nvSpPr>
        <p:spPr>
          <a:xfrm>
            <a:off x="8333701" y="298859"/>
            <a:ext cx="489000" cy="502500"/>
          </a:xfrm>
          <a:prstGeom prst="rect">
            <a:avLst/>
          </a:prstGeom>
        </p:spPr>
        <p:txBody>
          <a:bodyPr anchorCtr="0" anchor="ctr" bIns="91425" lIns="91425" spcFirstLastPara="1" rIns="91425" wrap="square" tIns="91425">
            <a:norm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0">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5"/>
          <p:cNvSpPr txBox="1"/>
          <p:nvPr>
            <p:ph idx="12" type="sldNum"/>
          </p:nvPr>
        </p:nvSpPr>
        <p:spPr>
          <a:xfrm>
            <a:off x="8333701" y="298859"/>
            <a:ext cx="489000" cy="502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txBox="1"/>
          <p:nvPr>
            <p:ph type="title"/>
          </p:nvPr>
        </p:nvSpPr>
        <p:spPr>
          <a:xfrm>
            <a:off x="648175" y="659350"/>
            <a:ext cx="3135000" cy="1074300"/>
          </a:xfrm>
          <a:prstGeom prst="rect">
            <a:avLst/>
          </a:prstGeom>
          <a:solidFill>
            <a:schemeClr val="accent2"/>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t>Fatalities and Demolitions</a:t>
            </a:r>
            <a:endParaRPr sz="2900"/>
          </a:p>
        </p:txBody>
      </p:sp>
      <p:sp>
        <p:nvSpPr>
          <p:cNvPr id="76" name="Google Shape;76;p15"/>
          <p:cNvSpPr txBox="1"/>
          <p:nvPr>
            <p:ph idx="2" type="title"/>
          </p:nvPr>
        </p:nvSpPr>
        <p:spPr>
          <a:xfrm>
            <a:off x="2216250" y="1778650"/>
            <a:ext cx="4682400" cy="2151000"/>
          </a:xfrm>
          <a:prstGeom prst="rect">
            <a:avLst/>
          </a:prstGeom>
          <a:solidFill>
            <a:srgbClr val="D9D9D9"/>
          </a:solidFill>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233"/>
          </a:p>
          <a:p>
            <a:pPr indent="0" lvl="0" marL="0" marR="0" rtl="0" algn="l">
              <a:lnSpc>
                <a:spcPct val="100000"/>
              </a:lnSpc>
              <a:spcBef>
                <a:spcPts val="0"/>
              </a:spcBef>
              <a:spcAft>
                <a:spcPts val="0"/>
              </a:spcAft>
              <a:buNone/>
            </a:pPr>
            <a:r>
              <a:rPr lang="en" sz="2900"/>
              <a:t>Israel-Palestine conflict</a:t>
            </a:r>
            <a:endParaRPr sz="2900"/>
          </a:p>
          <a:p>
            <a:pPr indent="0" lvl="0" marL="0" marR="0" rtl="0" algn="l">
              <a:lnSpc>
                <a:spcPct val="100000"/>
              </a:lnSpc>
              <a:spcBef>
                <a:spcPts val="0"/>
              </a:spcBef>
              <a:spcAft>
                <a:spcPts val="0"/>
              </a:spcAft>
              <a:buNone/>
            </a:pPr>
            <a:r>
              <a:rPr lang="en" sz="2900"/>
              <a:t>f</a:t>
            </a:r>
            <a:r>
              <a:rPr lang="en" sz="2900"/>
              <a:t>rom 2000 to 2023</a:t>
            </a:r>
            <a:endParaRPr sz="2900"/>
          </a:p>
          <a:p>
            <a:pPr indent="0" lvl="0" marL="0" marR="0" rtl="0" algn="l">
              <a:lnSpc>
                <a:spcPct val="100000"/>
              </a:lnSpc>
              <a:spcBef>
                <a:spcPts val="0"/>
              </a:spcBef>
              <a:spcAft>
                <a:spcPts val="0"/>
              </a:spcAft>
              <a:buNone/>
            </a:pPr>
            <a:r>
              <a:t/>
            </a:r>
            <a:endParaRPr sz="1200"/>
          </a:p>
          <a:p>
            <a:pPr indent="0" lvl="0" marL="0" marR="0" rtl="0" algn="r">
              <a:lnSpc>
                <a:spcPct val="100000"/>
              </a:lnSpc>
              <a:spcBef>
                <a:spcPts val="0"/>
              </a:spcBef>
              <a:spcAft>
                <a:spcPts val="0"/>
              </a:spcAft>
              <a:buNone/>
            </a:pPr>
            <a:r>
              <a:t/>
            </a:r>
            <a:endParaRPr sz="1200"/>
          </a:p>
          <a:p>
            <a:pPr indent="0" lvl="0" marL="0" marR="0" rtl="0" algn="r">
              <a:lnSpc>
                <a:spcPct val="100000"/>
              </a:lnSpc>
              <a:spcBef>
                <a:spcPts val="0"/>
              </a:spcBef>
              <a:spcAft>
                <a:spcPts val="0"/>
              </a:spcAft>
              <a:buNone/>
            </a:pPr>
            <a:r>
              <a:rPr lang="en" sz="1200"/>
              <a:t>Diego J Rosa Paz</a:t>
            </a:r>
            <a:endParaRPr sz="1200"/>
          </a:p>
          <a:p>
            <a:pPr indent="0" lvl="0" marL="0" marR="0" rtl="0" algn="r">
              <a:lnSpc>
                <a:spcPct val="100000"/>
              </a:lnSpc>
              <a:spcBef>
                <a:spcPts val="0"/>
              </a:spcBef>
              <a:spcAft>
                <a:spcPts val="0"/>
              </a:spcAft>
              <a:buNone/>
            </a:pPr>
            <a:r>
              <a:rPr lang="en" sz="1200"/>
              <a:t>12/20/2024</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3083688" y="152400"/>
            <a:ext cx="2976634"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80400" y="742650"/>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challenges with joining the datasets</a:t>
            </a:r>
            <a:endParaRPr/>
          </a:p>
        </p:txBody>
      </p:sp>
      <p:sp>
        <p:nvSpPr>
          <p:cNvPr id="130" name="Google Shape;130;p25"/>
          <p:cNvSpPr txBox="1"/>
          <p:nvPr/>
        </p:nvSpPr>
        <p:spPr>
          <a:xfrm>
            <a:off x="4486575" y="1706550"/>
            <a:ext cx="3822300" cy="1730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EFEFEF"/>
                </a:solidFill>
                <a:latin typeface="Roboto"/>
                <a:ea typeface="Roboto"/>
                <a:cs typeface="Roboto"/>
                <a:sym typeface="Roboto"/>
              </a:rPr>
              <a:t>Through</a:t>
            </a:r>
            <a:r>
              <a:rPr lang="en" sz="1700">
                <a:solidFill>
                  <a:srgbClr val="EFEFEF"/>
                </a:solidFill>
                <a:latin typeface="Roboto"/>
                <a:ea typeface="Roboto"/>
                <a:cs typeface="Roboto"/>
                <a:sym typeface="Roboto"/>
              </a:rPr>
              <a:t> the use of an index and by creating a </a:t>
            </a:r>
            <a:r>
              <a:rPr lang="en" sz="1700">
                <a:solidFill>
                  <a:srgbClr val="EFEFEF"/>
                </a:solidFill>
                <a:latin typeface="Roboto"/>
                <a:ea typeface="Roboto"/>
                <a:cs typeface="Roboto"/>
                <a:sym typeface="Roboto"/>
              </a:rPr>
              <a:t>separate</a:t>
            </a:r>
            <a:r>
              <a:rPr lang="en" sz="1700">
                <a:solidFill>
                  <a:srgbClr val="EFEFEF"/>
                </a:solidFill>
                <a:latin typeface="Roboto"/>
                <a:ea typeface="Roboto"/>
                <a:cs typeface="Roboto"/>
                <a:sym typeface="Roboto"/>
              </a:rPr>
              <a:t> dataset with only events in Gaza Strip and the West Bank, I was able to use a join between them to retrieve the yearly fatalities and demolitions for these areas. </a:t>
            </a:r>
            <a:endParaRPr sz="1700">
              <a:solidFill>
                <a:srgbClr val="EFEF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2292375" y="78138"/>
            <a:ext cx="4702599" cy="498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25" y="500925"/>
            <a:ext cx="8622000" cy="7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Conclusions</a:t>
            </a:r>
            <a:endParaRPr sz="3500"/>
          </a:p>
        </p:txBody>
      </p:sp>
      <p:sp>
        <p:nvSpPr>
          <p:cNvPr id="141" name="Google Shape;141;p27"/>
          <p:cNvSpPr txBox="1"/>
          <p:nvPr/>
        </p:nvSpPr>
        <p:spPr>
          <a:xfrm>
            <a:off x="1186350" y="1749700"/>
            <a:ext cx="6771300" cy="2585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This project has helped me better manage datasets that may share similar information while not having a similar size or a clear key in common.</a:t>
            </a:r>
            <a:endParaRPr sz="1700">
              <a:solidFill>
                <a:schemeClr val="dk2"/>
              </a:solidFill>
              <a:latin typeface="Roboto"/>
              <a:ea typeface="Roboto"/>
              <a:cs typeface="Roboto"/>
              <a:sym typeface="Roboto"/>
            </a:endParaRPr>
          </a:p>
          <a:p>
            <a:pPr indent="0" lvl="0" marL="45720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Through the use of mysql, jupyterlabs and kaggle, I have improved my understanding of the work that goes into managing different datasets in order to generate useful observations between them.</a:t>
            </a:r>
            <a:endParaRPr sz="17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Objective</a:t>
            </a:r>
            <a:endParaRPr/>
          </a:p>
        </p:txBody>
      </p:sp>
      <p:sp>
        <p:nvSpPr>
          <p:cNvPr id="82" name="Google Shape;82;p16"/>
          <p:cNvSpPr txBox="1"/>
          <p:nvPr>
            <p:ph idx="1" type="subTitle"/>
          </p:nvPr>
        </p:nvSpPr>
        <p:spPr>
          <a:xfrm>
            <a:off x="311700" y="1778600"/>
            <a:ext cx="5381100" cy="14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 analyze the trends in fatalities and demolitions in the Israeli-Palestinian conflict between 2000 and 2023.</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50" y="831175"/>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Datasets</a:t>
            </a:r>
            <a:endParaRPr sz="5000"/>
          </a:p>
        </p:txBody>
      </p:sp>
      <p:sp>
        <p:nvSpPr>
          <p:cNvPr id="88" name="Google Shape;88;p17"/>
          <p:cNvSpPr txBox="1"/>
          <p:nvPr>
            <p:ph idx="1" type="body"/>
          </p:nvPr>
        </p:nvSpPr>
        <p:spPr>
          <a:xfrm>
            <a:off x="995100" y="2029450"/>
            <a:ext cx="7153800" cy="2121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sz="2850"/>
              <a:t>T</a:t>
            </a:r>
            <a:r>
              <a:rPr lang="en" sz="2850"/>
              <a:t>he data in both sets comes from B’tselem– The Israeli Information Center for Human Rights in the Occupied Territories. The dataset for fatalities has 11,124 rows, each detailing an individual person. While the dataset for demolitions has 5,765 instances of a demolition undertaken by Israel in the occupied </a:t>
            </a:r>
            <a:r>
              <a:rPr lang="en" sz="2850"/>
              <a:t>territories</a:t>
            </a:r>
            <a:r>
              <a:rPr lang="en" sz="2850"/>
              <a:t> of Palestine.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0" y="1056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Fatalities since the Second Intifada</a:t>
            </a:r>
            <a:endParaRPr/>
          </a:p>
        </p:txBody>
      </p:sp>
      <p:pic>
        <p:nvPicPr>
          <p:cNvPr id="94" name="Google Shape;94;p18"/>
          <p:cNvPicPr preferRelativeResize="0"/>
          <p:nvPr/>
        </p:nvPicPr>
        <p:blipFill>
          <a:blip r:embed="rId3">
            <a:alphaModFix/>
          </a:blip>
          <a:stretch>
            <a:fillRect/>
          </a:stretch>
        </p:blipFill>
        <p:spPr>
          <a:xfrm>
            <a:off x="1408250" y="783200"/>
            <a:ext cx="6327501" cy="416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200625" y="393438"/>
            <a:ext cx="8839199" cy="4356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679000" y="152400"/>
            <a:ext cx="7785993"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52400" y="540100"/>
            <a:ext cx="8839198" cy="4063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634476" y="331688"/>
            <a:ext cx="5875050" cy="448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2400" y="1491875"/>
            <a:ext cx="8839201" cy="21597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