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0628139a9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30628139a9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0628139a9e_0_1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30628139a9e_0_1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0628139a9e_0_1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30628139a9e_0_1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0628139a9e_0_1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30628139a9e_0_1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0628139a9e_0_1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30628139a9e_0_1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0628139a9e_0_1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30628139a9e_0_1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0628139a9e_0_1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30628139a9e_0_1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0628139a9e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0628139a9e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0628139a9e_0_1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30628139a9e_0_1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0628139a9e_0_2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30628139a9e_0_2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30628139a9e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g30628139a9e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0628139a9e_0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g30628139a9e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0628139a9e_0_2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30628139a9e_0_2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0628139a9e_0_2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30628139a9e_0_2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0628139a9e_0_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30628139a9e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0628139a9e_0_1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30628139a9e_0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0628139a9e_0_1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30628139a9e_0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0628139a9e_0_1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g30628139a9e_0_1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3.png"/><Relationship Id="rId7"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3.png"/><Relationship Id="rId7"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3.png"/><Relationship Id="rId7"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3.png"/><Relationship Id="rId7"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21.png"/><Relationship Id="rId5" Type="http://schemas.openxmlformats.org/officeDocument/2006/relationships/image" Target="../media/image1.png"/><Relationship Id="rId6" Type="http://schemas.openxmlformats.org/officeDocument/2006/relationships/image" Target="../media/image3.png"/><Relationship Id="rId7" Type="http://schemas.openxmlformats.org/officeDocument/2006/relationships/image" Target="../media/image20.png"/><Relationship Id="rId8"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3.png"/><Relationship Id="rId7"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3.png"/><Relationship Id="rId7"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1.png"/><Relationship Id="rId7"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1.png"/><Relationship Id="rId7" Type="http://schemas.openxmlformats.org/officeDocument/2006/relationships/image" Target="../media/image19.png"/><Relationship Id="rId8"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3.png"/><Relationship Id="rId7"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3.png"/><Relationship Id="rId7" Type="http://schemas.openxmlformats.org/officeDocument/2006/relationships/image" Target="../media/image9.png"/><Relationship Id="rId8"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3.png"/><Relationship Id="rId7"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3.png"/><Relationship Id="rId7"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311700" y="2401950"/>
            <a:ext cx="8520600" cy="8124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s" sz="1800">
                <a:latin typeface="Roboto"/>
                <a:ea typeface="Roboto"/>
                <a:cs typeface="Roboto"/>
                <a:sym typeface="Roboto"/>
              </a:rPr>
              <a:t>Dani Siaj</a:t>
            </a:r>
            <a:endParaRPr b="0" i="0" sz="1800" u="none" cap="none" strike="noStrike">
              <a:solidFill>
                <a:srgbClr val="000000"/>
              </a:solidFill>
              <a:latin typeface="Roboto"/>
              <a:ea typeface="Roboto"/>
              <a:cs typeface="Roboto"/>
              <a:sym typeface="Roboto"/>
            </a:endParaRPr>
          </a:p>
        </p:txBody>
      </p:sp>
      <p:sp>
        <p:nvSpPr>
          <p:cNvPr id="55" name="Google Shape;55;p13"/>
          <p:cNvSpPr txBox="1"/>
          <p:nvPr/>
        </p:nvSpPr>
        <p:spPr>
          <a:xfrm>
            <a:off x="311713" y="3307813"/>
            <a:ext cx="8520600" cy="341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s">
                <a:solidFill>
                  <a:srgbClr val="595959"/>
                </a:solidFill>
                <a:latin typeface="Roboto"/>
                <a:ea typeface="Roboto"/>
                <a:cs typeface="Roboto"/>
                <a:sym typeface="Roboto"/>
              </a:rPr>
              <a:t>Business Analysis on Heart Attack Risk Prediction</a:t>
            </a:r>
            <a:endParaRPr b="0" i="0" sz="1400" u="none" cap="none" strike="noStrike">
              <a:solidFill>
                <a:srgbClr val="595959"/>
              </a:solidFill>
              <a:latin typeface="Roboto"/>
              <a:ea typeface="Roboto"/>
              <a:cs typeface="Roboto"/>
              <a:sym typeface="Roboto"/>
            </a:endParaRPr>
          </a:p>
        </p:txBody>
      </p:sp>
      <p:pic>
        <p:nvPicPr>
          <p:cNvPr id="56" name="Google Shape;56;p13"/>
          <p:cNvPicPr preferRelativeResize="0"/>
          <p:nvPr/>
        </p:nvPicPr>
        <p:blipFill rotWithShape="1">
          <a:blip r:embed="rId4">
            <a:alphaModFix/>
          </a:blip>
          <a:srcRect b="0" l="0" r="0" t="0"/>
          <a:stretch/>
        </p:blipFill>
        <p:spPr>
          <a:xfrm>
            <a:off x="3786563" y="1393225"/>
            <a:ext cx="1570875" cy="1570875"/>
          </a:xfrm>
          <a:prstGeom prst="rect">
            <a:avLst/>
          </a:prstGeom>
          <a:noFill/>
          <a:ln>
            <a:noFill/>
          </a:ln>
        </p:spPr>
      </p:pic>
      <p:pic>
        <p:nvPicPr>
          <p:cNvPr id="57" name="Google Shape;57;p13"/>
          <p:cNvPicPr preferRelativeResize="0"/>
          <p:nvPr/>
        </p:nvPicPr>
        <p:blipFill rotWithShape="1">
          <a:blip r:embed="rId5">
            <a:alphaModFix/>
          </a:blip>
          <a:srcRect b="0" l="0" r="0" t="0"/>
          <a:stretch/>
        </p:blipFill>
        <p:spPr>
          <a:xfrm>
            <a:off x="7298875" y="-1087175"/>
            <a:ext cx="2599849" cy="2803224"/>
          </a:xfrm>
          <a:prstGeom prst="rect">
            <a:avLst/>
          </a:prstGeom>
          <a:noFill/>
          <a:ln>
            <a:noFill/>
          </a:ln>
        </p:spPr>
      </p:pic>
      <p:pic>
        <p:nvPicPr>
          <p:cNvPr id="58" name="Google Shape;58;p13"/>
          <p:cNvPicPr preferRelativeResize="0"/>
          <p:nvPr/>
        </p:nvPicPr>
        <p:blipFill rotWithShape="1">
          <a:blip r:embed="rId5">
            <a:alphaModFix/>
          </a:blip>
          <a:srcRect b="0" l="0" r="0" t="0"/>
          <a:stretch/>
        </p:blipFill>
        <p:spPr>
          <a:xfrm>
            <a:off x="-732950" y="3742975"/>
            <a:ext cx="2599849" cy="2803224"/>
          </a:xfrm>
          <a:prstGeom prst="rect">
            <a:avLst/>
          </a:prstGeom>
          <a:noFill/>
          <a:ln>
            <a:noFill/>
          </a:ln>
        </p:spPr>
      </p:pic>
      <p:pic>
        <p:nvPicPr>
          <p:cNvPr id="59" name="Google Shape;59;p13"/>
          <p:cNvPicPr preferRelativeResize="0"/>
          <p:nvPr/>
        </p:nvPicPr>
        <p:blipFill rotWithShape="1">
          <a:blip r:embed="rId6">
            <a:alphaModFix/>
          </a:blip>
          <a:srcRect b="0" l="0" r="0" t="0"/>
          <a:stretch/>
        </p:blipFill>
        <p:spPr>
          <a:xfrm>
            <a:off x="7620000" y="338600"/>
            <a:ext cx="1524000" cy="1143325"/>
          </a:xfrm>
          <a:prstGeom prst="flowChartPreparation">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7" name="Shape 147"/>
        <p:cNvGrpSpPr/>
        <p:nvPr/>
      </p:nvGrpSpPr>
      <p:grpSpPr>
        <a:xfrm>
          <a:off x="0" y="0"/>
          <a:ext cx="0" cy="0"/>
          <a:chOff x="0" y="0"/>
          <a:chExt cx="0" cy="0"/>
        </a:xfrm>
      </p:grpSpPr>
      <p:sp>
        <p:nvSpPr>
          <p:cNvPr id="148" name="Google Shape;148;p22"/>
          <p:cNvSpPr txBox="1"/>
          <p:nvPr/>
        </p:nvSpPr>
        <p:spPr>
          <a:xfrm>
            <a:off x="368425" y="896988"/>
            <a:ext cx="8520600" cy="5667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s" sz="1800">
                <a:latin typeface="Roboto"/>
                <a:ea typeface="Roboto"/>
                <a:cs typeface="Roboto"/>
                <a:sym typeface="Roboto"/>
              </a:rPr>
              <a:t>Business Analysis</a:t>
            </a:r>
            <a:endParaRPr b="0" i="0" sz="1800" u="none" cap="none" strike="noStrike">
              <a:solidFill>
                <a:srgbClr val="000000"/>
              </a:solidFill>
              <a:latin typeface="Roboto"/>
              <a:ea typeface="Roboto"/>
              <a:cs typeface="Roboto"/>
              <a:sym typeface="Roboto"/>
            </a:endParaRPr>
          </a:p>
        </p:txBody>
      </p:sp>
      <p:pic>
        <p:nvPicPr>
          <p:cNvPr id="149" name="Google Shape;149;p22"/>
          <p:cNvPicPr preferRelativeResize="0"/>
          <p:nvPr/>
        </p:nvPicPr>
        <p:blipFill rotWithShape="1">
          <a:blip r:embed="rId4">
            <a:alphaModFix/>
          </a:blip>
          <a:srcRect b="0" l="0" r="0" t="0"/>
          <a:stretch/>
        </p:blipFill>
        <p:spPr>
          <a:xfrm>
            <a:off x="7298875" y="-1087175"/>
            <a:ext cx="2599849" cy="2803224"/>
          </a:xfrm>
          <a:prstGeom prst="rect">
            <a:avLst/>
          </a:prstGeom>
          <a:noFill/>
          <a:ln>
            <a:noFill/>
          </a:ln>
        </p:spPr>
      </p:pic>
      <p:pic>
        <p:nvPicPr>
          <p:cNvPr id="150" name="Google Shape;150;p22"/>
          <p:cNvPicPr preferRelativeResize="0"/>
          <p:nvPr/>
        </p:nvPicPr>
        <p:blipFill rotWithShape="1">
          <a:blip r:embed="rId5">
            <a:alphaModFix/>
          </a:blip>
          <a:srcRect b="0" l="0" r="0" t="0"/>
          <a:stretch/>
        </p:blipFill>
        <p:spPr>
          <a:xfrm>
            <a:off x="7620000" y="338600"/>
            <a:ext cx="1524000" cy="1143325"/>
          </a:xfrm>
          <a:prstGeom prst="flowChartPreparation">
            <a:avLst/>
          </a:prstGeom>
          <a:noFill/>
          <a:ln>
            <a:noFill/>
          </a:ln>
        </p:spPr>
      </p:pic>
      <p:pic>
        <p:nvPicPr>
          <p:cNvPr id="151" name="Google Shape;151;p22"/>
          <p:cNvPicPr preferRelativeResize="0"/>
          <p:nvPr/>
        </p:nvPicPr>
        <p:blipFill rotWithShape="1">
          <a:blip r:embed="rId6">
            <a:alphaModFix/>
          </a:blip>
          <a:srcRect b="0" l="0" r="0" t="0"/>
          <a:stretch/>
        </p:blipFill>
        <p:spPr>
          <a:xfrm>
            <a:off x="368413" y="394900"/>
            <a:ext cx="1570875" cy="1570875"/>
          </a:xfrm>
          <a:prstGeom prst="rect">
            <a:avLst/>
          </a:prstGeom>
          <a:noFill/>
          <a:ln>
            <a:noFill/>
          </a:ln>
        </p:spPr>
      </p:pic>
      <p:pic>
        <p:nvPicPr>
          <p:cNvPr id="152" name="Google Shape;152;p22"/>
          <p:cNvPicPr preferRelativeResize="0"/>
          <p:nvPr/>
        </p:nvPicPr>
        <p:blipFill>
          <a:blip r:embed="rId7">
            <a:alphaModFix/>
          </a:blip>
          <a:stretch>
            <a:fillRect/>
          </a:stretch>
        </p:blipFill>
        <p:spPr>
          <a:xfrm>
            <a:off x="1994025" y="1481925"/>
            <a:ext cx="5057024" cy="3055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6" name="Shape 156"/>
        <p:cNvGrpSpPr/>
        <p:nvPr/>
      </p:nvGrpSpPr>
      <p:grpSpPr>
        <a:xfrm>
          <a:off x="0" y="0"/>
          <a:ext cx="0" cy="0"/>
          <a:chOff x="0" y="0"/>
          <a:chExt cx="0" cy="0"/>
        </a:xfrm>
      </p:grpSpPr>
      <p:sp>
        <p:nvSpPr>
          <p:cNvPr id="157" name="Google Shape;157;p23"/>
          <p:cNvSpPr txBox="1"/>
          <p:nvPr/>
        </p:nvSpPr>
        <p:spPr>
          <a:xfrm>
            <a:off x="368425" y="896988"/>
            <a:ext cx="8520600" cy="5667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s" sz="1800">
                <a:latin typeface="Roboto"/>
                <a:ea typeface="Roboto"/>
                <a:cs typeface="Roboto"/>
                <a:sym typeface="Roboto"/>
              </a:rPr>
              <a:t>Business Analysis</a:t>
            </a:r>
            <a:endParaRPr b="0" i="0" sz="1800" u="none" cap="none" strike="noStrike">
              <a:solidFill>
                <a:srgbClr val="000000"/>
              </a:solidFill>
              <a:latin typeface="Roboto"/>
              <a:ea typeface="Roboto"/>
              <a:cs typeface="Roboto"/>
              <a:sym typeface="Roboto"/>
            </a:endParaRPr>
          </a:p>
        </p:txBody>
      </p:sp>
      <p:pic>
        <p:nvPicPr>
          <p:cNvPr id="158" name="Google Shape;158;p23"/>
          <p:cNvPicPr preferRelativeResize="0"/>
          <p:nvPr/>
        </p:nvPicPr>
        <p:blipFill rotWithShape="1">
          <a:blip r:embed="rId4">
            <a:alphaModFix/>
          </a:blip>
          <a:srcRect b="0" l="0" r="0" t="0"/>
          <a:stretch/>
        </p:blipFill>
        <p:spPr>
          <a:xfrm>
            <a:off x="7298875" y="-1087175"/>
            <a:ext cx="2599849" cy="2803224"/>
          </a:xfrm>
          <a:prstGeom prst="rect">
            <a:avLst/>
          </a:prstGeom>
          <a:noFill/>
          <a:ln>
            <a:noFill/>
          </a:ln>
        </p:spPr>
      </p:pic>
      <p:pic>
        <p:nvPicPr>
          <p:cNvPr id="159" name="Google Shape;159;p23"/>
          <p:cNvPicPr preferRelativeResize="0"/>
          <p:nvPr/>
        </p:nvPicPr>
        <p:blipFill rotWithShape="1">
          <a:blip r:embed="rId5">
            <a:alphaModFix/>
          </a:blip>
          <a:srcRect b="0" l="0" r="0" t="0"/>
          <a:stretch/>
        </p:blipFill>
        <p:spPr>
          <a:xfrm>
            <a:off x="7620000" y="338600"/>
            <a:ext cx="1524000" cy="1143325"/>
          </a:xfrm>
          <a:prstGeom prst="flowChartPreparation">
            <a:avLst/>
          </a:prstGeom>
          <a:noFill/>
          <a:ln>
            <a:noFill/>
          </a:ln>
        </p:spPr>
      </p:pic>
      <p:pic>
        <p:nvPicPr>
          <p:cNvPr id="160" name="Google Shape;160;p23"/>
          <p:cNvPicPr preferRelativeResize="0"/>
          <p:nvPr/>
        </p:nvPicPr>
        <p:blipFill rotWithShape="1">
          <a:blip r:embed="rId6">
            <a:alphaModFix/>
          </a:blip>
          <a:srcRect b="0" l="0" r="0" t="0"/>
          <a:stretch/>
        </p:blipFill>
        <p:spPr>
          <a:xfrm>
            <a:off x="368413" y="394900"/>
            <a:ext cx="1570875" cy="1570875"/>
          </a:xfrm>
          <a:prstGeom prst="rect">
            <a:avLst/>
          </a:prstGeom>
          <a:noFill/>
          <a:ln>
            <a:noFill/>
          </a:ln>
        </p:spPr>
      </p:pic>
      <p:pic>
        <p:nvPicPr>
          <p:cNvPr id="161" name="Google Shape;161;p23"/>
          <p:cNvPicPr preferRelativeResize="0"/>
          <p:nvPr/>
        </p:nvPicPr>
        <p:blipFill>
          <a:blip r:embed="rId7">
            <a:alphaModFix/>
          </a:blip>
          <a:stretch>
            <a:fillRect/>
          </a:stretch>
        </p:blipFill>
        <p:spPr>
          <a:xfrm>
            <a:off x="2027200" y="1594400"/>
            <a:ext cx="5089588" cy="3061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5" name="Shape 165"/>
        <p:cNvGrpSpPr/>
        <p:nvPr/>
      </p:nvGrpSpPr>
      <p:grpSpPr>
        <a:xfrm>
          <a:off x="0" y="0"/>
          <a:ext cx="0" cy="0"/>
          <a:chOff x="0" y="0"/>
          <a:chExt cx="0" cy="0"/>
        </a:xfrm>
      </p:grpSpPr>
      <p:sp>
        <p:nvSpPr>
          <p:cNvPr id="166" name="Google Shape;166;p24"/>
          <p:cNvSpPr txBox="1"/>
          <p:nvPr/>
        </p:nvSpPr>
        <p:spPr>
          <a:xfrm>
            <a:off x="368425" y="896988"/>
            <a:ext cx="8520600" cy="5667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s" sz="1800">
                <a:latin typeface="Roboto"/>
                <a:ea typeface="Roboto"/>
                <a:cs typeface="Roboto"/>
                <a:sym typeface="Roboto"/>
              </a:rPr>
              <a:t>Business Analysis</a:t>
            </a:r>
            <a:endParaRPr b="0" i="0" sz="1800" u="none" cap="none" strike="noStrike">
              <a:solidFill>
                <a:srgbClr val="000000"/>
              </a:solidFill>
              <a:latin typeface="Roboto"/>
              <a:ea typeface="Roboto"/>
              <a:cs typeface="Roboto"/>
              <a:sym typeface="Roboto"/>
            </a:endParaRPr>
          </a:p>
        </p:txBody>
      </p:sp>
      <p:pic>
        <p:nvPicPr>
          <p:cNvPr id="167" name="Google Shape;167;p24"/>
          <p:cNvPicPr preferRelativeResize="0"/>
          <p:nvPr/>
        </p:nvPicPr>
        <p:blipFill rotWithShape="1">
          <a:blip r:embed="rId4">
            <a:alphaModFix/>
          </a:blip>
          <a:srcRect b="0" l="0" r="0" t="0"/>
          <a:stretch/>
        </p:blipFill>
        <p:spPr>
          <a:xfrm>
            <a:off x="7298875" y="-1087175"/>
            <a:ext cx="2599849" cy="2803224"/>
          </a:xfrm>
          <a:prstGeom prst="rect">
            <a:avLst/>
          </a:prstGeom>
          <a:noFill/>
          <a:ln>
            <a:noFill/>
          </a:ln>
        </p:spPr>
      </p:pic>
      <p:pic>
        <p:nvPicPr>
          <p:cNvPr id="168" name="Google Shape;168;p24"/>
          <p:cNvPicPr preferRelativeResize="0"/>
          <p:nvPr/>
        </p:nvPicPr>
        <p:blipFill rotWithShape="1">
          <a:blip r:embed="rId5">
            <a:alphaModFix/>
          </a:blip>
          <a:srcRect b="0" l="0" r="0" t="0"/>
          <a:stretch/>
        </p:blipFill>
        <p:spPr>
          <a:xfrm>
            <a:off x="7620000" y="338600"/>
            <a:ext cx="1524000" cy="1143325"/>
          </a:xfrm>
          <a:prstGeom prst="flowChartPreparation">
            <a:avLst/>
          </a:prstGeom>
          <a:noFill/>
          <a:ln>
            <a:noFill/>
          </a:ln>
        </p:spPr>
      </p:pic>
      <p:pic>
        <p:nvPicPr>
          <p:cNvPr id="169" name="Google Shape;169;p24"/>
          <p:cNvPicPr preferRelativeResize="0"/>
          <p:nvPr/>
        </p:nvPicPr>
        <p:blipFill rotWithShape="1">
          <a:blip r:embed="rId6">
            <a:alphaModFix/>
          </a:blip>
          <a:srcRect b="0" l="0" r="0" t="0"/>
          <a:stretch/>
        </p:blipFill>
        <p:spPr>
          <a:xfrm>
            <a:off x="368413" y="394900"/>
            <a:ext cx="1570875" cy="1570875"/>
          </a:xfrm>
          <a:prstGeom prst="rect">
            <a:avLst/>
          </a:prstGeom>
          <a:noFill/>
          <a:ln>
            <a:noFill/>
          </a:ln>
        </p:spPr>
      </p:pic>
      <p:pic>
        <p:nvPicPr>
          <p:cNvPr id="170" name="Google Shape;170;p24"/>
          <p:cNvPicPr preferRelativeResize="0"/>
          <p:nvPr/>
        </p:nvPicPr>
        <p:blipFill>
          <a:blip r:embed="rId7">
            <a:alphaModFix/>
          </a:blip>
          <a:stretch>
            <a:fillRect/>
          </a:stretch>
        </p:blipFill>
        <p:spPr>
          <a:xfrm>
            <a:off x="2135125" y="1481925"/>
            <a:ext cx="4996401" cy="3122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4" name="Shape 174"/>
        <p:cNvGrpSpPr/>
        <p:nvPr/>
      </p:nvGrpSpPr>
      <p:grpSpPr>
        <a:xfrm>
          <a:off x="0" y="0"/>
          <a:ext cx="0" cy="0"/>
          <a:chOff x="0" y="0"/>
          <a:chExt cx="0" cy="0"/>
        </a:xfrm>
      </p:grpSpPr>
      <p:sp>
        <p:nvSpPr>
          <p:cNvPr id="175" name="Google Shape;175;p25"/>
          <p:cNvSpPr txBox="1"/>
          <p:nvPr/>
        </p:nvSpPr>
        <p:spPr>
          <a:xfrm>
            <a:off x="368425" y="896988"/>
            <a:ext cx="8520600" cy="5667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s" sz="1800">
                <a:latin typeface="Roboto"/>
                <a:ea typeface="Roboto"/>
                <a:cs typeface="Roboto"/>
                <a:sym typeface="Roboto"/>
              </a:rPr>
              <a:t>Business Analysis</a:t>
            </a:r>
            <a:endParaRPr b="0" i="0" sz="1800" u="none" cap="none" strike="noStrike">
              <a:solidFill>
                <a:srgbClr val="000000"/>
              </a:solidFill>
              <a:latin typeface="Roboto"/>
              <a:ea typeface="Roboto"/>
              <a:cs typeface="Roboto"/>
              <a:sym typeface="Roboto"/>
            </a:endParaRPr>
          </a:p>
        </p:txBody>
      </p:sp>
      <p:pic>
        <p:nvPicPr>
          <p:cNvPr id="176" name="Google Shape;176;p25"/>
          <p:cNvPicPr preferRelativeResize="0"/>
          <p:nvPr/>
        </p:nvPicPr>
        <p:blipFill rotWithShape="1">
          <a:blip r:embed="rId4">
            <a:alphaModFix/>
          </a:blip>
          <a:srcRect b="0" l="0" r="0" t="0"/>
          <a:stretch/>
        </p:blipFill>
        <p:spPr>
          <a:xfrm>
            <a:off x="7298875" y="-1087175"/>
            <a:ext cx="2599849" cy="2803224"/>
          </a:xfrm>
          <a:prstGeom prst="rect">
            <a:avLst/>
          </a:prstGeom>
          <a:noFill/>
          <a:ln>
            <a:noFill/>
          </a:ln>
        </p:spPr>
      </p:pic>
      <p:pic>
        <p:nvPicPr>
          <p:cNvPr id="177" name="Google Shape;177;p25"/>
          <p:cNvPicPr preferRelativeResize="0"/>
          <p:nvPr/>
        </p:nvPicPr>
        <p:blipFill rotWithShape="1">
          <a:blip r:embed="rId5">
            <a:alphaModFix/>
          </a:blip>
          <a:srcRect b="0" l="0" r="0" t="0"/>
          <a:stretch/>
        </p:blipFill>
        <p:spPr>
          <a:xfrm>
            <a:off x="7620000" y="338600"/>
            <a:ext cx="1524000" cy="1143325"/>
          </a:xfrm>
          <a:prstGeom prst="flowChartPreparation">
            <a:avLst/>
          </a:prstGeom>
          <a:noFill/>
          <a:ln>
            <a:noFill/>
          </a:ln>
        </p:spPr>
      </p:pic>
      <p:pic>
        <p:nvPicPr>
          <p:cNvPr id="178" name="Google Shape;178;p25"/>
          <p:cNvPicPr preferRelativeResize="0"/>
          <p:nvPr/>
        </p:nvPicPr>
        <p:blipFill rotWithShape="1">
          <a:blip r:embed="rId6">
            <a:alphaModFix/>
          </a:blip>
          <a:srcRect b="0" l="0" r="0" t="0"/>
          <a:stretch/>
        </p:blipFill>
        <p:spPr>
          <a:xfrm>
            <a:off x="368413" y="394900"/>
            <a:ext cx="1570875" cy="1570875"/>
          </a:xfrm>
          <a:prstGeom prst="rect">
            <a:avLst/>
          </a:prstGeom>
          <a:noFill/>
          <a:ln>
            <a:noFill/>
          </a:ln>
        </p:spPr>
      </p:pic>
      <p:pic>
        <p:nvPicPr>
          <p:cNvPr id="179" name="Google Shape;179;p25"/>
          <p:cNvPicPr preferRelativeResize="0"/>
          <p:nvPr/>
        </p:nvPicPr>
        <p:blipFill>
          <a:blip r:embed="rId7">
            <a:alphaModFix/>
          </a:blip>
          <a:stretch>
            <a:fillRect/>
          </a:stretch>
        </p:blipFill>
        <p:spPr>
          <a:xfrm>
            <a:off x="2091699" y="1616099"/>
            <a:ext cx="4646925" cy="3060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3" name="Shape 183"/>
        <p:cNvGrpSpPr/>
        <p:nvPr/>
      </p:nvGrpSpPr>
      <p:grpSpPr>
        <a:xfrm>
          <a:off x="0" y="0"/>
          <a:ext cx="0" cy="0"/>
          <a:chOff x="0" y="0"/>
          <a:chExt cx="0" cy="0"/>
        </a:xfrm>
      </p:grpSpPr>
      <p:sp>
        <p:nvSpPr>
          <p:cNvPr id="184" name="Google Shape;184;p26"/>
          <p:cNvSpPr txBox="1"/>
          <p:nvPr/>
        </p:nvSpPr>
        <p:spPr>
          <a:xfrm>
            <a:off x="368425" y="896988"/>
            <a:ext cx="8520600" cy="5667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s" sz="1800">
                <a:latin typeface="Roboto"/>
                <a:ea typeface="Roboto"/>
                <a:cs typeface="Roboto"/>
                <a:sym typeface="Roboto"/>
              </a:rPr>
              <a:t>Business Analysis</a:t>
            </a:r>
            <a:endParaRPr b="0" i="0" sz="1800" u="none" cap="none" strike="noStrike">
              <a:solidFill>
                <a:srgbClr val="000000"/>
              </a:solidFill>
              <a:latin typeface="Roboto"/>
              <a:ea typeface="Roboto"/>
              <a:cs typeface="Roboto"/>
              <a:sym typeface="Roboto"/>
            </a:endParaRPr>
          </a:p>
        </p:txBody>
      </p:sp>
      <p:pic>
        <p:nvPicPr>
          <p:cNvPr id="185" name="Google Shape;185;p26"/>
          <p:cNvPicPr preferRelativeResize="0"/>
          <p:nvPr/>
        </p:nvPicPr>
        <p:blipFill rotWithShape="1">
          <a:blip r:embed="rId4">
            <a:alphaModFix/>
          </a:blip>
          <a:srcRect b="0" l="0" r="0" t="0"/>
          <a:stretch/>
        </p:blipFill>
        <p:spPr>
          <a:xfrm>
            <a:off x="7298875" y="-1087175"/>
            <a:ext cx="2599849" cy="2803224"/>
          </a:xfrm>
          <a:prstGeom prst="rect">
            <a:avLst/>
          </a:prstGeom>
          <a:noFill/>
          <a:ln>
            <a:noFill/>
          </a:ln>
        </p:spPr>
      </p:pic>
      <p:pic>
        <p:nvPicPr>
          <p:cNvPr id="186" name="Google Shape;186;p26"/>
          <p:cNvPicPr preferRelativeResize="0"/>
          <p:nvPr/>
        </p:nvPicPr>
        <p:blipFill rotWithShape="1">
          <a:blip r:embed="rId5">
            <a:alphaModFix/>
          </a:blip>
          <a:srcRect b="0" l="0" r="0" t="0"/>
          <a:stretch/>
        </p:blipFill>
        <p:spPr>
          <a:xfrm>
            <a:off x="7620000" y="338600"/>
            <a:ext cx="1524000" cy="1143325"/>
          </a:xfrm>
          <a:prstGeom prst="flowChartPreparation">
            <a:avLst/>
          </a:prstGeom>
          <a:noFill/>
          <a:ln>
            <a:noFill/>
          </a:ln>
        </p:spPr>
      </p:pic>
      <p:pic>
        <p:nvPicPr>
          <p:cNvPr id="187" name="Google Shape;187;p26"/>
          <p:cNvPicPr preferRelativeResize="0"/>
          <p:nvPr/>
        </p:nvPicPr>
        <p:blipFill rotWithShape="1">
          <a:blip r:embed="rId6">
            <a:alphaModFix/>
          </a:blip>
          <a:srcRect b="0" l="0" r="0" t="0"/>
          <a:stretch/>
        </p:blipFill>
        <p:spPr>
          <a:xfrm>
            <a:off x="368413" y="394900"/>
            <a:ext cx="1570875" cy="1570875"/>
          </a:xfrm>
          <a:prstGeom prst="rect">
            <a:avLst/>
          </a:prstGeom>
          <a:noFill/>
          <a:ln>
            <a:noFill/>
          </a:ln>
        </p:spPr>
      </p:pic>
      <p:pic>
        <p:nvPicPr>
          <p:cNvPr id="188" name="Google Shape;188;p26"/>
          <p:cNvPicPr preferRelativeResize="0"/>
          <p:nvPr/>
        </p:nvPicPr>
        <p:blipFill>
          <a:blip r:embed="rId7">
            <a:alphaModFix/>
          </a:blip>
          <a:stretch>
            <a:fillRect/>
          </a:stretch>
        </p:blipFill>
        <p:spPr>
          <a:xfrm>
            <a:off x="563275" y="1781550"/>
            <a:ext cx="4475126" cy="1072100"/>
          </a:xfrm>
          <a:prstGeom prst="rect">
            <a:avLst/>
          </a:prstGeom>
          <a:noFill/>
          <a:ln>
            <a:noFill/>
          </a:ln>
        </p:spPr>
      </p:pic>
      <p:pic>
        <p:nvPicPr>
          <p:cNvPr id="189" name="Google Shape;189;p26"/>
          <p:cNvPicPr preferRelativeResize="0"/>
          <p:nvPr/>
        </p:nvPicPr>
        <p:blipFill>
          <a:blip r:embed="rId8">
            <a:alphaModFix/>
          </a:blip>
          <a:stretch>
            <a:fillRect/>
          </a:stretch>
        </p:blipFill>
        <p:spPr>
          <a:xfrm>
            <a:off x="1579375" y="2769100"/>
            <a:ext cx="2645450" cy="1831849"/>
          </a:xfrm>
          <a:prstGeom prst="rect">
            <a:avLst/>
          </a:prstGeom>
          <a:noFill/>
          <a:ln>
            <a:noFill/>
          </a:ln>
        </p:spPr>
      </p:pic>
      <p:pic>
        <p:nvPicPr>
          <p:cNvPr id="190" name="Google Shape;190;p26"/>
          <p:cNvPicPr preferRelativeResize="0"/>
          <p:nvPr/>
        </p:nvPicPr>
        <p:blipFill>
          <a:blip r:embed="rId9">
            <a:alphaModFix/>
          </a:blip>
          <a:stretch>
            <a:fillRect/>
          </a:stretch>
        </p:blipFill>
        <p:spPr>
          <a:xfrm>
            <a:off x="5527200" y="1965775"/>
            <a:ext cx="2758700" cy="2613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4" name="Shape 194"/>
        <p:cNvGrpSpPr/>
        <p:nvPr/>
      </p:nvGrpSpPr>
      <p:grpSpPr>
        <a:xfrm>
          <a:off x="0" y="0"/>
          <a:ext cx="0" cy="0"/>
          <a:chOff x="0" y="0"/>
          <a:chExt cx="0" cy="0"/>
        </a:xfrm>
      </p:grpSpPr>
      <p:sp>
        <p:nvSpPr>
          <p:cNvPr id="195" name="Google Shape;195;p27"/>
          <p:cNvSpPr txBox="1"/>
          <p:nvPr/>
        </p:nvSpPr>
        <p:spPr>
          <a:xfrm>
            <a:off x="368425" y="896988"/>
            <a:ext cx="8520600" cy="5667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s" sz="1800">
                <a:latin typeface="Roboto"/>
                <a:ea typeface="Roboto"/>
                <a:cs typeface="Roboto"/>
                <a:sym typeface="Roboto"/>
              </a:rPr>
              <a:t>Business Analysis</a:t>
            </a:r>
            <a:endParaRPr b="0" i="0" sz="1800" u="none" cap="none" strike="noStrike">
              <a:solidFill>
                <a:srgbClr val="000000"/>
              </a:solidFill>
              <a:latin typeface="Roboto"/>
              <a:ea typeface="Roboto"/>
              <a:cs typeface="Roboto"/>
              <a:sym typeface="Roboto"/>
            </a:endParaRPr>
          </a:p>
        </p:txBody>
      </p:sp>
      <p:pic>
        <p:nvPicPr>
          <p:cNvPr id="196" name="Google Shape;196;p27"/>
          <p:cNvPicPr preferRelativeResize="0"/>
          <p:nvPr/>
        </p:nvPicPr>
        <p:blipFill rotWithShape="1">
          <a:blip r:embed="rId4">
            <a:alphaModFix/>
          </a:blip>
          <a:srcRect b="0" l="0" r="0" t="0"/>
          <a:stretch/>
        </p:blipFill>
        <p:spPr>
          <a:xfrm>
            <a:off x="7298875" y="-1087175"/>
            <a:ext cx="2599849" cy="2803224"/>
          </a:xfrm>
          <a:prstGeom prst="rect">
            <a:avLst/>
          </a:prstGeom>
          <a:noFill/>
          <a:ln>
            <a:noFill/>
          </a:ln>
        </p:spPr>
      </p:pic>
      <p:pic>
        <p:nvPicPr>
          <p:cNvPr id="197" name="Google Shape;197;p27"/>
          <p:cNvPicPr preferRelativeResize="0"/>
          <p:nvPr/>
        </p:nvPicPr>
        <p:blipFill rotWithShape="1">
          <a:blip r:embed="rId5">
            <a:alphaModFix/>
          </a:blip>
          <a:srcRect b="0" l="0" r="0" t="0"/>
          <a:stretch/>
        </p:blipFill>
        <p:spPr>
          <a:xfrm>
            <a:off x="7620000" y="338600"/>
            <a:ext cx="1524000" cy="1143325"/>
          </a:xfrm>
          <a:prstGeom prst="flowChartPreparation">
            <a:avLst/>
          </a:prstGeom>
          <a:noFill/>
          <a:ln>
            <a:noFill/>
          </a:ln>
        </p:spPr>
      </p:pic>
      <p:pic>
        <p:nvPicPr>
          <p:cNvPr id="198" name="Google Shape;198;p27"/>
          <p:cNvPicPr preferRelativeResize="0"/>
          <p:nvPr/>
        </p:nvPicPr>
        <p:blipFill rotWithShape="1">
          <a:blip r:embed="rId6">
            <a:alphaModFix/>
          </a:blip>
          <a:srcRect b="0" l="0" r="0" t="0"/>
          <a:stretch/>
        </p:blipFill>
        <p:spPr>
          <a:xfrm>
            <a:off x="368413" y="394900"/>
            <a:ext cx="1570875" cy="1570875"/>
          </a:xfrm>
          <a:prstGeom prst="rect">
            <a:avLst/>
          </a:prstGeom>
          <a:noFill/>
          <a:ln>
            <a:noFill/>
          </a:ln>
        </p:spPr>
      </p:pic>
      <p:pic>
        <p:nvPicPr>
          <p:cNvPr id="199" name="Google Shape;199;p27"/>
          <p:cNvPicPr preferRelativeResize="0"/>
          <p:nvPr/>
        </p:nvPicPr>
        <p:blipFill>
          <a:blip r:embed="rId7">
            <a:alphaModFix/>
          </a:blip>
          <a:stretch>
            <a:fillRect/>
          </a:stretch>
        </p:blipFill>
        <p:spPr>
          <a:xfrm>
            <a:off x="1573238" y="1553749"/>
            <a:ext cx="6110950" cy="31226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28"/>
          <p:cNvPicPr preferRelativeResize="0"/>
          <p:nvPr/>
        </p:nvPicPr>
        <p:blipFill>
          <a:blip r:embed="rId3">
            <a:alphaModFix/>
          </a:blip>
          <a:stretch>
            <a:fillRect/>
          </a:stretch>
        </p:blipFill>
        <p:spPr>
          <a:xfrm>
            <a:off x="901925" y="152400"/>
            <a:ext cx="7445274" cy="48387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8" name="Shape 208"/>
        <p:cNvGrpSpPr/>
        <p:nvPr/>
      </p:nvGrpSpPr>
      <p:grpSpPr>
        <a:xfrm>
          <a:off x="0" y="0"/>
          <a:ext cx="0" cy="0"/>
          <a:chOff x="0" y="0"/>
          <a:chExt cx="0" cy="0"/>
        </a:xfrm>
      </p:grpSpPr>
      <p:sp>
        <p:nvSpPr>
          <p:cNvPr id="209" name="Google Shape;209;p29"/>
          <p:cNvSpPr txBox="1"/>
          <p:nvPr/>
        </p:nvSpPr>
        <p:spPr>
          <a:xfrm>
            <a:off x="368425" y="896988"/>
            <a:ext cx="8520600" cy="5667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s" sz="1800">
                <a:latin typeface="Roboto"/>
                <a:ea typeface="Roboto"/>
                <a:cs typeface="Roboto"/>
                <a:sym typeface="Roboto"/>
              </a:rPr>
              <a:t>Business Analysis</a:t>
            </a:r>
            <a:endParaRPr b="0" i="0" sz="1800" u="none" cap="none" strike="noStrike">
              <a:solidFill>
                <a:srgbClr val="000000"/>
              </a:solidFill>
              <a:latin typeface="Roboto"/>
              <a:ea typeface="Roboto"/>
              <a:cs typeface="Roboto"/>
              <a:sym typeface="Roboto"/>
            </a:endParaRPr>
          </a:p>
        </p:txBody>
      </p:sp>
      <p:pic>
        <p:nvPicPr>
          <p:cNvPr id="210" name="Google Shape;210;p29"/>
          <p:cNvPicPr preferRelativeResize="0"/>
          <p:nvPr/>
        </p:nvPicPr>
        <p:blipFill rotWithShape="1">
          <a:blip r:embed="rId4">
            <a:alphaModFix/>
          </a:blip>
          <a:srcRect b="0" l="0" r="0" t="0"/>
          <a:stretch/>
        </p:blipFill>
        <p:spPr>
          <a:xfrm>
            <a:off x="7298875" y="-1087175"/>
            <a:ext cx="2599849" cy="2803224"/>
          </a:xfrm>
          <a:prstGeom prst="rect">
            <a:avLst/>
          </a:prstGeom>
          <a:noFill/>
          <a:ln>
            <a:noFill/>
          </a:ln>
        </p:spPr>
      </p:pic>
      <p:pic>
        <p:nvPicPr>
          <p:cNvPr id="211" name="Google Shape;211;p29"/>
          <p:cNvPicPr preferRelativeResize="0"/>
          <p:nvPr/>
        </p:nvPicPr>
        <p:blipFill rotWithShape="1">
          <a:blip r:embed="rId5">
            <a:alphaModFix/>
          </a:blip>
          <a:srcRect b="0" l="0" r="0" t="0"/>
          <a:stretch/>
        </p:blipFill>
        <p:spPr>
          <a:xfrm>
            <a:off x="7620000" y="338600"/>
            <a:ext cx="1524000" cy="1143325"/>
          </a:xfrm>
          <a:prstGeom prst="flowChartPreparation">
            <a:avLst/>
          </a:prstGeom>
          <a:noFill/>
          <a:ln>
            <a:noFill/>
          </a:ln>
        </p:spPr>
      </p:pic>
      <p:pic>
        <p:nvPicPr>
          <p:cNvPr id="212" name="Google Shape;212;p29"/>
          <p:cNvPicPr preferRelativeResize="0"/>
          <p:nvPr/>
        </p:nvPicPr>
        <p:blipFill rotWithShape="1">
          <a:blip r:embed="rId6">
            <a:alphaModFix/>
          </a:blip>
          <a:srcRect b="0" l="0" r="0" t="0"/>
          <a:stretch/>
        </p:blipFill>
        <p:spPr>
          <a:xfrm>
            <a:off x="368413" y="394900"/>
            <a:ext cx="1570875" cy="1570875"/>
          </a:xfrm>
          <a:prstGeom prst="rect">
            <a:avLst/>
          </a:prstGeom>
          <a:noFill/>
          <a:ln>
            <a:noFill/>
          </a:ln>
        </p:spPr>
      </p:pic>
      <p:pic>
        <p:nvPicPr>
          <p:cNvPr id="213" name="Google Shape;213;p29"/>
          <p:cNvPicPr preferRelativeResize="0"/>
          <p:nvPr/>
        </p:nvPicPr>
        <p:blipFill>
          <a:blip r:embed="rId7">
            <a:alphaModFix/>
          </a:blip>
          <a:stretch>
            <a:fillRect/>
          </a:stretch>
        </p:blipFill>
        <p:spPr>
          <a:xfrm>
            <a:off x="1599925" y="1463700"/>
            <a:ext cx="6057601" cy="31372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7" name="Shape 217"/>
        <p:cNvGrpSpPr/>
        <p:nvPr/>
      </p:nvGrpSpPr>
      <p:grpSpPr>
        <a:xfrm>
          <a:off x="0" y="0"/>
          <a:ext cx="0" cy="0"/>
          <a:chOff x="0" y="0"/>
          <a:chExt cx="0" cy="0"/>
        </a:xfrm>
      </p:grpSpPr>
      <p:sp>
        <p:nvSpPr>
          <p:cNvPr id="218" name="Google Shape;218;p30"/>
          <p:cNvSpPr txBox="1"/>
          <p:nvPr/>
        </p:nvSpPr>
        <p:spPr>
          <a:xfrm>
            <a:off x="368425" y="896988"/>
            <a:ext cx="8520600" cy="5667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s" sz="1800">
                <a:latin typeface="Roboto"/>
                <a:ea typeface="Roboto"/>
                <a:cs typeface="Roboto"/>
                <a:sym typeface="Roboto"/>
              </a:rPr>
              <a:t>Conclusions</a:t>
            </a:r>
            <a:endParaRPr b="0" i="0" sz="1800" u="none" cap="none" strike="noStrike">
              <a:solidFill>
                <a:srgbClr val="000000"/>
              </a:solidFill>
              <a:latin typeface="Roboto"/>
              <a:ea typeface="Roboto"/>
              <a:cs typeface="Roboto"/>
              <a:sym typeface="Roboto"/>
            </a:endParaRPr>
          </a:p>
        </p:txBody>
      </p:sp>
      <p:pic>
        <p:nvPicPr>
          <p:cNvPr id="219" name="Google Shape;219;p30"/>
          <p:cNvPicPr preferRelativeResize="0"/>
          <p:nvPr/>
        </p:nvPicPr>
        <p:blipFill rotWithShape="1">
          <a:blip r:embed="rId4">
            <a:alphaModFix/>
          </a:blip>
          <a:srcRect b="0" l="0" r="0" t="0"/>
          <a:stretch/>
        </p:blipFill>
        <p:spPr>
          <a:xfrm>
            <a:off x="7298875" y="-1087175"/>
            <a:ext cx="2599849" cy="2803224"/>
          </a:xfrm>
          <a:prstGeom prst="rect">
            <a:avLst/>
          </a:prstGeom>
          <a:noFill/>
          <a:ln>
            <a:noFill/>
          </a:ln>
        </p:spPr>
      </p:pic>
      <p:pic>
        <p:nvPicPr>
          <p:cNvPr id="220" name="Google Shape;220;p30"/>
          <p:cNvPicPr preferRelativeResize="0"/>
          <p:nvPr/>
        </p:nvPicPr>
        <p:blipFill rotWithShape="1">
          <a:blip r:embed="rId5">
            <a:alphaModFix/>
          </a:blip>
          <a:srcRect b="0" l="0" r="0" t="0"/>
          <a:stretch/>
        </p:blipFill>
        <p:spPr>
          <a:xfrm>
            <a:off x="7620000" y="338600"/>
            <a:ext cx="1524000" cy="1143325"/>
          </a:xfrm>
          <a:prstGeom prst="flowChartPreparation">
            <a:avLst/>
          </a:prstGeom>
          <a:noFill/>
          <a:ln>
            <a:noFill/>
          </a:ln>
        </p:spPr>
      </p:pic>
      <p:pic>
        <p:nvPicPr>
          <p:cNvPr id="221" name="Google Shape;221;p30"/>
          <p:cNvPicPr preferRelativeResize="0"/>
          <p:nvPr/>
        </p:nvPicPr>
        <p:blipFill rotWithShape="1">
          <a:blip r:embed="rId6">
            <a:alphaModFix/>
          </a:blip>
          <a:srcRect b="0" l="0" r="0" t="0"/>
          <a:stretch/>
        </p:blipFill>
        <p:spPr>
          <a:xfrm>
            <a:off x="368413" y="394900"/>
            <a:ext cx="1570875" cy="1570875"/>
          </a:xfrm>
          <a:prstGeom prst="rect">
            <a:avLst/>
          </a:prstGeom>
          <a:noFill/>
          <a:ln>
            <a:noFill/>
          </a:ln>
        </p:spPr>
      </p:pic>
      <p:sp>
        <p:nvSpPr>
          <p:cNvPr id="222" name="Google Shape;222;p30"/>
          <p:cNvSpPr txBox="1"/>
          <p:nvPr/>
        </p:nvSpPr>
        <p:spPr>
          <a:xfrm>
            <a:off x="790250" y="1794125"/>
            <a:ext cx="7348800" cy="7884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None/>
            </a:pPr>
            <a:r>
              <a:rPr b="1" lang="es" sz="1200">
                <a:solidFill>
                  <a:srgbClr val="595959"/>
                </a:solidFill>
                <a:latin typeface="Roboto"/>
                <a:ea typeface="Roboto"/>
                <a:cs typeface="Roboto"/>
                <a:sym typeface="Roboto"/>
              </a:rPr>
              <a:t>Conclusion 1</a:t>
            </a:r>
            <a:r>
              <a:rPr b="1" lang="es" sz="1200">
                <a:solidFill>
                  <a:srgbClr val="595959"/>
                </a:solidFill>
                <a:latin typeface="Roboto"/>
                <a:ea typeface="Roboto"/>
                <a:cs typeface="Roboto"/>
                <a:sym typeface="Roboto"/>
              </a:rPr>
              <a:t>:</a:t>
            </a:r>
            <a:endParaRPr b="1" sz="1200">
              <a:solidFill>
                <a:srgbClr val="595959"/>
              </a:solidFill>
              <a:latin typeface="Roboto"/>
              <a:ea typeface="Roboto"/>
              <a:cs typeface="Roboto"/>
              <a:sym typeface="Roboto"/>
            </a:endParaRPr>
          </a:p>
          <a:p>
            <a:pPr indent="0" lvl="0" marL="0" marR="0" rtl="0" algn="l">
              <a:lnSpc>
                <a:spcPct val="150000"/>
              </a:lnSpc>
              <a:spcBef>
                <a:spcPts val="0"/>
              </a:spcBef>
              <a:spcAft>
                <a:spcPts val="0"/>
              </a:spcAft>
              <a:buNone/>
            </a:pPr>
            <a:r>
              <a:rPr lang="es" sz="1050">
                <a:solidFill>
                  <a:srgbClr val="3C4043"/>
                </a:solidFill>
                <a:highlight>
                  <a:srgbClr val="FFFFFF"/>
                </a:highlight>
              </a:rPr>
              <a:t>Data analysis demonstrated that data values from dataset are </a:t>
            </a:r>
            <a:r>
              <a:rPr lang="es" sz="1050">
                <a:solidFill>
                  <a:srgbClr val="3C4043"/>
                </a:solidFill>
                <a:highlight>
                  <a:srgbClr val="FFFFFF"/>
                </a:highlight>
              </a:rPr>
              <a:t>realistically distributed</a:t>
            </a:r>
            <a:r>
              <a:rPr lang="es" sz="1050">
                <a:solidFill>
                  <a:srgbClr val="3C4043"/>
                </a:solidFill>
                <a:highlight>
                  <a:srgbClr val="FFFFFF"/>
                </a:highlight>
              </a:rPr>
              <a:t>. Lack of variability along the </a:t>
            </a:r>
            <a:r>
              <a:rPr lang="es" sz="1050">
                <a:solidFill>
                  <a:srgbClr val="3C4043"/>
                </a:solidFill>
                <a:highlight>
                  <a:srgbClr val="FFFFFF"/>
                </a:highlight>
              </a:rPr>
              <a:t>population.</a:t>
            </a:r>
            <a:endParaRPr sz="1050">
              <a:solidFill>
                <a:srgbClr val="3C4043"/>
              </a:solidFill>
              <a:highlight>
                <a:srgbClr val="FFFFFF"/>
              </a:highlight>
            </a:endParaRPr>
          </a:p>
        </p:txBody>
      </p:sp>
      <p:sp>
        <p:nvSpPr>
          <p:cNvPr id="223" name="Google Shape;223;p30"/>
          <p:cNvSpPr txBox="1"/>
          <p:nvPr/>
        </p:nvSpPr>
        <p:spPr>
          <a:xfrm>
            <a:off x="790250" y="2736800"/>
            <a:ext cx="7348800" cy="7884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None/>
            </a:pPr>
            <a:r>
              <a:rPr b="1" lang="es" sz="1200">
                <a:solidFill>
                  <a:srgbClr val="595959"/>
                </a:solidFill>
                <a:latin typeface="Roboto"/>
                <a:ea typeface="Roboto"/>
                <a:cs typeface="Roboto"/>
                <a:sym typeface="Roboto"/>
              </a:rPr>
              <a:t>Conclusion 2:</a:t>
            </a:r>
            <a:endParaRPr b="1" sz="1200">
              <a:solidFill>
                <a:srgbClr val="595959"/>
              </a:solidFill>
              <a:latin typeface="Roboto"/>
              <a:ea typeface="Roboto"/>
              <a:cs typeface="Roboto"/>
              <a:sym typeface="Roboto"/>
            </a:endParaRPr>
          </a:p>
          <a:p>
            <a:pPr indent="0" lvl="0" marL="0" marR="0" rtl="0" algn="l">
              <a:lnSpc>
                <a:spcPct val="150000"/>
              </a:lnSpc>
              <a:spcBef>
                <a:spcPts val="0"/>
              </a:spcBef>
              <a:spcAft>
                <a:spcPts val="0"/>
              </a:spcAft>
              <a:buNone/>
            </a:pPr>
            <a:r>
              <a:rPr lang="es" sz="1050">
                <a:solidFill>
                  <a:srgbClr val="3C4043"/>
                </a:solidFill>
                <a:highlight>
                  <a:srgbClr val="FFFFFF"/>
                </a:highlight>
              </a:rPr>
              <a:t>The structure of this dataset has very large potential for accurate prediction of risk for attack along the population. However, the lack of detail in the values (0 or 1), highly limits the possibilities of our analysis.</a:t>
            </a:r>
            <a:endParaRPr sz="1050">
              <a:solidFill>
                <a:srgbClr val="3C4043"/>
              </a:solidFill>
              <a:highlight>
                <a:srgbClr val="FFFFFF"/>
              </a:highlight>
            </a:endParaRPr>
          </a:p>
        </p:txBody>
      </p:sp>
      <p:sp>
        <p:nvSpPr>
          <p:cNvPr id="224" name="Google Shape;224;p30"/>
          <p:cNvSpPr txBox="1"/>
          <p:nvPr/>
        </p:nvSpPr>
        <p:spPr>
          <a:xfrm>
            <a:off x="790250" y="3604075"/>
            <a:ext cx="7348800" cy="7884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None/>
            </a:pPr>
            <a:r>
              <a:rPr b="1" lang="es" sz="1200">
                <a:solidFill>
                  <a:srgbClr val="595959"/>
                </a:solidFill>
                <a:latin typeface="Roboto"/>
                <a:ea typeface="Roboto"/>
                <a:cs typeface="Roboto"/>
                <a:sym typeface="Roboto"/>
              </a:rPr>
              <a:t>Conclusion 3:</a:t>
            </a:r>
            <a:endParaRPr b="1" sz="1200">
              <a:solidFill>
                <a:srgbClr val="595959"/>
              </a:solidFill>
              <a:latin typeface="Roboto"/>
              <a:ea typeface="Roboto"/>
              <a:cs typeface="Roboto"/>
              <a:sym typeface="Roboto"/>
            </a:endParaRPr>
          </a:p>
          <a:p>
            <a:pPr indent="0" lvl="0" marL="0" marR="0" rtl="0" algn="l">
              <a:lnSpc>
                <a:spcPct val="150000"/>
              </a:lnSpc>
              <a:spcBef>
                <a:spcPts val="0"/>
              </a:spcBef>
              <a:spcAft>
                <a:spcPts val="0"/>
              </a:spcAft>
              <a:buNone/>
            </a:pPr>
            <a:r>
              <a:rPr lang="es" sz="1050">
                <a:solidFill>
                  <a:srgbClr val="3C4043"/>
                </a:solidFill>
                <a:highlight>
                  <a:srgbClr val="FFFFFF"/>
                </a:highlight>
              </a:rPr>
              <a:t>Although data values are very realistic, they were generated without relationship to each other.</a:t>
            </a:r>
            <a:endParaRPr sz="1050">
              <a:solidFill>
                <a:srgbClr val="3C4043"/>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3" name="Shape 63"/>
        <p:cNvGrpSpPr/>
        <p:nvPr/>
      </p:nvGrpSpPr>
      <p:grpSpPr>
        <a:xfrm>
          <a:off x="0" y="0"/>
          <a:ext cx="0" cy="0"/>
          <a:chOff x="0" y="0"/>
          <a:chExt cx="0" cy="0"/>
        </a:xfrm>
      </p:grpSpPr>
      <p:sp>
        <p:nvSpPr>
          <p:cNvPr id="64" name="Google Shape;64;p14"/>
          <p:cNvSpPr txBox="1"/>
          <p:nvPr/>
        </p:nvSpPr>
        <p:spPr>
          <a:xfrm>
            <a:off x="368425" y="896988"/>
            <a:ext cx="8520600" cy="5667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s" sz="1800">
                <a:latin typeface="Roboto"/>
                <a:ea typeface="Roboto"/>
                <a:cs typeface="Roboto"/>
                <a:sym typeface="Roboto"/>
              </a:rPr>
              <a:t>Dataset</a:t>
            </a:r>
            <a:endParaRPr b="0" i="0" sz="1800" u="none" cap="none" strike="noStrike">
              <a:solidFill>
                <a:srgbClr val="000000"/>
              </a:solidFill>
              <a:latin typeface="Roboto"/>
              <a:ea typeface="Roboto"/>
              <a:cs typeface="Roboto"/>
              <a:sym typeface="Roboto"/>
            </a:endParaRPr>
          </a:p>
        </p:txBody>
      </p:sp>
      <p:pic>
        <p:nvPicPr>
          <p:cNvPr id="65" name="Google Shape;65;p14"/>
          <p:cNvPicPr preferRelativeResize="0"/>
          <p:nvPr/>
        </p:nvPicPr>
        <p:blipFill rotWithShape="1">
          <a:blip r:embed="rId4">
            <a:alphaModFix/>
          </a:blip>
          <a:srcRect b="0" l="0" r="0" t="0"/>
          <a:stretch/>
        </p:blipFill>
        <p:spPr>
          <a:xfrm>
            <a:off x="368413" y="394900"/>
            <a:ext cx="1570875" cy="1570875"/>
          </a:xfrm>
          <a:prstGeom prst="rect">
            <a:avLst/>
          </a:prstGeom>
          <a:noFill/>
          <a:ln>
            <a:noFill/>
          </a:ln>
        </p:spPr>
      </p:pic>
      <p:pic>
        <p:nvPicPr>
          <p:cNvPr id="66" name="Google Shape;66;p14"/>
          <p:cNvPicPr preferRelativeResize="0"/>
          <p:nvPr/>
        </p:nvPicPr>
        <p:blipFill rotWithShape="1">
          <a:blip r:embed="rId5">
            <a:alphaModFix/>
          </a:blip>
          <a:srcRect b="0" l="0" r="0" t="0"/>
          <a:stretch/>
        </p:blipFill>
        <p:spPr>
          <a:xfrm>
            <a:off x="7298875" y="-1087175"/>
            <a:ext cx="2599849" cy="2803224"/>
          </a:xfrm>
          <a:prstGeom prst="rect">
            <a:avLst/>
          </a:prstGeom>
          <a:noFill/>
          <a:ln>
            <a:noFill/>
          </a:ln>
        </p:spPr>
      </p:pic>
      <p:pic>
        <p:nvPicPr>
          <p:cNvPr id="67" name="Google Shape;67;p14"/>
          <p:cNvPicPr preferRelativeResize="0"/>
          <p:nvPr/>
        </p:nvPicPr>
        <p:blipFill rotWithShape="1">
          <a:blip r:embed="rId5">
            <a:alphaModFix/>
          </a:blip>
          <a:srcRect b="0" l="0" r="0" t="0"/>
          <a:stretch/>
        </p:blipFill>
        <p:spPr>
          <a:xfrm>
            <a:off x="-732950" y="3742975"/>
            <a:ext cx="2599849" cy="2803224"/>
          </a:xfrm>
          <a:prstGeom prst="rect">
            <a:avLst/>
          </a:prstGeom>
          <a:noFill/>
          <a:ln>
            <a:noFill/>
          </a:ln>
        </p:spPr>
      </p:pic>
      <p:pic>
        <p:nvPicPr>
          <p:cNvPr id="68" name="Google Shape;68;p14"/>
          <p:cNvPicPr preferRelativeResize="0"/>
          <p:nvPr/>
        </p:nvPicPr>
        <p:blipFill rotWithShape="1">
          <a:blip r:embed="rId6">
            <a:alphaModFix/>
          </a:blip>
          <a:srcRect b="0" l="0" r="0" t="0"/>
          <a:stretch/>
        </p:blipFill>
        <p:spPr>
          <a:xfrm>
            <a:off x="7620000" y="338600"/>
            <a:ext cx="1524000" cy="1143325"/>
          </a:xfrm>
          <a:prstGeom prst="flowChartPreparation">
            <a:avLst/>
          </a:prstGeom>
          <a:noFill/>
          <a:ln>
            <a:noFill/>
          </a:ln>
        </p:spPr>
      </p:pic>
      <p:sp>
        <p:nvSpPr>
          <p:cNvPr id="69" name="Google Shape;69;p14"/>
          <p:cNvSpPr txBox="1"/>
          <p:nvPr/>
        </p:nvSpPr>
        <p:spPr>
          <a:xfrm>
            <a:off x="713800" y="3966250"/>
            <a:ext cx="6477000" cy="7884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None/>
            </a:pPr>
            <a:r>
              <a:rPr b="1" lang="es" sz="1200">
                <a:solidFill>
                  <a:srgbClr val="595959"/>
                </a:solidFill>
                <a:latin typeface="Roboto"/>
                <a:ea typeface="Roboto"/>
                <a:cs typeface="Roboto"/>
                <a:sym typeface="Roboto"/>
              </a:rPr>
              <a:t>Acknowledge:</a:t>
            </a:r>
            <a:endParaRPr b="1" sz="1200">
              <a:solidFill>
                <a:srgbClr val="595959"/>
              </a:solidFill>
              <a:latin typeface="Roboto"/>
              <a:ea typeface="Roboto"/>
              <a:cs typeface="Roboto"/>
              <a:sym typeface="Roboto"/>
            </a:endParaRPr>
          </a:p>
          <a:p>
            <a:pPr indent="0" lvl="0" marL="0" marR="0" rtl="0" algn="l">
              <a:lnSpc>
                <a:spcPct val="100000"/>
              </a:lnSpc>
              <a:spcBef>
                <a:spcPts val="0"/>
              </a:spcBef>
              <a:spcAft>
                <a:spcPts val="0"/>
              </a:spcAft>
              <a:buNone/>
            </a:pPr>
            <a:r>
              <a:rPr lang="es" sz="1050">
                <a:solidFill>
                  <a:srgbClr val="3C4043"/>
                </a:solidFill>
                <a:highlight>
                  <a:srgbClr val="FFFFFF"/>
                </a:highlight>
              </a:rPr>
              <a:t>This dataset is a synthetic creation generated using ChatGPT to simulate a realistic experience.</a:t>
            </a:r>
            <a:endParaRPr b="1" sz="1200">
              <a:solidFill>
                <a:srgbClr val="595959"/>
              </a:solidFill>
              <a:latin typeface="Roboto"/>
              <a:ea typeface="Roboto"/>
              <a:cs typeface="Roboto"/>
              <a:sym typeface="Roboto"/>
            </a:endParaRPr>
          </a:p>
        </p:txBody>
      </p:sp>
      <p:sp>
        <p:nvSpPr>
          <p:cNvPr id="70" name="Google Shape;70;p14"/>
          <p:cNvSpPr txBox="1"/>
          <p:nvPr/>
        </p:nvSpPr>
        <p:spPr>
          <a:xfrm>
            <a:off x="707700" y="2443750"/>
            <a:ext cx="7728600" cy="15225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None/>
            </a:pPr>
            <a:r>
              <a:rPr b="1" lang="es" sz="1200">
                <a:solidFill>
                  <a:srgbClr val="595959"/>
                </a:solidFill>
                <a:latin typeface="Roboto"/>
                <a:ea typeface="Roboto"/>
                <a:cs typeface="Roboto"/>
                <a:sym typeface="Roboto"/>
              </a:rPr>
              <a:t>Content:</a:t>
            </a:r>
            <a:endParaRPr b="1" sz="1200">
              <a:solidFill>
                <a:srgbClr val="595959"/>
              </a:solidFill>
              <a:latin typeface="Roboto"/>
              <a:ea typeface="Roboto"/>
              <a:cs typeface="Roboto"/>
              <a:sym typeface="Roboto"/>
            </a:endParaRPr>
          </a:p>
          <a:p>
            <a:pPr indent="0" lvl="0" marL="0" marR="0" rtl="0" algn="l">
              <a:lnSpc>
                <a:spcPct val="100000"/>
              </a:lnSpc>
              <a:spcBef>
                <a:spcPts val="0"/>
              </a:spcBef>
              <a:spcAft>
                <a:spcPts val="0"/>
              </a:spcAft>
              <a:buNone/>
            </a:pPr>
            <a:r>
              <a:rPr lang="es" sz="1050">
                <a:solidFill>
                  <a:srgbClr val="3C4043"/>
                </a:solidFill>
                <a:highlight>
                  <a:srgbClr val="FFFFFF"/>
                </a:highlight>
              </a:rPr>
              <a:t>Comprehensive array of features relevant to heart health and lifestyle choices, encompassing patient-specific details such as age, gender, cholesterol levels, blood pressure, heart rate, and indicators like diabetes, family history, smoking habits, obesity, and alcohol consumption. Additionally, lifestyle factors like exercise hours, dietary habits, stress levels, and sedentary hours are included. Medical aspects comprising previous heart problems, medication usage, and triglyceride levels are considered. Socioeconomic aspects such as income and geographical attributes like country, continent, and hemisphere are incorporated.</a:t>
            </a:r>
            <a:endParaRPr b="1" sz="1200">
              <a:solidFill>
                <a:srgbClr val="595959"/>
              </a:solidFill>
              <a:latin typeface="Roboto"/>
              <a:ea typeface="Roboto"/>
              <a:cs typeface="Roboto"/>
              <a:sym typeface="Roboto"/>
            </a:endParaRPr>
          </a:p>
        </p:txBody>
      </p:sp>
      <p:sp>
        <p:nvSpPr>
          <p:cNvPr id="71" name="Google Shape;71;p14"/>
          <p:cNvSpPr txBox="1"/>
          <p:nvPr/>
        </p:nvSpPr>
        <p:spPr>
          <a:xfrm>
            <a:off x="713800" y="1716050"/>
            <a:ext cx="7348800" cy="7884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None/>
            </a:pPr>
            <a:r>
              <a:rPr b="1" lang="es" sz="1200">
                <a:solidFill>
                  <a:srgbClr val="595959"/>
                </a:solidFill>
                <a:latin typeface="Roboto"/>
                <a:ea typeface="Roboto"/>
                <a:cs typeface="Roboto"/>
                <a:sym typeface="Roboto"/>
              </a:rPr>
              <a:t>Context</a:t>
            </a:r>
            <a:r>
              <a:rPr b="1" lang="es" sz="1200">
                <a:solidFill>
                  <a:srgbClr val="595959"/>
                </a:solidFill>
                <a:latin typeface="Roboto"/>
                <a:ea typeface="Roboto"/>
                <a:cs typeface="Roboto"/>
                <a:sym typeface="Roboto"/>
              </a:rPr>
              <a:t>:</a:t>
            </a:r>
            <a:endParaRPr b="1" sz="1200">
              <a:solidFill>
                <a:srgbClr val="595959"/>
              </a:solidFill>
              <a:latin typeface="Roboto"/>
              <a:ea typeface="Roboto"/>
              <a:cs typeface="Roboto"/>
              <a:sym typeface="Roboto"/>
            </a:endParaRPr>
          </a:p>
          <a:p>
            <a:pPr indent="0" lvl="0" marL="0" marR="0" rtl="0" algn="l">
              <a:lnSpc>
                <a:spcPct val="100000"/>
              </a:lnSpc>
              <a:spcBef>
                <a:spcPts val="0"/>
              </a:spcBef>
              <a:spcAft>
                <a:spcPts val="0"/>
              </a:spcAft>
              <a:buNone/>
            </a:pPr>
            <a:r>
              <a:rPr lang="es" sz="1050">
                <a:solidFill>
                  <a:srgbClr val="3C4043"/>
                </a:solidFill>
                <a:highlight>
                  <a:srgbClr val="FFFFFF"/>
                </a:highlight>
              </a:rPr>
              <a:t>Heart attacks, or myocardial infarctions, continue to be a significant global health issue, necessitating a deeper comprehension of their precursors and potential mitigating factors</a:t>
            </a:r>
            <a:endParaRPr b="1" sz="1200">
              <a:solidFill>
                <a:srgbClr val="595959"/>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5" name="Shape 75"/>
        <p:cNvGrpSpPr/>
        <p:nvPr/>
      </p:nvGrpSpPr>
      <p:grpSpPr>
        <a:xfrm>
          <a:off x="0" y="0"/>
          <a:ext cx="0" cy="0"/>
          <a:chOff x="0" y="0"/>
          <a:chExt cx="0" cy="0"/>
        </a:xfrm>
      </p:grpSpPr>
      <p:sp>
        <p:nvSpPr>
          <p:cNvPr id="76" name="Google Shape;76;p15"/>
          <p:cNvSpPr txBox="1"/>
          <p:nvPr/>
        </p:nvSpPr>
        <p:spPr>
          <a:xfrm>
            <a:off x="368425" y="896988"/>
            <a:ext cx="8520600" cy="5667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s" sz="1800">
                <a:latin typeface="Roboto"/>
                <a:ea typeface="Roboto"/>
                <a:cs typeface="Roboto"/>
                <a:sym typeface="Roboto"/>
              </a:rPr>
              <a:t>Exploratory Data Analysis</a:t>
            </a:r>
            <a:endParaRPr b="0" i="0" sz="1800" u="none" cap="none" strike="noStrike">
              <a:solidFill>
                <a:srgbClr val="000000"/>
              </a:solidFill>
              <a:latin typeface="Roboto"/>
              <a:ea typeface="Roboto"/>
              <a:cs typeface="Roboto"/>
              <a:sym typeface="Roboto"/>
            </a:endParaRPr>
          </a:p>
        </p:txBody>
      </p:sp>
      <p:sp>
        <p:nvSpPr>
          <p:cNvPr id="77" name="Google Shape;77;p15"/>
          <p:cNvSpPr txBox="1"/>
          <p:nvPr/>
        </p:nvSpPr>
        <p:spPr>
          <a:xfrm>
            <a:off x="368419" y="1889575"/>
            <a:ext cx="4254300" cy="341700"/>
          </a:xfrm>
          <a:prstGeom prst="rect">
            <a:avLst/>
          </a:prstGeom>
          <a:noFill/>
          <a:ln>
            <a:noFill/>
          </a:ln>
        </p:spPr>
        <p:txBody>
          <a:bodyPr anchorCtr="0" anchor="ctr" bIns="91425" lIns="91425" spcFirstLastPara="1" rIns="91425" wrap="square" tIns="91425">
            <a:noAutofit/>
          </a:bodyPr>
          <a:lstStyle/>
          <a:p>
            <a:pPr indent="-304800" lvl="0" marL="457200" marR="0" rtl="0" algn="l">
              <a:lnSpc>
                <a:spcPct val="100000"/>
              </a:lnSpc>
              <a:spcBef>
                <a:spcPts val="0"/>
              </a:spcBef>
              <a:spcAft>
                <a:spcPts val="0"/>
              </a:spcAft>
              <a:buClr>
                <a:srgbClr val="595959"/>
              </a:buClr>
              <a:buSzPts val="1200"/>
              <a:buFont typeface="Roboto"/>
              <a:buChar char="●"/>
            </a:pPr>
            <a:r>
              <a:rPr lang="es" sz="1200">
                <a:solidFill>
                  <a:srgbClr val="595959"/>
                </a:solidFill>
                <a:latin typeface="Roboto"/>
                <a:ea typeface="Roboto"/>
                <a:cs typeface="Roboto"/>
                <a:sym typeface="Roboto"/>
              </a:rPr>
              <a:t>Original shape of Database: 8673 Rows, 26 Columns </a:t>
            </a:r>
            <a:endParaRPr b="0" i="0" sz="1200" u="none" cap="none" strike="noStrike">
              <a:solidFill>
                <a:srgbClr val="595959"/>
              </a:solidFill>
              <a:latin typeface="Roboto"/>
              <a:ea typeface="Roboto"/>
              <a:cs typeface="Roboto"/>
              <a:sym typeface="Roboto"/>
            </a:endParaRPr>
          </a:p>
        </p:txBody>
      </p:sp>
      <p:pic>
        <p:nvPicPr>
          <p:cNvPr id="78" name="Google Shape;78;p15"/>
          <p:cNvPicPr preferRelativeResize="0"/>
          <p:nvPr/>
        </p:nvPicPr>
        <p:blipFill rotWithShape="1">
          <a:blip r:embed="rId4">
            <a:alphaModFix/>
          </a:blip>
          <a:srcRect b="0" l="0" r="0" t="0"/>
          <a:stretch/>
        </p:blipFill>
        <p:spPr>
          <a:xfrm>
            <a:off x="368413" y="394900"/>
            <a:ext cx="1570875" cy="1570875"/>
          </a:xfrm>
          <a:prstGeom prst="rect">
            <a:avLst/>
          </a:prstGeom>
          <a:noFill/>
          <a:ln>
            <a:noFill/>
          </a:ln>
        </p:spPr>
      </p:pic>
      <p:pic>
        <p:nvPicPr>
          <p:cNvPr id="79" name="Google Shape;79;p15"/>
          <p:cNvPicPr preferRelativeResize="0"/>
          <p:nvPr/>
        </p:nvPicPr>
        <p:blipFill rotWithShape="1">
          <a:blip r:embed="rId5">
            <a:alphaModFix/>
          </a:blip>
          <a:srcRect b="0" l="0" r="0" t="0"/>
          <a:stretch/>
        </p:blipFill>
        <p:spPr>
          <a:xfrm>
            <a:off x="7298875" y="-1087175"/>
            <a:ext cx="2599849" cy="2803224"/>
          </a:xfrm>
          <a:prstGeom prst="rect">
            <a:avLst/>
          </a:prstGeom>
          <a:noFill/>
          <a:ln>
            <a:noFill/>
          </a:ln>
        </p:spPr>
      </p:pic>
      <p:pic>
        <p:nvPicPr>
          <p:cNvPr id="80" name="Google Shape;80;p15"/>
          <p:cNvPicPr preferRelativeResize="0"/>
          <p:nvPr/>
        </p:nvPicPr>
        <p:blipFill rotWithShape="1">
          <a:blip r:embed="rId5">
            <a:alphaModFix/>
          </a:blip>
          <a:srcRect b="0" l="0" r="0" t="0"/>
          <a:stretch/>
        </p:blipFill>
        <p:spPr>
          <a:xfrm>
            <a:off x="-732950" y="3742975"/>
            <a:ext cx="2599849" cy="2803224"/>
          </a:xfrm>
          <a:prstGeom prst="rect">
            <a:avLst/>
          </a:prstGeom>
          <a:noFill/>
          <a:ln>
            <a:noFill/>
          </a:ln>
        </p:spPr>
      </p:pic>
      <p:pic>
        <p:nvPicPr>
          <p:cNvPr id="81" name="Google Shape;81;p15"/>
          <p:cNvPicPr preferRelativeResize="0"/>
          <p:nvPr/>
        </p:nvPicPr>
        <p:blipFill rotWithShape="1">
          <a:blip r:embed="rId6">
            <a:alphaModFix/>
          </a:blip>
          <a:srcRect b="0" l="0" r="0" t="0"/>
          <a:stretch/>
        </p:blipFill>
        <p:spPr>
          <a:xfrm>
            <a:off x="7620000" y="338600"/>
            <a:ext cx="1524000" cy="1143325"/>
          </a:xfrm>
          <a:prstGeom prst="flowChartPreparation">
            <a:avLst/>
          </a:prstGeom>
          <a:noFill/>
          <a:ln>
            <a:noFill/>
          </a:ln>
        </p:spPr>
      </p:pic>
      <p:sp>
        <p:nvSpPr>
          <p:cNvPr id="82" name="Google Shape;82;p15"/>
          <p:cNvSpPr txBox="1"/>
          <p:nvPr/>
        </p:nvSpPr>
        <p:spPr>
          <a:xfrm>
            <a:off x="4622724" y="1889575"/>
            <a:ext cx="3472500" cy="341700"/>
          </a:xfrm>
          <a:prstGeom prst="rect">
            <a:avLst/>
          </a:prstGeom>
          <a:noFill/>
          <a:ln>
            <a:noFill/>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None/>
            </a:pPr>
            <a:r>
              <a:rPr lang="es" sz="1200">
                <a:solidFill>
                  <a:srgbClr val="595959"/>
                </a:solidFill>
                <a:latin typeface="Roboto"/>
                <a:ea typeface="Roboto"/>
                <a:cs typeface="Roboto"/>
                <a:sym typeface="Roboto"/>
              </a:rPr>
              <a:t>Final Shape: 8673 Rows, 28 Columns</a:t>
            </a:r>
            <a:endParaRPr b="0" i="0" sz="1200" u="none" cap="none" strike="noStrike">
              <a:solidFill>
                <a:srgbClr val="595959"/>
              </a:solidFill>
              <a:latin typeface="Roboto"/>
              <a:ea typeface="Roboto"/>
              <a:cs typeface="Roboto"/>
              <a:sym typeface="Roboto"/>
            </a:endParaRPr>
          </a:p>
        </p:txBody>
      </p:sp>
      <p:cxnSp>
        <p:nvCxnSpPr>
          <p:cNvPr id="83" name="Google Shape;83;p15"/>
          <p:cNvCxnSpPr>
            <a:stCxn id="82" idx="1"/>
          </p:cNvCxnSpPr>
          <p:nvPr/>
        </p:nvCxnSpPr>
        <p:spPr>
          <a:xfrm flipH="1" rot="10800000">
            <a:off x="4622724" y="2050525"/>
            <a:ext cx="423000" cy="9900"/>
          </a:xfrm>
          <a:prstGeom prst="straightConnector1">
            <a:avLst/>
          </a:prstGeom>
          <a:noFill/>
          <a:ln cap="flat" cmpd="sng" w="9525">
            <a:solidFill>
              <a:schemeClr val="dk2"/>
            </a:solidFill>
            <a:prstDash val="solid"/>
            <a:round/>
            <a:headEnd len="med" w="med" type="none"/>
            <a:tailEnd len="med" w="med" type="triangle"/>
          </a:ln>
        </p:spPr>
      </p:cxnSp>
      <p:sp>
        <p:nvSpPr>
          <p:cNvPr id="84" name="Google Shape;84;p15"/>
          <p:cNvSpPr txBox="1"/>
          <p:nvPr/>
        </p:nvSpPr>
        <p:spPr>
          <a:xfrm>
            <a:off x="368425" y="2307475"/>
            <a:ext cx="7021200" cy="1407300"/>
          </a:xfrm>
          <a:prstGeom prst="rect">
            <a:avLst/>
          </a:prstGeom>
          <a:noFill/>
          <a:ln>
            <a:noFill/>
          </a:ln>
        </p:spPr>
        <p:txBody>
          <a:bodyPr anchorCtr="0" anchor="ctr" bIns="91425" lIns="91425" spcFirstLastPara="1" rIns="91425" wrap="square" tIns="91425">
            <a:noAutofit/>
          </a:bodyPr>
          <a:lstStyle/>
          <a:p>
            <a:pPr indent="-304800" lvl="0" marL="457200" marR="0" rtl="0" algn="l">
              <a:lnSpc>
                <a:spcPct val="100000"/>
              </a:lnSpc>
              <a:spcBef>
                <a:spcPts val="0"/>
              </a:spcBef>
              <a:spcAft>
                <a:spcPts val="0"/>
              </a:spcAft>
              <a:buClr>
                <a:srgbClr val="595959"/>
              </a:buClr>
              <a:buSzPts val="1200"/>
              <a:buFont typeface="Roboto"/>
              <a:buChar char="●"/>
            </a:pPr>
            <a:r>
              <a:rPr lang="es" sz="1200">
                <a:solidFill>
                  <a:srgbClr val="595959"/>
                </a:solidFill>
                <a:latin typeface="Roboto"/>
                <a:ea typeface="Roboto"/>
                <a:cs typeface="Roboto"/>
                <a:sym typeface="Roboto"/>
              </a:rPr>
              <a:t>Dataset Clean: No missing or duplicated values</a:t>
            </a:r>
            <a:endParaRPr sz="1200">
              <a:solidFill>
                <a:srgbClr val="595959"/>
              </a:solidFill>
              <a:latin typeface="Roboto"/>
              <a:ea typeface="Roboto"/>
              <a:cs typeface="Roboto"/>
              <a:sym typeface="Roboto"/>
            </a:endParaRPr>
          </a:p>
          <a:p>
            <a:pPr indent="-304800" lvl="0" marL="457200" marR="0" rtl="0" algn="l">
              <a:lnSpc>
                <a:spcPct val="100000"/>
              </a:lnSpc>
              <a:spcBef>
                <a:spcPts val="0"/>
              </a:spcBef>
              <a:spcAft>
                <a:spcPts val="0"/>
              </a:spcAft>
              <a:buClr>
                <a:srgbClr val="595959"/>
              </a:buClr>
              <a:buSzPts val="1200"/>
              <a:buFont typeface="Roboto"/>
              <a:buChar char="●"/>
            </a:pPr>
            <a:r>
              <a:rPr lang="es" sz="1200">
                <a:solidFill>
                  <a:srgbClr val="595959"/>
                </a:solidFill>
                <a:latin typeface="Roboto"/>
                <a:ea typeface="Roboto"/>
                <a:cs typeface="Roboto"/>
                <a:sym typeface="Roboto"/>
              </a:rPr>
              <a:t>Min(“Age”) = 18. No data on children</a:t>
            </a:r>
            <a:endParaRPr sz="1200">
              <a:solidFill>
                <a:srgbClr val="595959"/>
              </a:solidFill>
              <a:latin typeface="Roboto"/>
              <a:ea typeface="Roboto"/>
              <a:cs typeface="Roboto"/>
              <a:sym typeface="Roboto"/>
            </a:endParaRPr>
          </a:p>
          <a:p>
            <a:pPr indent="-304800" lvl="0" marL="457200" marR="0" rtl="0" algn="l">
              <a:lnSpc>
                <a:spcPct val="100000"/>
              </a:lnSpc>
              <a:spcBef>
                <a:spcPts val="0"/>
              </a:spcBef>
              <a:spcAft>
                <a:spcPts val="0"/>
              </a:spcAft>
              <a:buClr>
                <a:srgbClr val="595959"/>
              </a:buClr>
              <a:buSzPts val="1200"/>
              <a:buFont typeface="Roboto"/>
              <a:buChar char="●"/>
            </a:pPr>
            <a:r>
              <a:rPr lang="es" sz="1200">
                <a:solidFill>
                  <a:srgbClr val="595959"/>
                </a:solidFill>
                <a:latin typeface="Roboto"/>
                <a:ea typeface="Roboto"/>
                <a:cs typeface="Roboto"/>
                <a:sym typeface="Roboto"/>
              </a:rPr>
              <a:t>Some columns values are 0 for No, 1 for Yes. Missing detailed information (e.g.: alcohol use)</a:t>
            </a:r>
            <a:endParaRPr sz="1200">
              <a:solidFill>
                <a:srgbClr val="595959"/>
              </a:solidFill>
              <a:latin typeface="Roboto"/>
              <a:ea typeface="Roboto"/>
              <a:cs typeface="Roboto"/>
              <a:sym typeface="Roboto"/>
            </a:endParaRPr>
          </a:p>
          <a:p>
            <a:pPr indent="-304800" lvl="0" marL="457200" marR="0" rtl="0" algn="l">
              <a:lnSpc>
                <a:spcPct val="100000"/>
              </a:lnSpc>
              <a:spcBef>
                <a:spcPts val="0"/>
              </a:spcBef>
              <a:spcAft>
                <a:spcPts val="0"/>
              </a:spcAft>
              <a:buClr>
                <a:srgbClr val="595959"/>
              </a:buClr>
              <a:buSzPts val="1200"/>
              <a:buFont typeface="Roboto"/>
              <a:buChar char="●"/>
            </a:pPr>
            <a:r>
              <a:rPr lang="es" sz="1200">
                <a:solidFill>
                  <a:srgbClr val="595959"/>
                </a:solidFill>
                <a:latin typeface="Roboto"/>
                <a:ea typeface="Roboto"/>
                <a:cs typeface="Roboto"/>
                <a:sym typeface="Roboto"/>
              </a:rPr>
              <a:t>Risk for Heart Attack is measured as Yes (0) or No (1), instead of levels of risk.</a:t>
            </a:r>
            <a:endParaRPr sz="1200">
              <a:solidFill>
                <a:srgbClr val="595959"/>
              </a:solidFill>
              <a:latin typeface="Roboto"/>
              <a:ea typeface="Roboto"/>
              <a:cs typeface="Roboto"/>
              <a:sym typeface="Roboto"/>
            </a:endParaRPr>
          </a:p>
          <a:p>
            <a:pPr indent="-304800" lvl="0" marL="457200" marR="0" rtl="0" algn="l">
              <a:lnSpc>
                <a:spcPct val="100000"/>
              </a:lnSpc>
              <a:spcBef>
                <a:spcPts val="0"/>
              </a:spcBef>
              <a:spcAft>
                <a:spcPts val="0"/>
              </a:spcAft>
              <a:buClr>
                <a:srgbClr val="595959"/>
              </a:buClr>
              <a:buSzPts val="1200"/>
              <a:buFont typeface="Roboto"/>
              <a:buChar char="●"/>
            </a:pPr>
            <a:r>
              <a:rPr lang="es" sz="1200">
                <a:solidFill>
                  <a:srgbClr val="595959"/>
                </a:solidFill>
                <a:latin typeface="Roboto"/>
                <a:ea typeface="Roboto"/>
                <a:cs typeface="Roboto"/>
                <a:sym typeface="Roboto"/>
              </a:rPr>
              <a:t>Blood Pressure is an ‘object’ data type, so no Aggregations can be performed on this column.</a:t>
            </a:r>
            <a:endParaRPr sz="1200">
              <a:solidFill>
                <a:srgbClr val="595959"/>
              </a:solidFill>
              <a:latin typeface="Roboto"/>
              <a:ea typeface="Roboto"/>
              <a:cs typeface="Roboto"/>
              <a:sym typeface="Roboto"/>
            </a:endParaRPr>
          </a:p>
        </p:txBody>
      </p:sp>
      <p:sp>
        <p:nvSpPr>
          <p:cNvPr id="85" name="Google Shape;85;p15"/>
          <p:cNvSpPr txBox="1"/>
          <p:nvPr/>
        </p:nvSpPr>
        <p:spPr>
          <a:xfrm>
            <a:off x="641399" y="2230050"/>
            <a:ext cx="1225500" cy="341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s" sz="1200">
                <a:solidFill>
                  <a:srgbClr val="595959"/>
                </a:solidFill>
                <a:latin typeface="Roboto"/>
                <a:ea typeface="Roboto"/>
                <a:cs typeface="Roboto"/>
                <a:sym typeface="Roboto"/>
              </a:rPr>
              <a:t>Discoveries</a:t>
            </a:r>
            <a:endParaRPr b="1" i="0" sz="1200" u="none" cap="none" strike="noStrike">
              <a:solidFill>
                <a:srgbClr val="595959"/>
              </a:solidFill>
              <a:latin typeface="Roboto"/>
              <a:ea typeface="Roboto"/>
              <a:cs typeface="Roboto"/>
              <a:sym typeface="Roboto"/>
            </a:endParaRPr>
          </a:p>
        </p:txBody>
      </p:sp>
      <p:sp>
        <p:nvSpPr>
          <p:cNvPr id="86" name="Google Shape;86;p15"/>
          <p:cNvSpPr txBox="1"/>
          <p:nvPr/>
        </p:nvSpPr>
        <p:spPr>
          <a:xfrm>
            <a:off x="713799" y="3562400"/>
            <a:ext cx="1225500" cy="341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s" sz="1200">
                <a:solidFill>
                  <a:srgbClr val="595959"/>
                </a:solidFill>
                <a:latin typeface="Roboto"/>
                <a:ea typeface="Roboto"/>
                <a:cs typeface="Roboto"/>
                <a:sym typeface="Roboto"/>
              </a:rPr>
              <a:t>Modifications</a:t>
            </a:r>
            <a:endParaRPr b="1" i="0" sz="1200" u="none" cap="none" strike="noStrike">
              <a:solidFill>
                <a:srgbClr val="595959"/>
              </a:solidFill>
              <a:latin typeface="Roboto"/>
              <a:ea typeface="Roboto"/>
              <a:cs typeface="Roboto"/>
              <a:sym typeface="Roboto"/>
            </a:endParaRPr>
          </a:p>
        </p:txBody>
      </p:sp>
      <p:sp>
        <p:nvSpPr>
          <p:cNvPr id="87" name="Google Shape;87;p15"/>
          <p:cNvSpPr txBox="1"/>
          <p:nvPr/>
        </p:nvSpPr>
        <p:spPr>
          <a:xfrm>
            <a:off x="368425" y="3831225"/>
            <a:ext cx="7021200" cy="693900"/>
          </a:xfrm>
          <a:prstGeom prst="rect">
            <a:avLst/>
          </a:prstGeom>
          <a:noFill/>
          <a:ln>
            <a:noFill/>
          </a:ln>
        </p:spPr>
        <p:txBody>
          <a:bodyPr anchorCtr="0" anchor="ctr" bIns="91425" lIns="91425" spcFirstLastPara="1" rIns="91425" wrap="square" tIns="91425">
            <a:noAutofit/>
          </a:bodyPr>
          <a:lstStyle/>
          <a:p>
            <a:pPr indent="-304800" lvl="0" marL="457200" marR="0" rtl="0" algn="l">
              <a:lnSpc>
                <a:spcPct val="100000"/>
              </a:lnSpc>
              <a:spcBef>
                <a:spcPts val="0"/>
              </a:spcBef>
              <a:spcAft>
                <a:spcPts val="0"/>
              </a:spcAft>
              <a:buClr>
                <a:srgbClr val="595959"/>
              </a:buClr>
              <a:buSzPts val="1200"/>
              <a:buFont typeface="Roboto"/>
              <a:buChar char="●"/>
            </a:pPr>
            <a:r>
              <a:rPr lang="es" sz="1200">
                <a:solidFill>
                  <a:srgbClr val="595959"/>
                </a:solidFill>
                <a:latin typeface="Roboto"/>
                <a:ea typeface="Roboto"/>
                <a:cs typeface="Roboto"/>
                <a:sym typeface="Roboto"/>
              </a:rPr>
              <a:t>Population was organized in by cohorts defined by decades (20s, 30s, 40s, 50s…)</a:t>
            </a:r>
            <a:endParaRPr sz="1200">
              <a:solidFill>
                <a:srgbClr val="595959"/>
              </a:solidFill>
              <a:latin typeface="Roboto"/>
              <a:ea typeface="Roboto"/>
              <a:cs typeface="Roboto"/>
              <a:sym typeface="Roboto"/>
            </a:endParaRPr>
          </a:p>
          <a:p>
            <a:pPr indent="-304800" lvl="0" marL="457200" marR="0" rtl="0" algn="l">
              <a:lnSpc>
                <a:spcPct val="100000"/>
              </a:lnSpc>
              <a:spcBef>
                <a:spcPts val="0"/>
              </a:spcBef>
              <a:spcAft>
                <a:spcPts val="0"/>
              </a:spcAft>
              <a:buClr>
                <a:srgbClr val="595959"/>
              </a:buClr>
              <a:buSzPts val="1200"/>
              <a:buFont typeface="Roboto"/>
              <a:buChar char="●"/>
            </a:pPr>
            <a:r>
              <a:rPr lang="es" sz="1200">
                <a:solidFill>
                  <a:srgbClr val="595959"/>
                </a:solidFill>
                <a:latin typeface="Roboto"/>
                <a:ea typeface="Roboto"/>
                <a:cs typeface="Roboto"/>
                <a:sym typeface="Roboto"/>
              </a:rPr>
              <a:t>Column ‘Blood Pressure’ was split in 2 new columns (‘Systolic’, ‘Diastolic’) and removed</a:t>
            </a:r>
            <a:endParaRPr sz="1200">
              <a:solidFill>
                <a:srgbClr val="595959"/>
              </a:solidFill>
              <a:latin typeface="Roboto"/>
              <a:ea typeface="Roboto"/>
              <a:cs typeface="Roboto"/>
              <a:sym typeface="Roboto"/>
            </a:endParaRPr>
          </a:p>
          <a:p>
            <a:pPr indent="-304800" lvl="0" marL="457200" marR="0" rtl="0" algn="l">
              <a:lnSpc>
                <a:spcPct val="100000"/>
              </a:lnSpc>
              <a:spcBef>
                <a:spcPts val="0"/>
              </a:spcBef>
              <a:spcAft>
                <a:spcPts val="0"/>
              </a:spcAft>
              <a:buClr>
                <a:srgbClr val="595959"/>
              </a:buClr>
              <a:buSzPts val="1200"/>
              <a:buFont typeface="Roboto"/>
              <a:buChar char="●"/>
            </a:pPr>
            <a:r>
              <a:rPr lang="es" sz="1200">
                <a:solidFill>
                  <a:srgbClr val="595959"/>
                </a:solidFill>
                <a:latin typeface="Roboto"/>
                <a:ea typeface="Roboto"/>
                <a:cs typeface="Roboto"/>
                <a:sym typeface="Roboto"/>
              </a:rPr>
              <a:t>Dataset was divided into 3 smaller datasets: ‘Demographics’, ‘Medical History’ and ‘Lifestyle’</a:t>
            </a:r>
            <a:endParaRPr sz="1200">
              <a:solidFill>
                <a:srgbClr val="595959"/>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1" name="Shape 91"/>
        <p:cNvGrpSpPr/>
        <p:nvPr/>
      </p:nvGrpSpPr>
      <p:grpSpPr>
        <a:xfrm>
          <a:off x="0" y="0"/>
          <a:ext cx="0" cy="0"/>
          <a:chOff x="0" y="0"/>
          <a:chExt cx="0" cy="0"/>
        </a:xfrm>
      </p:grpSpPr>
      <p:sp>
        <p:nvSpPr>
          <p:cNvPr id="92" name="Google Shape;92;p16"/>
          <p:cNvSpPr txBox="1"/>
          <p:nvPr/>
        </p:nvSpPr>
        <p:spPr>
          <a:xfrm>
            <a:off x="368425" y="896988"/>
            <a:ext cx="8520600" cy="5667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s" sz="1800">
                <a:latin typeface="Roboto"/>
                <a:ea typeface="Roboto"/>
                <a:cs typeface="Roboto"/>
                <a:sym typeface="Roboto"/>
              </a:rPr>
              <a:t>Exploratory Data Analysis</a:t>
            </a:r>
            <a:endParaRPr b="0" i="0" sz="1800" u="none" cap="none" strike="noStrike">
              <a:solidFill>
                <a:srgbClr val="000000"/>
              </a:solidFill>
              <a:latin typeface="Roboto"/>
              <a:ea typeface="Roboto"/>
              <a:cs typeface="Roboto"/>
              <a:sym typeface="Roboto"/>
            </a:endParaRPr>
          </a:p>
        </p:txBody>
      </p:sp>
      <p:pic>
        <p:nvPicPr>
          <p:cNvPr id="93" name="Google Shape;93;p16"/>
          <p:cNvPicPr preferRelativeResize="0"/>
          <p:nvPr/>
        </p:nvPicPr>
        <p:blipFill rotWithShape="1">
          <a:blip r:embed="rId4">
            <a:alphaModFix/>
          </a:blip>
          <a:srcRect b="0" l="0" r="0" t="0"/>
          <a:stretch/>
        </p:blipFill>
        <p:spPr>
          <a:xfrm>
            <a:off x="368413" y="394900"/>
            <a:ext cx="1570875" cy="1570875"/>
          </a:xfrm>
          <a:prstGeom prst="rect">
            <a:avLst/>
          </a:prstGeom>
          <a:noFill/>
          <a:ln>
            <a:noFill/>
          </a:ln>
        </p:spPr>
      </p:pic>
      <p:pic>
        <p:nvPicPr>
          <p:cNvPr id="94" name="Google Shape;94;p16"/>
          <p:cNvPicPr preferRelativeResize="0"/>
          <p:nvPr/>
        </p:nvPicPr>
        <p:blipFill rotWithShape="1">
          <a:blip r:embed="rId5">
            <a:alphaModFix/>
          </a:blip>
          <a:srcRect b="0" l="0" r="0" t="0"/>
          <a:stretch/>
        </p:blipFill>
        <p:spPr>
          <a:xfrm>
            <a:off x="7298875" y="-1087175"/>
            <a:ext cx="2599849" cy="2803224"/>
          </a:xfrm>
          <a:prstGeom prst="rect">
            <a:avLst/>
          </a:prstGeom>
          <a:noFill/>
          <a:ln>
            <a:noFill/>
          </a:ln>
        </p:spPr>
      </p:pic>
      <p:pic>
        <p:nvPicPr>
          <p:cNvPr id="95" name="Google Shape;95;p16"/>
          <p:cNvPicPr preferRelativeResize="0"/>
          <p:nvPr/>
        </p:nvPicPr>
        <p:blipFill rotWithShape="1">
          <a:blip r:embed="rId6">
            <a:alphaModFix/>
          </a:blip>
          <a:srcRect b="0" l="0" r="0" t="0"/>
          <a:stretch/>
        </p:blipFill>
        <p:spPr>
          <a:xfrm>
            <a:off x="7620000" y="338600"/>
            <a:ext cx="1524000" cy="1143325"/>
          </a:xfrm>
          <a:prstGeom prst="flowChartPreparation">
            <a:avLst/>
          </a:prstGeom>
          <a:noFill/>
          <a:ln>
            <a:noFill/>
          </a:ln>
        </p:spPr>
      </p:pic>
      <p:pic>
        <p:nvPicPr>
          <p:cNvPr id="96" name="Google Shape;96;p16"/>
          <p:cNvPicPr preferRelativeResize="0"/>
          <p:nvPr/>
        </p:nvPicPr>
        <p:blipFill>
          <a:blip r:embed="rId7">
            <a:alphaModFix/>
          </a:blip>
          <a:stretch>
            <a:fillRect/>
          </a:stretch>
        </p:blipFill>
        <p:spPr>
          <a:xfrm>
            <a:off x="2539513" y="1541150"/>
            <a:ext cx="4064975" cy="30009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0" name="Shape 100"/>
        <p:cNvGrpSpPr/>
        <p:nvPr/>
      </p:nvGrpSpPr>
      <p:grpSpPr>
        <a:xfrm>
          <a:off x="0" y="0"/>
          <a:ext cx="0" cy="0"/>
          <a:chOff x="0" y="0"/>
          <a:chExt cx="0" cy="0"/>
        </a:xfrm>
      </p:grpSpPr>
      <p:sp>
        <p:nvSpPr>
          <p:cNvPr id="101" name="Google Shape;101;p17"/>
          <p:cNvSpPr txBox="1"/>
          <p:nvPr/>
        </p:nvSpPr>
        <p:spPr>
          <a:xfrm>
            <a:off x="368425" y="896988"/>
            <a:ext cx="8520600" cy="5667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s" sz="1800">
                <a:latin typeface="Roboto"/>
                <a:ea typeface="Roboto"/>
                <a:cs typeface="Roboto"/>
                <a:sym typeface="Roboto"/>
              </a:rPr>
              <a:t>MySQL Queries</a:t>
            </a:r>
            <a:endParaRPr b="0" i="0" sz="1800" u="none" cap="none" strike="noStrike">
              <a:solidFill>
                <a:srgbClr val="000000"/>
              </a:solidFill>
              <a:latin typeface="Roboto"/>
              <a:ea typeface="Roboto"/>
              <a:cs typeface="Roboto"/>
              <a:sym typeface="Roboto"/>
            </a:endParaRPr>
          </a:p>
        </p:txBody>
      </p:sp>
      <p:pic>
        <p:nvPicPr>
          <p:cNvPr id="102" name="Google Shape;102;p17"/>
          <p:cNvPicPr preferRelativeResize="0"/>
          <p:nvPr/>
        </p:nvPicPr>
        <p:blipFill rotWithShape="1">
          <a:blip r:embed="rId4">
            <a:alphaModFix/>
          </a:blip>
          <a:srcRect b="0" l="0" r="0" t="0"/>
          <a:stretch/>
        </p:blipFill>
        <p:spPr>
          <a:xfrm>
            <a:off x="368413" y="394900"/>
            <a:ext cx="1570875" cy="1570875"/>
          </a:xfrm>
          <a:prstGeom prst="rect">
            <a:avLst/>
          </a:prstGeom>
          <a:noFill/>
          <a:ln>
            <a:noFill/>
          </a:ln>
        </p:spPr>
      </p:pic>
      <p:pic>
        <p:nvPicPr>
          <p:cNvPr id="103" name="Google Shape;103;p17"/>
          <p:cNvPicPr preferRelativeResize="0"/>
          <p:nvPr/>
        </p:nvPicPr>
        <p:blipFill rotWithShape="1">
          <a:blip r:embed="rId5">
            <a:alphaModFix/>
          </a:blip>
          <a:srcRect b="0" l="0" r="0" t="0"/>
          <a:stretch/>
        </p:blipFill>
        <p:spPr>
          <a:xfrm>
            <a:off x="7298875" y="-1087175"/>
            <a:ext cx="2599849" cy="2803224"/>
          </a:xfrm>
          <a:prstGeom prst="rect">
            <a:avLst/>
          </a:prstGeom>
          <a:noFill/>
          <a:ln>
            <a:noFill/>
          </a:ln>
        </p:spPr>
      </p:pic>
      <p:pic>
        <p:nvPicPr>
          <p:cNvPr id="104" name="Google Shape;104;p17"/>
          <p:cNvPicPr preferRelativeResize="0"/>
          <p:nvPr/>
        </p:nvPicPr>
        <p:blipFill rotWithShape="1">
          <a:blip r:embed="rId6">
            <a:alphaModFix/>
          </a:blip>
          <a:srcRect b="0" l="0" r="0" t="0"/>
          <a:stretch/>
        </p:blipFill>
        <p:spPr>
          <a:xfrm>
            <a:off x="7620000" y="338600"/>
            <a:ext cx="1524000" cy="1143325"/>
          </a:xfrm>
          <a:prstGeom prst="flowChartPreparation">
            <a:avLst/>
          </a:prstGeom>
          <a:noFill/>
          <a:ln>
            <a:noFill/>
          </a:ln>
        </p:spPr>
      </p:pic>
      <p:pic>
        <p:nvPicPr>
          <p:cNvPr id="105" name="Google Shape;105;p17"/>
          <p:cNvPicPr preferRelativeResize="0"/>
          <p:nvPr/>
        </p:nvPicPr>
        <p:blipFill>
          <a:blip r:embed="rId7">
            <a:alphaModFix/>
          </a:blip>
          <a:stretch>
            <a:fillRect/>
          </a:stretch>
        </p:blipFill>
        <p:spPr>
          <a:xfrm>
            <a:off x="2726250" y="1481925"/>
            <a:ext cx="3691499" cy="1408700"/>
          </a:xfrm>
          <a:prstGeom prst="rect">
            <a:avLst/>
          </a:prstGeom>
          <a:noFill/>
          <a:ln>
            <a:noFill/>
          </a:ln>
        </p:spPr>
      </p:pic>
      <p:pic>
        <p:nvPicPr>
          <p:cNvPr id="106" name="Google Shape;106;p17"/>
          <p:cNvPicPr preferRelativeResize="0"/>
          <p:nvPr/>
        </p:nvPicPr>
        <p:blipFill>
          <a:blip r:embed="rId8">
            <a:alphaModFix/>
          </a:blip>
          <a:stretch>
            <a:fillRect/>
          </a:stretch>
        </p:blipFill>
        <p:spPr>
          <a:xfrm>
            <a:off x="891350" y="3007175"/>
            <a:ext cx="6228974" cy="1514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0" name="Shape 110"/>
        <p:cNvGrpSpPr/>
        <p:nvPr/>
      </p:nvGrpSpPr>
      <p:grpSpPr>
        <a:xfrm>
          <a:off x="0" y="0"/>
          <a:ext cx="0" cy="0"/>
          <a:chOff x="0" y="0"/>
          <a:chExt cx="0" cy="0"/>
        </a:xfrm>
      </p:grpSpPr>
      <p:sp>
        <p:nvSpPr>
          <p:cNvPr id="111" name="Google Shape;111;p18"/>
          <p:cNvSpPr txBox="1"/>
          <p:nvPr/>
        </p:nvSpPr>
        <p:spPr>
          <a:xfrm>
            <a:off x="368425" y="896988"/>
            <a:ext cx="8520600" cy="5667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s" sz="1800">
                <a:latin typeface="Roboto"/>
                <a:ea typeface="Roboto"/>
                <a:cs typeface="Roboto"/>
                <a:sym typeface="Roboto"/>
              </a:rPr>
              <a:t>Business Analysis</a:t>
            </a:r>
            <a:endParaRPr b="0" i="0" sz="1800" u="none" cap="none" strike="noStrike">
              <a:solidFill>
                <a:srgbClr val="000000"/>
              </a:solidFill>
              <a:latin typeface="Roboto"/>
              <a:ea typeface="Roboto"/>
              <a:cs typeface="Roboto"/>
              <a:sym typeface="Roboto"/>
            </a:endParaRPr>
          </a:p>
        </p:txBody>
      </p:sp>
      <p:pic>
        <p:nvPicPr>
          <p:cNvPr id="112" name="Google Shape;112;p18"/>
          <p:cNvPicPr preferRelativeResize="0"/>
          <p:nvPr/>
        </p:nvPicPr>
        <p:blipFill rotWithShape="1">
          <a:blip r:embed="rId4">
            <a:alphaModFix/>
          </a:blip>
          <a:srcRect b="0" l="0" r="0" t="0"/>
          <a:stretch/>
        </p:blipFill>
        <p:spPr>
          <a:xfrm>
            <a:off x="7298875" y="-1087175"/>
            <a:ext cx="2599849" cy="2803224"/>
          </a:xfrm>
          <a:prstGeom prst="rect">
            <a:avLst/>
          </a:prstGeom>
          <a:noFill/>
          <a:ln>
            <a:noFill/>
          </a:ln>
        </p:spPr>
      </p:pic>
      <p:pic>
        <p:nvPicPr>
          <p:cNvPr id="113" name="Google Shape;113;p18"/>
          <p:cNvPicPr preferRelativeResize="0"/>
          <p:nvPr/>
        </p:nvPicPr>
        <p:blipFill rotWithShape="1">
          <a:blip r:embed="rId5">
            <a:alphaModFix/>
          </a:blip>
          <a:srcRect b="0" l="0" r="0" t="0"/>
          <a:stretch/>
        </p:blipFill>
        <p:spPr>
          <a:xfrm>
            <a:off x="7620000" y="338600"/>
            <a:ext cx="1524000" cy="1143325"/>
          </a:xfrm>
          <a:prstGeom prst="flowChartPreparation">
            <a:avLst/>
          </a:prstGeom>
          <a:noFill/>
          <a:ln>
            <a:noFill/>
          </a:ln>
        </p:spPr>
      </p:pic>
      <p:pic>
        <p:nvPicPr>
          <p:cNvPr id="114" name="Google Shape;114;p18"/>
          <p:cNvPicPr preferRelativeResize="0"/>
          <p:nvPr/>
        </p:nvPicPr>
        <p:blipFill rotWithShape="1">
          <a:blip r:embed="rId6">
            <a:alphaModFix/>
          </a:blip>
          <a:srcRect b="0" l="0" r="0" t="0"/>
          <a:stretch/>
        </p:blipFill>
        <p:spPr>
          <a:xfrm>
            <a:off x="368413" y="394900"/>
            <a:ext cx="1570875" cy="1570875"/>
          </a:xfrm>
          <a:prstGeom prst="rect">
            <a:avLst/>
          </a:prstGeom>
          <a:noFill/>
          <a:ln>
            <a:noFill/>
          </a:ln>
        </p:spPr>
      </p:pic>
      <p:pic>
        <p:nvPicPr>
          <p:cNvPr id="115" name="Google Shape;115;p18"/>
          <p:cNvPicPr preferRelativeResize="0"/>
          <p:nvPr/>
        </p:nvPicPr>
        <p:blipFill>
          <a:blip r:embed="rId7">
            <a:alphaModFix/>
          </a:blip>
          <a:stretch>
            <a:fillRect/>
          </a:stretch>
        </p:blipFill>
        <p:spPr>
          <a:xfrm>
            <a:off x="1262600" y="1890300"/>
            <a:ext cx="6618800" cy="26021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9" name="Shape 119"/>
        <p:cNvGrpSpPr/>
        <p:nvPr/>
      </p:nvGrpSpPr>
      <p:grpSpPr>
        <a:xfrm>
          <a:off x="0" y="0"/>
          <a:ext cx="0" cy="0"/>
          <a:chOff x="0" y="0"/>
          <a:chExt cx="0" cy="0"/>
        </a:xfrm>
      </p:grpSpPr>
      <p:sp>
        <p:nvSpPr>
          <p:cNvPr id="120" name="Google Shape;120;p19"/>
          <p:cNvSpPr txBox="1"/>
          <p:nvPr/>
        </p:nvSpPr>
        <p:spPr>
          <a:xfrm>
            <a:off x="368425" y="896988"/>
            <a:ext cx="8520600" cy="5667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s" sz="1800">
                <a:latin typeface="Roboto"/>
                <a:ea typeface="Roboto"/>
                <a:cs typeface="Roboto"/>
                <a:sym typeface="Roboto"/>
              </a:rPr>
              <a:t>Business Analysis</a:t>
            </a:r>
            <a:endParaRPr b="0" i="0" sz="1800" u="none" cap="none" strike="noStrike">
              <a:solidFill>
                <a:srgbClr val="000000"/>
              </a:solidFill>
              <a:latin typeface="Roboto"/>
              <a:ea typeface="Roboto"/>
              <a:cs typeface="Roboto"/>
              <a:sym typeface="Roboto"/>
            </a:endParaRPr>
          </a:p>
        </p:txBody>
      </p:sp>
      <p:pic>
        <p:nvPicPr>
          <p:cNvPr id="121" name="Google Shape;121;p19"/>
          <p:cNvPicPr preferRelativeResize="0"/>
          <p:nvPr/>
        </p:nvPicPr>
        <p:blipFill rotWithShape="1">
          <a:blip r:embed="rId4">
            <a:alphaModFix/>
          </a:blip>
          <a:srcRect b="0" l="0" r="0" t="0"/>
          <a:stretch/>
        </p:blipFill>
        <p:spPr>
          <a:xfrm>
            <a:off x="7298875" y="-1087175"/>
            <a:ext cx="2599849" cy="2803224"/>
          </a:xfrm>
          <a:prstGeom prst="rect">
            <a:avLst/>
          </a:prstGeom>
          <a:noFill/>
          <a:ln>
            <a:noFill/>
          </a:ln>
        </p:spPr>
      </p:pic>
      <p:pic>
        <p:nvPicPr>
          <p:cNvPr id="122" name="Google Shape;122;p19"/>
          <p:cNvPicPr preferRelativeResize="0"/>
          <p:nvPr/>
        </p:nvPicPr>
        <p:blipFill rotWithShape="1">
          <a:blip r:embed="rId5">
            <a:alphaModFix/>
          </a:blip>
          <a:srcRect b="0" l="0" r="0" t="0"/>
          <a:stretch/>
        </p:blipFill>
        <p:spPr>
          <a:xfrm>
            <a:off x="7620000" y="338600"/>
            <a:ext cx="1524000" cy="1143325"/>
          </a:xfrm>
          <a:prstGeom prst="flowChartPreparation">
            <a:avLst/>
          </a:prstGeom>
          <a:noFill/>
          <a:ln>
            <a:noFill/>
          </a:ln>
        </p:spPr>
      </p:pic>
      <p:pic>
        <p:nvPicPr>
          <p:cNvPr id="123" name="Google Shape;123;p19"/>
          <p:cNvPicPr preferRelativeResize="0"/>
          <p:nvPr/>
        </p:nvPicPr>
        <p:blipFill rotWithShape="1">
          <a:blip r:embed="rId6">
            <a:alphaModFix/>
          </a:blip>
          <a:srcRect b="0" l="0" r="0" t="0"/>
          <a:stretch/>
        </p:blipFill>
        <p:spPr>
          <a:xfrm>
            <a:off x="368413" y="394900"/>
            <a:ext cx="1570875" cy="1570875"/>
          </a:xfrm>
          <a:prstGeom prst="rect">
            <a:avLst/>
          </a:prstGeom>
          <a:noFill/>
          <a:ln>
            <a:noFill/>
          </a:ln>
        </p:spPr>
      </p:pic>
      <p:pic>
        <p:nvPicPr>
          <p:cNvPr id="124" name="Google Shape;124;p19"/>
          <p:cNvPicPr preferRelativeResize="0"/>
          <p:nvPr/>
        </p:nvPicPr>
        <p:blipFill>
          <a:blip r:embed="rId7">
            <a:alphaModFix/>
          </a:blip>
          <a:stretch>
            <a:fillRect/>
          </a:stretch>
        </p:blipFill>
        <p:spPr>
          <a:xfrm>
            <a:off x="1461815" y="1481925"/>
            <a:ext cx="6220373" cy="3122649"/>
          </a:xfrm>
          <a:prstGeom prst="rect">
            <a:avLst/>
          </a:prstGeom>
          <a:noFill/>
          <a:ln>
            <a:noFill/>
          </a:ln>
        </p:spPr>
      </p:pic>
      <p:pic>
        <p:nvPicPr>
          <p:cNvPr id="125" name="Google Shape;125;p19"/>
          <p:cNvPicPr preferRelativeResize="0"/>
          <p:nvPr/>
        </p:nvPicPr>
        <p:blipFill>
          <a:blip r:embed="rId8">
            <a:alphaModFix/>
          </a:blip>
          <a:stretch>
            <a:fillRect/>
          </a:stretch>
        </p:blipFill>
        <p:spPr>
          <a:xfrm>
            <a:off x="5412198" y="3564223"/>
            <a:ext cx="2530926" cy="1040350"/>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9" name="Shape 129"/>
        <p:cNvGrpSpPr/>
        <p:nvPr/>
      </p:nvGrpSpPr>
      <p:grpSpPr>
        <a:xfrm>
          <a:off x="0" y="0"/>
          <a:ext cx="0" cy="0"/>
          <a:chOff x="0" y="0"/>
          <a:chExt cx="0" cy="0"/>
        </a:xfrm>
      </p:grpSpPr>
      <p:sp>
        <p:nvSpPr>
          <p:cNvPr id="130" name="Google Shape;130;p20"/>
          <p:cNvSpPr txBox="1"/>
          <p:nvPr/>
        </p:nvSpPr>
        <p:spPr>
          <a:xfrm>
            <a:off x="368425" y="896988"/>
            <a:ext cx="8520600" cy="5667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s" sz="1800">
                <a:latin typeface="Roboto"/>
                <a:ea typeface="Roboto"/>
                <a:cs typeface="Roboto"/>
                <a:sym typeface="Roboto"/>
              </a:rPr>
              <a:t>Business Analysis</a:t>
            </a:r>
            <a:endParaRPr b="0" i="0" sz="1800" u="none" cap="none" strike="noStrike">
              <a:solidFill>
                <a:srgbClr val="000000"/>
              </a:solidFill>
              <a:latin typeface="Roboto"/>
              <a:ea typeface="Roboto"/>
              <a:cs typeface="Roboto"/>
              <a:sym typeface="Roboto"/>
            </a:endParaRPr>
          </a:p>
        </p:txBody>
      </p:sp>
      <p:pic>
        <p:nvPicPr>
          <p:cNvPr id="131" name="Google Shape;131;p20"/>
          <p:cNvPicPr preferRelativeResize="0"/>
          <p:nvPr/>
        </p:nvPicPr>
        <p:blipFill rotWithShape="1">
          <a:blip r:embed="rId4">
            <a:alphaModFix/>
          </a:blip>
          <a:srcRect b="0" l="0" r="0" t="0"/>
          <a:stretch/>
        </p:blipFill>
        <p:spPr>
          <a:xfrm>
            <a:off x="7298875" y="-1087175"/>
            <a:ext cx="2599849" cy="2803224"/>
          </a:xfrm>
          <a:prstGeom prst="rect">
            <a:avLst/>
          </a:prstGeom>
          <a:noFill/>
          <a:ln>
            <a:noFill/>
          </a:ln>
        </p:spPr>
      </p:pic>
      <p:pic>
        <p:nvPicPr>
          <p:cNvPr id="132" name="Google Shape;132;p20"/>
          <p:cNvPicPr preferRelativeResize="0"/>
          <p:nvPr/>
        </p:nvPicPr>
        <p:blipFill rotWithShape="1">
          <a:blip r:embed="rId5">
            <a:alphaModFix/>
          </a:blip>
          <a:srcRect b="0" l="0" r="0" t="0"/>
          <a:stretch/>
        </p:blipFill>
        <p:spPr>
          <a:xfrm>
            <a:off x="7620000" y="338600"/>
            <a:ext cx="1524000" cy="1143325"/>
          </a:xfrm>
          <a:prstGeom prst="flowChartPreparation">
            <a:avLst/>
          </a:prstGeom>
          <a:noFill/>
          <a:ln>
            <a:noFill/>
          </a:ln>
        </p:spPr>
      </p:pic>
      <p:pic>
        <p:nvPicPr>
          <p:cNvPr id="133" name="Google Shape;133;p20"/>
          <p:cNvPicPr preferRelativeResize="0"/>
          <p:nvPr/>
        </p:nvPicPr>
        <p:blipFill rotWithShape="1">
          <a:blip r:embed="rId6">
            <a:alphaModFix/>
          </a:blip>
          <a:srcRect b="0" l="0" r="0" t="0"/>
          <a:stretch/>
        </p:blipFill>
        <p:spPr>
          <a:xfrm>
            <a:off x="368413" y="394900"/>
            <a:ext cx="1570875" cy="1570875"/>
          </a:xfrm>
          <a:prstGeom prst="rect">
            <a:avLst/>
          </a:prstGeom>
          <a:noFill/>
          <a:ln>
            <a:noFill/>
          </a:ln>
        </p:spPr>
      </p:pic>
      <p:pic>
        <p:nvPicPr>
          <p:cNvPr id="134" name="Google Shape;134;p20"/>
          <p:cNvPicPr preferRelativeResize="0"/>
          <p:nvPr/>
        </p:nvPicPr>
        <p:blipFill>
          <a:blip r:embed="rId7">
            <a:alphaModFix/>
          </a:blip>
          <a:stretch>
            <a:fillRect/>
          </a:stretch>
        </p:blipFill>
        <p:spPr>
          <a:xfrm>
            <a:off x="2123736" y="1640575"/>
            <a:ext cx="4896526" cy="28587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8" name="Shape 138"/>
        <p:cNvGrpSpPr/>
        <p:nvPr/>
      </p:nvGrpSpPr>
      <p:grpSpPr>
        <a:xfrm>
          <a:off x="0" y="0"/>
          <a:ext cx="0" cy="0"/>
          <a:chOff x="0" y="0"/>
          <a:chExt cx="0" cy="0"/>
        </a:xfrm>
      </p:grpSpPr>
      <p:sp>
        <p:nvSpPr>
          <p:cNvPr id="139" name="Google Shape;139;p21"/>
          <p:cNvSpPr txBox="1"/>
          <p:nvPr/>
        </p:nvSpPr>
        <p:spPr>
          <a:xfrm>
            <a:off x="368425" y="896988"/>
            <a:ext cx="8520600" cy="5667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s" sz="1800">
                <a:latin typeface="Roboto"/>
                <a:ea typeface="Roboto"/>
                <a:cs typeface="Roboto"/>
                <a:sym typeface="Roboto"/>
              </a:rPr>
              <a:t>Business Analysis</a:t>
            </a:r>
            <a:endParaRPr b="0" i="0" sz="1800" u="none" cap="none" strike="noStrike">
              <a:solidFill>
                <a:srgbClr val="000000"/>
              </a:solidFill>
              <a:latin typeface="Roboto"/>
              <a:ea typeface="Roboto"/>
              <a:cs typeface="Roboto"/>
              <a:sym typeface="Roboto"/>
            </a:endParaRPr>
          </a:p>
        </p:txBody>
      </p:sp>
      <p:pic>
        <p:nvPicPr>
          <p:cNvPr id="140" name="Google Shape;140;p21"/>
          <p:cNvPicPr preferRelativeResize="0"/>
          <p:nvPr/>
        </p:nvPicPr>
        <p:blipFill rotWithShape="1">
          <a:blip r:embed="rId4">
            <a:alphaModFix/>
          </a:blip>
          <a:srcRect b="0" l="0" r="0" t="0"/>
          <a:stretch/>
        </p:blipFill>
        <p:spPr>
          <a:xfrm>
            <a:off x="7298875" y="-1087175"/>
            <a:ext cx="2599849" cy="2803224"/>
          </a:xfrm>
          <a:prstGeom prst="rect">
            <a:avLst/>
          </a:prstGeom>
          <a:noFill/>
          <a:ln>
            <a:noFill/>
          </a:ln>
        </p:spPr>
      </p:pic>
      <p:pic>
        <p:nvPicPr>
          <p:cNvPr id="141" name="Google Shape;141;p21"/>
          <p:cNvPicPr preferRelativeResize="0"/>
          <p:nvPr/>
        </p:nvPicPr>
        <p:blipFill rotWithShape="1">
          <a:blip r:embed="rId5">
            <a:alphaModFix/>
          </a:blip>
          <a:srcRect b="0" l="0" r="0" t="0"/>
          <a:stretch/>
        </p:blipFill>
        <p:spPr>
          <a:xfrm>
            <a:off x="7620000" y="338600"/>
            <a:ext cx="1524000" cy="1143325"/>
          </a:xfrm>
          <a:prstGeom prst="flowChartPreparation">
            <a:avLst/>
          </a:prstGeom>
          <a:noFill/>
          <a:ln>
            <a:noFill/>
          </a:ln>
        </p:spPr>
      </p:pic>
      <p:pic>
        <p:nvPicPr>
          <p:cNvPr id="142" name="Google Shape;142;p21"/>
          <p:cNvPicPr preferRelativeResize="0"/>
          <p:nvPr/>
        </p:nvPicPr>
        <p:blipFill rotWithShape="1">
          <a:blip r:embed="rId6">
            <a:alphaModFix/>
          </a:blip>
          <a:srcRect b="0" l="0" r="0" t="0"/>
          <a:stretch/>
        </p:blipFill>
        <p:spPr>
          <a:xfrm>
            <a:off x="368413" y="394900"/>
            <a:ext cx="1570875" cy="1570875"/>
          </a:xfrm>
          <a:prstGeom prst="rect">
            <a:avLst/>
          </a:prstGeom>
          <a:noFill/>
          <a:ln>
            <a:noFill/>
          </a:ln>
        </p:spPr>
      </p:pic>
      <p:pic>
        <p:nvPicPr>
          <p:cNvPr id="143" name="Google Shape;143;p21"/>
          <p:cNvPicPr preferRelativeResize="0"/>
          <p:nvPr/>
        </p:nvPicPr>
        <p:blipFill>
          <a:blip r:embed="rId7">
            <a:alphaModFix/>
          </a:blip>
          <a:stretch>
            <a:fillRect/>
          </a:stretch>
        </p:blipFill>
        <p:spPr>
          <a:xfrm>
            <a:off x="1836188" y="1564625"/>
            <a:ext cx="5471625" cy="28032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