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74" r:id="rId5"/>
    <p:sldId id="260" r:id="rId6"/>
    <p:sldId id="268" r:id="rId7"/>
    <p:sldId id="267" r:id="rId8"/>
    <p:sldId id="262" r:id="rId9"/>
    <p:sldId id="269" r:id="rId10"/>
    <p:sldId id="263" r:id="rId11"/>
    <p:sldId id="25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94"/>
  </p:normalViewPr>
  <p:slideViewPr>
    <p:cSldViewPr snapToGrid="0">
      <p:cViewPr varScale="1">
        <p:scale>
          <a:sx n="117" d="100"/>
          <a:sy n="117" d="100"/>
        </p:scale>
        <p:origin x="368"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D080E-780A-A04F-B96F-1B6657E35177}"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FDA0BFF-0EE3-8A4D-A9B4-91403AA4AC35}" type="slidenum">
              <a:rPr lang="en-US" smtClean="0"/>
              <a:t>‹#›</a:t>
            </a:fld>
            <a:endParaRPr lang="en-US"/>
          </a:p>
        </p:txBody>
      </p:sp>
    </p:spTree>
    <p:extLst>
      <p:ext uri="{BB962C8B-B14F-4D97-AF65-F5344CB8AC3E}">
        <p14:creationId xmlns:p14="http://schemas.microsoft.com/office/powerpoint/2010/main" val="4829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FD080E-780A-A04F-B96F-1B6657E35177}"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151673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D080E-780A-A04F-B96F-1B6657E35177}"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299203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D080E-780A-A04F-B96F-1B6657E35177}"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120112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FD080E-780A-A04F-B96F-1B6657E35177}" type="datetimeFigureOut">
              <a:rPr lang="en-US" smtClean="0"/>
              <a:t>1/8/25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FDA0BFF-0EE3-8A4D-A9B4-91403AA4AC35}" type="slidenum">
              <a:rPr lang="en-US" smtClean="0"/>
              <a:t>‹#›</a:t>
            </a:fld>
            <a:endParaRPr lang="en-US"/>
          </a:p>
        </p:txBody>
      </p:sp>
    </p:spTree>
    <p:extLst>
      <p:ext uri="{BB962C8B-B14F-4D97-AF65-F5344CB8AC3E}">
        <p14:creationId xmlns:p14="http://schemas.microsoft.com/office/powerpoint/2010/main" val="300499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D080E-780A-A04F-B96F-1B6657E35177}"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385079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D080E-780A-A04F-B96F-1B6657E35177}"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A0BFF-0EE3-8A4D-A9B4-91403AA4AC3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229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FD080E-780A-A04F-B96F-1B6657E35177}"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A0BFF-0EE3-8A4D-A9B4-91403AA4AC3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69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D080E-780A-A04F-B96F-1B6657E35177}"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267222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D080E-780A-A04F-B96F-1B6657E35177}"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2499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D080E-780A-A04F-B96F-1B6657E35177}" type="datetimeFigureOut">
              <a:rPr lang="en-US" smtClean="0"/>
              <a:t>1/8/25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FDA0BFF-0EE3-8A4D-A9B4-91403AA4AC35}" type="slidenum">
              <a:rPr lang="en-US" smtClean="0"/>
              <a:t>‹#›</a:t>
            </a:fld>
            <a:endParaRPr lang="en-US"/>
          </a:p>
        </p:txBody>
      </p:sp>
    </p:spTree>
    <p:extLst>
      <p:ext uri="{BB962C8B-B14F-4D97-AF65-F5344CB8AC3E}">
        <p14:creationId xmlns:p14="http://schemas.microsoft.com/office/powerpoint/2010/main" val="337647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FD080E-780A-A04F-B96F-1B6657E35177}" type="datetimeFigureOut">
              <a:rPr lang="en-US" smtClean="0"/>
              <a:t>1/8/25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FDA0BFF-0EE3-8A4D-A9B4-91403AA4AC35}" type="slidenum">
              <a:rPr lang="en-US" smtClean="0"/>
              <a:t>‹#›</a:t>
            </a:fld>
            <a:endParaRPr lang="en-US"/>
          </a:p>
        </p:txBody>
      </p:sp>
    </p:spTree>
    <p:extLst>
      <p:ext uri="{BB962C8B-B14F-4D97-AF65-F5344CB8AC3E}">
        <p14:creationId xmlns:p14="http://schemas.microsoft.com/office/powerpoint/2010/main" val="90335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gungpambudi/trends-product-coffee-shop-sales-revenu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8FE1-441D-73CF-531A-00ABF1A57AF3}"/>
              </a:ext>
            </a:extLst>
          </p:cNvPr>
          <p:cNvSpPr>
            <a:spLocks noGrp="1"/>
          </p:cNvSpPr>
          <p:nvPr>
            <p:ph type="ctrTitle"/>
          </p:nvPr>
        </p:nvSpPr>
        <p:spPr/>
        <p:txBody>
          <a:bodyPr/>
          <a:lstStyle/>
          <a:p>
            <a:r>
              <a:rPr lang="en-US" dirty="0"/>
              <a:t>Maven Coffee House</a:t>
            </a:r>
          </a:p>
        </p:txBody>
      </p:sp>
      <p:sp>
        <p:nvSpPr>
          <p:cNvPr id="3" name="Subtitle 2">
            <a:extLst>
              <a:ext uri="{FF2B5EF4-FFF2-40B4-BE49-F238E27FC236}">
                <a16:creationId xmlns:a16="http://schemas.microsoft.com/office/drawing/2014/main" id="{CD779616-14A8-1D27-65C8-567581F2EC5D}"/>
              </a:ext>
            </a:extLst>
          </p:cNvPr>
          <p:cNvSpPr>
            <a:spLocks noGrp="1"/>
          </p:cNvSpPr>
          <p:nvPr>
            <p:ph type="subTitle" idx="1"/>
          </p:nvPr>
        </p:nvSpPr>
        <p:spPr/>
        <p:txBody>
          <a:bodyPr/>
          <a:lstStyle/>
          <a:p>
            <a:r>
              <a:rPr lang="en-US" dirty="0"/>
              <a:t>Sylvia Y. Pérez-Montero</a:t>
            </a:r>
          </a:p>
          <a:p>
            <a:r>
              <a:rPr lang="en-US" dirty="0"/>
              <a:t>December, 2024</a:t>
            </a:r>
          </a:p>
        </p:txBody>
      </p:sp>
    </p:spTree>
    <p:extLst>
      <p:ext uri="{BB962C8B-B14F-4D97-AF65-F5344CB8AC3E}">
        <p14:creationId xmlns:p14="http://schemas.microsoft.com/office/powerpoint/2010/main" val="371800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BBED-241D-E214-90C6-10B9CFF73CF4}"/>
              </a:ext>
            </a:extLst>
          </p:cNvPr>
          <p:cNvSpPr>
            <a:spLocks noGrp="1"/>
          </p:cNvSpPr>
          <p:nvPr>
            <p:ph type="title"/>
          </p:nvPr>
        </p:nvSpPr>
        <p:spPr>
          <a:xfrm>
            <a:off x="1398460" y="2470594"/>
            <a:ext cx="10058400" cy="1609344"/>
          </a:xfrm>
        </p:spPr>
        <p:txBody>
          <a:bodyPr/>
          <a:lstStyle/>
          <a:p>
            <a:r>
              <a:rPr lang="en-US" dirty="0"/>
              <a:t>APPENDIX</a:t>
            </a:r>
          </a:p>
        </p:txBody>
      </p:sp>
    </p:spTree>
    <p:extLst>
      <p:ext uri="{BB962C8B-B14F-4D97-AF65-F5344CB8AC3E}">
        <p14:creationId xmlns:p14="http://schemas.microsoft.com/office/powerpoint/2010/main" val="95228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8E74-1863-029D-0973-26CCC0FA1D98}"/>
              </a:ext>
            </a:extLst>
          </p:cNvPr>
          <p:cNvSpPr>
            <a:spLocks noGrp="1"/>
          </p:cNvSpPr>
          <p:nvPr>
            <p:ph type="title"/>
          </p:nvPr>
        </p:nvSpPr>
        <p:spPr>
          <a:xfrm>
            <a:off x="531298" y="263144"/>
            <a:ext cx="10058400" cy="1609344"/>
          </a:xfrm>
        </p:spPr>
        <p:txBody>
          <a:bodyPr/>
          <a:lstStyle/>
          <a:p>
            <a:r>
              <a:rPr lang="en-US" dirty="0"/>
              <a:t>DATA CLEANING</a:t>
            </a:r>
          </a:p>
        </p:txBody>
      </p:sp>
      <p:pic>
        <p:nvPicPr>
          <p:cNvPr id="7" name="Picture 6" descr="A screenshot of a computer&#10;&#10;Description automatically generated">
            <a:extLst>
              <a:ext uri="{FF2B5EF4-FFF2-40B4-BE49-F238E27FC236}">
                <a16:creationId xmlns:a16="http://schemas.microsoft.com/office/drawing/2014/main" id="{F672FB4E-6B36-BE96-4D28-A0D245F2100A}"/>
              </a:ext>
            </a:extLst>
          </p:cNvPr>
          <p:cNvPicPr>
            <a:picLocks noChangeAspect="1"/>
          </p:cNvPicPr>
          <p:nvPr/>
        </p:nvPicPr>
        <p:blipFill>
          <a:blip r:embed="rId2"/>
          <a:stretch>
            <a:fillRect/>
          </a:stretch>
        </p:blipFill>
        <p:spPr>
          <a:xfrm>
            <a:off x="351067" y="1888817"/>
            <a:ext cx="3544459" cy="2073729"/>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07B6E548-E4E9-B0F5-685D-FEE64B5BFEEF}"/>
              </a:ext>
            </a:extLst>
          </p:cNvPr>
          <p:cNvPicPr>
            <a:picLocks noChangeAspect="1"/>
          </p:cNvPicPr>
          <p:nvPr/>
        </p:nvPicPr>
        <p:blipFill>
          <a:blip r:embed="rId3"/>
          <a:stretch>
            <a:fillRect/>
          </a:stretch>
        </p:blipFill>
        <p:spPr>
          <a:xfrm>
            <a:off x="4323341" y="1872488"/>
            <a:ext cx="3069771" cy="1790700"/>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FADDEFCB-2681-20AF-4B20-F3DAD2D36736}"/>
              </a:ext>
            </a:extLst>
          </p:cNvPr>
          <p:cNvPicPr>
            <a:picLocks noChangeAspect="1"/>
          </p:cNvPicPr>
          <p:nvPr/>
        </p:nvPicPr>
        <p:blipFill>
          <a:blip r:embed="rId4"/>
          <a:stretch>
            <a:fillRect/>
          </a:stretch>
        </p:blipFill>
        <p:spPr>
          <a:xfrm>
            <a:off x="7903267" y="1905000"/>
            <a:ext cx="3267456" cy="1609344"/>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E64355C9-3152-7C70-666F-348F61A4D6C8}"/>
              </a:ext>
            </a:extLst>
          </p:cNvPr>
          <p:cNvPicPr>
            <a:picLocks noChangeAspect="1"/>
          </p:cNvPicPr>
          <p:nvPr/>
        </p:nvPicPr>
        <p:blipFill>
          <a:blip r:embed="rId5"/>
          <a:stretch>
            <a:fillRect/>
          </a:stretch>
        </p:blipFill>
        <p:spPr>
          <a:xfrm>
            <a:off x="607497" y="4679146"/>
            <a:ext cx="2342531" cy="1534193"/>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67C656AD-D7D3-14A1-299E-D94104136E29}"/>
              </a:ext>
            </a:extLst>
          </p:cNvPr>
          <p:cNvPicPr>
            <a:picLocks noChangeAspect="1"/>
          </p:cNvPicPr>
          <p:nvPr/>
        </p:nvPicPr>
        <p:blipFill>
          <a:blip r:embed="rId6"/>
          <a:stretch>
            <a:fillRect/>
          </a:stretch>
        </p:blipFill>
        <p:spPr>
          <a:xfrm>
            <a:off x="3895526" y="4679146"/>
            <a:ext cx="2200474" cy="1372945"/>
          </a:xfrm>
          <a:prstGeom prst="rect">
            <a:avLst/>
          </a:prstGeom>
        </p:spPr>
      </p:pic>
      <p:pic>
        <p:nvPicPr>
          <p:cNvPr id="17" name="Picture 16" descr="A screenshot of a computer code&#10;&#10;Description automatically generated">
            <a:extLst>
              <a:ext uri="{FF2B5EF4-FFF2-40B4-BE49-F238E27FC236}">
                <a16:creationId xmlns:a16="http://schemas.microsoft.com/office/drawing/2014/main" id="{C77E9B07-0797-5E45-BD86-4F7FE9CE2879}"/>
              </a:ext>
            </a:extLst>
          </p:cNvPr>
          <p:cNvPicPr>
            <a:picLocks noChangeAspect="1"/>
          </p:cNvPicPr>
          <p:nvPr/>
        </p:nvPicPr>
        <p:blipFill>
          <a:blip r:embed="rId7"/>
          <a:stretch>
            <a:fillRect/>
          </a:stretch>
        </p:blipFill>
        <p:spPr>
          <a:xfrm>
            <a:off x="7041498" y="4651034"/>
            <a:ext cx="1952538" cy="1057625"/>
          </a:xfrm>
          <a:prstGeom prst="rect">
            <a:avLst/>
          </a:prstGeom>
        </p:spPr>
      </p:pic>
      <p:sp>
        <p:nvSpPr>
          <p:cNvPr id="18" name="TextBox 17">
            <a:extLst>
              <a:ext uri="{FF2B5EF4-FFF2-40B4-BE49-F238E27FC236}">
                <a16:creationId xmlns:a16="http://schemas.microsoft.com/office/drawing/2014/main" id="{0A6857A7-C2BE-B25E-4A30-A46DDD272D33}"/>
              </a:ext>
            </a:extLst>
          </p:cNvPr>
          <p:cNvSpPr txBox="1"/>
          <p:nvPr/>
        </p:nvSpPr>
        <p:spPr>
          <a:xfrm>
            <a:off x="3594534" y="1426070"/>
            <a:ext cx="4048416" cy="369332"/>
          </a:xfrm>
          <a:prstGeom prst="rect">
            <a:avLst/>
          </a:prstGeom>
          <a:noFill/>
        </p:spPr>
        <p:txBody>
          <a:bodyPr wrap="none" rtlCol="0">
            <a:spAutoFit/>
          </a:bodyPr>
          <a:lstStyle/>
          <a:p>
            <a:r>
              <a:rPr lang="en-US" dirty="0"/>
              <a:t>DATA TYPES IN ORIGINAL DATASET</a:t>
            </a:r>
          </a:p>
        </p:txBody>
      </p:sp>
      <p:sp>
        <p:nvSpPr>
          <p:cNvPr id="19" name="TextBox 18">
            <a:extLst>
              <a:ext uri="{FF2B5EF4-FFF2-40B4-BE49-F238E27FC236}">
                <a16:creationId xmlns:a16="http://schemas.microsoft.com/office/drawing/2014/main" id="{C2650393-7F3C-19F2-AA58-9469412E3CD2}"/>
              </a:ext>
            </a:extLst>
          </p:cNvPr>
          <p:cNvSpPr txBox="1"/>
          <p:nvPr/>
        </p:nvSpPr>
        <p:spPr>
          <a:xfrm>
            <a:off x="3376820" y="4055815"/>
            <a:ext cx="3349828" cy="369332"/>
          </a:xfrm>
          <a:prstGeom prst="rect">
            <a:avLst/>
          </a:prstGeom>
          <a:noFill/>
        </p:spPr>
        <p:txBody>
          <a:bodyPr wrap="none" rtlCol="0">
            <a:spAutoFit/>
          </a:bodyPr>
          <a:lstStyle/>
          <a:p>
            <a:r>
              <a:rPr lang="en-US" dirty="0"/>
              <a:t>CHECKING FOR DUPLICATES</a:t>
            </a:r>
          </a:p>
        </p:txBody>
      </p:sp>
    </p:spTree>
    <p:extLst>
      <p:ext uri="{BB962C8B-B14F-4D97-AF65-F5344CB8AC3E}">
        <p14:creationId xmlns:p14="http://schemas.microsoft.com/office/powerpoint/2010/main" val="422830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FB60-6F77-48A6-77E2-941FD44A9069}"/>
              </a:ext>
            </a:extLst>
          </p:cNvPr>
          <p:cNvSpPr>
            <a:spLocks noGrp="1"/>
          </p:cNvSpPr>
          <p:nvPr>
            <p:ph type="title"/>
          </p:nvPr>
        </p:nvSpPr>
        <p:spPr/>
        <p:txBody>
          <a:bodyPr/>
          <a:lstStyle/>
          <a:p>
            <a:r>
              <a:rPr lang="en-US" dirty="0"/>
              <a:t>QUERIES (screenshots)</a:t>
            </a:r>
          </a:p>
        </p:txBody>
      </p:sp>
      <p:pic>
        <p:nvPicPr>
          <p:cNvPr id="7" name="Picture 6" descr="A screenshot of a computer&#10;&#10;Description automatically generated">
            <a:extLst>
              <a:ext uri="{FF2B5EF4-FFF2-40B4-BE49-F238E27FC236}">
                <a16:creationId xmlns:a16="http://schemas.microsoft.com/office/drawing/2014/main" id="{5FE2CCEA-73FC-3025-A261-64EA4B999C71}"/>
              </a:ext>
            </a:extLst>
          </p:cNvPr>
          <p:cNvPicPr>
            <a:picLocks noChangeAspect="1"/>
          </p:cNvPicPr>
          <p:nvPr/>
        </p:nvPicPr>
        <p:blipFill>
          <a:blip r:embed="rId2"/>
          <a:stretch>
            <a:fillRect/>
          </a:stretch>
        </p:blipFill>
        <p:spPr>
          <a:xfrm>
            <a:off x="327479" y="1883229"/>
            <a:ext cx="5189293" cy="408667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7A05FD3-C82A-C863-1DF8-01B2A9B4E769}"/>
              </a:ext>
            </a:extLst>
          </p:cNvPr>
          <p:cNvPicPr>
            <a:picLocks noChangeAspect="1"/>
          </p:cNvPicPr>
          <p:nvPr/>
        </p:nvPicPr>
        <p:blipFill>
          <a:blip r:embed="rId3"/>
          <a:stretch>
            <a:fillRect/>
          </a:stretch>
        </p:blipFill>
        <p:spPr>
          <a:xfrm>
            <a:off x="6096000" y="1883229"/>
            <a:ext cx="4702773" cy="4838030"/>
          </a:xfrm>
          <a:prstGeom prst="rect">
            <a:avLst/>
          </a:prstGeom>
        </p:spPr>
      </p:pic>
    </p:spTree>
    <p:extLst>
      <p:ext uri="{BB962C8B-B14F-4D97-AF65-F5344CB8AC3E}">
        <p14:creationId xmlns:p14="http://schemas.microsoft.com/office/powerpoint/2010/main" val="272705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FB60-6F77-48A6-77E2-941FD44A9069}"/>
              </a:ext>
            </a:extLst>
          </p:cNvPr>
          <p:cNvSpPr>
            <a:spLocks noGrp="1"/>
          </p:cNvSpPr>
          <p:nvPr>
            <p:ph type="title"/>
          </p:nvPr>
        </p:nvSpPr>
        <p:spPr/>
        <p:txBody>
          <a:bodyPr/>
          <a:lstStyle/>
          <a:p>
            <a:r>
              <a:rPr lang="en-US" dirty="0"/>
              <a:t>QUERIES (screenshots)</a:t>
            </a:r>
          </a:p>
        </p:txBody>
      </p:sp>
      <p:pic>
        <p:nvPicPr>
          <p:cNvPr id="13" name="Picture 12">
            <a:extLst>
              <a:ext uri="{FF2B5EF4-FFF2-40B4-BE49-F238E27FC236}">
                <a16:creationId xmlns:a16="http://schemas.microsoft.com/office/drawing/2014/main" id="{F0240BB3-1118-4E70-9400-F56F7AB7AC90}"/>
              </a:ext>
            </a:extLst>
          </p:cNvPr>
          <p:cNvPicPr>
            <a:picLocks noChangeAspect="1"/>
          </p:cNvPicPr>
          <p:nvPr/>
        </p:nvPicPr>
        <p:blipFill>
          <a:blip r:embed="rId2"/>
          <a:stretch>
            <a:fillRect/>
          </a:stretch>
        </p:blipFill>
        <p:spPr>
          <a:xfrm>
            <a:off x="259878" y="1680270"/>
            <a:ext cx="5312915" cy="3523103"/>
          </a:xfrm>
          <a:prstGeom prst="rect">
            <a:avLst/>
          </a:prstGeom>
        </p:spPr>
      </p:pic>
      <p:pic>
        <p:nvPicPr>
          <p:cNvPr id="15" name="Picture 14" descr="A computer screen shot of a black screen&#10;&#10;Description automatically generated">
            <a:extLst>
              <a:ext uri="{FF2B5EF4-FFF2-40B4-BE49-F238E27FC236}">
                <a16:creationId xmlns:a16="http://schemas.microsoft.com/office/drawing/2014/main" id="{F04E4437-6091-446A-4971-787F7D823473}"/>
              </a:ext>
            </a:extLst>
          </p:cNvPr>
          <p:cNvPicPr>
            <a:picLocks noChangeAspect="1"/>
          </p:cNvPicPr>
          <p:nvPr/>
        </p:nvPicPr>
        <p:blipFill>
          <a:blip r:embed="rId3"/>
          <a:stretch>
            <a:fillRect/>
          </a:stretch>
        </p:blipFill>
        <p:spPr>
          <a:xfrm>
            <a:off x="6363210" y="1680270"/>
            <a:ext cx="4758942" cy="3425438"/>
          </a:xfrm>
          <a:prstGeom prst="rect">
            <a:avLst/>
          </a:prstGeom>
        </p:spPr>
      </p:pic>
    </p:spTree>
    <p:extLst>
      <p:ext uri="{BB962C8B-B14F-4D97-AF65-F5344CB8AC3E}">
        <p14:creationId xmlns:p14="http://schemas.microsoft.com/office/powerpoint/2010/main" val="207220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FB60-6F77-48A6-77E2-941FD44A9069}"/>
              </a:ext>
            </a:extLst>
          </p:cNvPr>
          <p:cNvSpPr>
            <a:spLocks noGrp="1"/>
          </p:cNvSpPr>
          <p:nvPr>
            <p:ph type="title"/>
          </p:nvPr>
        </p:nvSpPr>
        <p:spPr/>
        <p:txBody>
          <a:bodyPr/>
          <a:lstStyle/>
          <a:p>
            <a:r>
              <a:rPr lang="en-US" dirty="0"/>
              <a:t>QUERIES (screenshots)</a:t>
            </a:r>
          </a:p>
        </p:txBody>
      </p:sp>
      <p:pic>
        <p:nvPicPr>
          <p:cNvPr id="23" name="Picture 22" descr="A screen shot of a computer&#10;&#10;Description automatically generated">
            <a:extLst>
              <a:ext uri="{FF2B5EF4-FFF2-40B4-BE49-F238E27FC236}">
                <a16:creationId xmlns:a16="http://schemas.microsoft.com/office/drawing/2014/main" id="{95DF1E4F-E011-4BC2-A80E-9131D3E462F0}"/>
              </a:ext>
            </a:extLst>
          </p:cNvPr>
          <p:cNvPicPr>
            <a:picLocks noChangeAspect="1"/>
          </p:cNvPicPr>
          <p:nvPr/>
        </p:nvPicPr>
        <p:blipFill>
          <a:blip r:embed="rId2"/>
          <a:stretch>
            <a:fillRect/>
          </a:stretch>
        </p:blipFill>
        <p:spPr>
          <a:xfrm>
            <a:off x="6096000" y="2314236"/>
            <a:ext cx="5499100" cy="2984500"/>
          </a:xfrm>
          <a:prstGeom prst="rect">
            <a:avLst/>
          </a:prstGeom>
        </p:spPr>
      </p:pic>
      <p:pic>
        <p:nvPicPr>
          <p:cNvPr id="25" name="Picture 24" descr="A screen shot of a computer&#10;&#10;Description automatically generated">
            <a:extLst>
              <a:ext uri="{FF2B5EF4-FFF2-40B4-BE49-F238E27FC236}">
                <a16:creationId xmlns:a16="http://schemas.microsoft.com/office/drawing/2014/main" id="{E9A69225-B10E-86D8-E60F-03C11BACEC19}"/>
              </a:ext>
            </a:extLst>
          </p:cNvPr>
          <p:cNvPicPr>
            <a:picLocks noChangeAspect="1"/>
          </p:cNvPicPr>
          <p:nvPr/>
        </p:nvPicPr>
        <p:blipFill>
          <a:blip r:embed="rId3"/>
          <a:stretch>
            <a:fillRect/>
          </a:stretch>
        </p:blipFill>
        <p:spPr>
          <a:xfrm>
            <a:off x="843171" y="1945672"/>
            <a:ext cx="5041900" cy="4000500"/>
          </a:xfrm>
          <a:prstGeom prst="rect">
            <a:avLst/>
          </a:prstGeom>
        </p:spPr>
      </p:pic>
    </p:spTree>
    <p:extLst>
      <p:ext uri="{BB962C8B-B14F-4D97-AF65-F5344CB8AC3E}">
        <p14:creationId xmlns:p14="http://schemas.microsoft.com/office/powerpoint/2010/main" val="420363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FB60-6F77-48A6-77E2-941FD44A9069}"/>
              </a:ext>
            </a:extLst>
          </p:cNvPr>
          <p:cNvSpPr>
            <a:spLocks noGrp="1"/>
          </p:cNvSpPr>
          <p:nvPr>
            <p:ph type="title"/>
          </p:nvPr>
        </p:nvSpPr>
        <p:spPr/>
        <p:txBody>
          <a:bodyPr/>
          <a:lstStyle/>
          <a:p>
            <a:r>
              <a:rPr lang="en-US" dirty="0"/>
              <a:t>QUERIES (screenshots)</a:t>
            </a:r>
          </a:p>
        </p:txBody>
      </p:sp>
      <p:pic>
        <p:nvPicPr>
          <p:cNvPr id="19" name="Picture 18" descr="A computer screen shot of a black screen&#10;&#10;Description automatically generated">
            <a:extLst>
              <a:ext uri="{FF2B5EF4-FFF2-40B4-BE49-F238E27FC236}">
                <a16:creationId xmlns:a16="http://schemas.microsoft.com/office/drawing/2014/main" id="{5D61F117-230F-D25D-9722-DC495DDA62CD}"/>
              </a:ext>
            </a:extLst>
          </p:cNvPr>
          <p:cNvPicPr>
            <a:picLocks noChangeAspect="1"/>
          </p:cNvPicPr>
          <p:nvPr/>
        </p:nvPicPr>
        <p:blipFill>
          <a:blip r:embed="rId2"/>
          <a:stretch>
            <a:fillRect/>
          </a:stretch>
        </p:blipFill>
        <p:spPr>
          <a:xfrm>
            <a:off x="440079" y="1872343"/>
            <a:ext cx="5308600" cy="3398272"/>
          </a:xfrm>
          <a:prstGeom prst="rect">
            <a:avLst/>
          </a:prstGeom>
        </p:spPr>
      </p:pic>
      <p:pic>
        <p:nvPicPr>
          <p:cNvPr id="21" name="Picture 20" descr="A screen shot of a computer&#10;&#10;Description automatically generated">
            <a:extLst>
              <a:ext uri="{FF2B5EF4-FFF2-40B4-BE49-F238E27FC236}">
                <a16:creationId xmlns:a16="http://schemas.microsoft.com/office/drawing/2014/main" id="{34AC212E-22D7-A183-A90F-DB6A1A5F02BE}"/>
              </a:ext>
            </a:extLst>
          </p:cNvPr>
          <p:cNvPicPr>
            <a:picLocks noChangeAspect="1"/>
          </p:cNvPicPr>
          <p:nvPr/>
        </p:nvPicPr>
        <p:blipFill rotWithShape="1">
          <a:blip r:embed="rId3"/>
          <a:srcRect r="33265"/>
          <a:stretch/>
        </p:blipFill>
        <p:spPr>
          <a:xfrm>
            <a:off x="6276742" y="2998796"/>
            <a:ext cx="4127500" cy="2971800"/>
          </a:xfrm>
          <a:prstGeom prst="rect">
            <a:avLst/>
          </a:prstGeom>
        </p:spPr>
      </p:pic>
    </p:spTree>
    <p:extLst>
      <p:ext uri="{BB962C8B-B14F-4D97-AF65-F5344CB8AC3E}">
        <p14:creationId xmlns:p14="http://schemas.microsoft.com/office/powerpoint/2010/main" val="26514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4D0D-C7AD-44AE-3BC5-E6ACA47A1687}"/>
              </a:ext>
            </a:extLst>
          </p:cNvPr>
          <p:cNvSpPr>
            <a:spLocks noGrp="1"/>
          </p:cNvSpPr>
          <p:nvPr>
            <p:ph type="title"/>
          </p:nvPr>
        </p:nvSpPr>
        <p:spPr>
          <a:xfrm>
            <a:off x="1069848" y="81860"/>
            <a:ext cx="10058400" cy="1609344"/>
          </a:xfrm>
        </p:spPr>
        <p:txBody>
          <a:bodyPr/>
          <a:lstStyle/>
          <a:p>
            <a:r>
              <a:rPr lang="en-US" dirty="0"/>
              <a:t>Problem</a:t>
            </a:r>
          </a:p>
        </p:txBody>
      </p:sp>
      <p:sp>
        <p:nvSpPr>
          <p:cNvPr id="3" name="Content Placeholder 2">
            <a:extLst>
              <a:ext uri="{FF2B5EF4-FFF2-40B4-BE49-F238E27FC236}">
                <a16:creationId xmlns:a16="http://schemas.microsoft.com/office/drawing/2014/main" id="{5E2DD971-D650-9BB6-2468-7D1C831AF4A5}"/>
              </a:ext>
            </a:extLst>
          </p:cNvPr>
          <p:cNvSpPr>
            <a:spLocks noGrp="1"/>
          </p:cNvSpPr>
          <p:nvPr>
            <p:ph idx="1"/>
          </p:nvPr>
        </p:nvSpPr>
        <p:spPr>
          <a:xfrm>
            <a:off x="1136704" y="1748109"/>
            <a:ext cx="10058400" cy="1507617"/>
          </a:xfrm>
        </p:spPr>
        <p:txBody>
          <a:bodyPr>
            <a:noAutofit/>
          </a:bodyPr>
          <a:lstStyle/>
          <a:p>
            <a:r>
              <a:rPr lang="en-US" dirty="0"/>
              <a:t>A new operations manager has come on board at Maven Coffee House. As part of their onboarding materials, the data science team has prepared a general overview of the coffee shop’s operations, evaluating the transactional data for its three stores in New York.</a:t>
            </a:r>
          </a:p>
          <a:p>
            <a:r>
              <a:rPr lang="en-US" dirty="0"/>
              <a:t>The overview is to include transactional analyses, location specifics, and product-level information.</a:t>
            </a:r>
          </a:p>
          <a:p>
            <a:r>
              <a:rPr lang="en-US" dirty="0"/>
              <a:t>Answers to four key questions will provide a high-level overview of the business:</a:t>
            </a:r>
          </a:p>
          <a:p>
            <a:endParaRPr lang="en-US" dirty="0"/>
          </a:p>
          <a:p>
            <a:endParaRPr lang="en-US" dirty="0"/>
          </a:p>
        </p:txBody>
      </p:sp>
      <p:sp>
        <p:nvSpPr>
          <p:cNvPr id="11" name="TextBox 10">
            <a:extLst>
              <a:ext uri="{FF2B5EF4-FFF2-40B4-BE49-F238E27FC236}">
                <a16:creationId xmlns:a16="http://schemas.microsoft.com/office/drawing/2014/main" id="{DFF70C12-F6CE-CD31-4A03-7872E3BBD08A}"/>
              </a:ext>
            </a:extLst>
          </p:cNvPr>
          <p:cNvSpPr txBox="1"/>
          <p:nvPr/>
        </p:nvSpPr>
        <p:spPr>
          <a:xfrm>
            <a:off x="2679720" y="4347891"/>
            <a:ext cx="5873980" cy="1431161"/>
          </a:xfrm>
          <a:prstGeom prst="rect">
            <a:avLst/>
          </a:prstGeom>
          <a:noFill/>
        </p:spPr>
        <p:txBody>
          <a:bodyPr wrap="none" rtlCol="0">
            <a:spAutoFit/>
          </a:bodyPr>
          <a:lstStyle/>
          <a:p>
            <a:pPr marL="285750" indent="-285750">
              <a:spcAft>
                <a:spcPts val="600"/>
              </a:spcAft>
              <a:buFont typeface="Courier New" panose="02070309020205020404" pitchFamily="49" charset="0"/>
              <a:buChar char="o"/>
            </a:pPr>
            <a:r>
              <a:rPr lang="en-US" dirty="0"/>
              <a:t>What was business like over the 6-month period?</a:t>
            </a:r>
          </a:p>
          <a:p>
            <a:pPr marL="285750" indent="-285750">
              <a:spcAft>
                <a:spcPts val="600"/>
              </a:spcAft>
              <a:buFont typeface="Courier New" panose="02070309020205020404" pitchFamily="49" charset="0"/>
              <a:buChar char="o"/>
            </a:pPr>
            <a:r>
              <a:rPr lang="en-US" dirty="0"/>
              <a:t>Did all three stores behave the same or differently?</a:t>
            </a:r>
          </a:p>
          <a:p>
            <a:pPr marL="285750" indent="-285750">
              <a:spcAft>
                <a:spcPts val="600"/>
              </a:spcAft>
              <a:buFont typeface="Courier New" panose="02070309020205020404" pitchFamily="49" charset="0"/>
              <a:buChar char="o"/>
            </a:pPr>
            <a:r>
              <a:rPr lang="en-US" dirty="0"/>
              <a:t>What’s the best-selling product?</a:t>
            </a:r>
          </a:p>
          <a:p>
            <a:pPr marL="285750" indent="-285750">
              <a:spcAft>
                <a:spcPts val="600"/>
              </a:spcAft>
              <a:buFont typeface="Courier New" panose="02070309020205020404" pitchFamily="49" charset="0"/>
              <a:buChar char="o"/>
            </a:pPr>
            <a:r>
              <a:rPr lang="en-US" dirty="0"/>
              <a:t>What’s the best-selling category?</a:t>
            </a:r>
          </a:p>
        </p:txBody>
      </p:sp>
    </p:spTree>
    <p:extLst>
      <p:ext uri="{BB962C8B-B14F-4D97-AF65-F5344CB8AC3E}">
        <p14:creationId xmlns:p14="http://schemas.microsoft.com/office/powerpoint/2010/main" val="138509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FC94F63-7A58-DBA6-EF2E-751194FD0A4A}"/>
              </a:ext>
            </a:extLst>
          </p:cNvPr>
          <p:cNvSpPr>
            <a:spLocks noGrp="1"/>
          </p:cNvSpPr>
          <p:nvPr>
            <p:ph idx="1"/>
          </p:nvPr>
        </p:nvSpPr>
        <p:spPr>
          <a:xfrm>
            <a:off x="1057656" y="1821834"/>
            <a:ext cx="10058400" cy="4050792"/>
          </a:xfrm>
        </p:spPr>
        <p:txBody>
          <a:bodyPr/>
          <a:lstStyle/>
          <a:p>
            <a:r>
              <a:rPr lang="en-US" sz="1800" dirty="0"/>
              <a:t>The Maven Coffee House data was downloaded from Kaggle on December 19, 2024 (</a:t>
            </a:r>
            <a:r>
              <a:rPr lang="en-US" sz="1800" dirty="0">
                <a:hlinkClick r:id="rId2"/>
              </a:rPr>
              <a:t>Maven Coffee House Data</a:t>
            </a:r>
            <a:r>
              <a:rPr lang="en-US" sz="1800" dirty="0"/>
              <a:t>)</a:t>
            </a:r>
          </a:p>
          <a:p>
            <a:r>
              <a:rPr lang="en-US" sz="1800" dirty="0"/>
              <a:t> The dataset consists of an EXCEL workbook with three separate tabs; transactions, products, and stores.</a:t>
            </a:r>
          </a:p>
          <a:p>
            <a:endParaRPr lang="en-US" dirty="0"/>
          </a:p>
        </p:txBody>
      </p:sp>
      <p:sp>
        <p:nvSpPr>
          <p:cNvPr id="5" name="Content Placeholder 2">
            <a:extLst>
              <a:ext uri="{FF2B5EF4-FFF2-40B4-BE49-F238E27FC236}">
                <a16:creationId xmlns:a16="http://schemas.microsoft.com/office/drawing/2014/main" id="{AEAC1E9C-D3E2-B344-9C6E-2695080843E1}"/>
              </a:ext>
            </a:extLst>
          </p:cNvPr>
          <p:cNvSpPr txBox="1">
            <a:spLocks/>
          </p:cNvSpPr>
          <p:nvPr/>
        </p:nvSpPr>
        <p:spPr>
          <a:xfrm>
            <a:off x="1063752" y="4365009"/>
            <a:ext cx="10058400" cy="150761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D664A25B-35FC-8490-AF82-840BA0F52004}"/>
              </a:ext>
            </a:extLst>
          </p:cNvPr>
          <p:cNvSpPr txBox="1"/>
          <p:nvPr/>
        </p:nvSpPr>
        <p:spPr>
          <a:xfrm>
            <a:off x="2449284" y="3007099"/>
            <a:ext cx="1674689" cy="830997"/>
          </a:xfrm>
          <a:prstGeom prst="rect">
            <a:avLst/>
          </a:prstGeom>
          <a:noFill/>
        </p:spPr>
        <p:txBody>
          <a:bodyPr wrap="none" rtlCol="0">
            <a:spAutoFit/>
          </a:bodyPr>
          <a:lstStyle/>
          <a:p>
            <a:r>
              <a:rPr lang="en-US" sz="1600" b="1" dirty="0"/>
              <a:t>Transactions</a:t>
            </a:r>
          </a:p>
          <a:p>
            <a:r>
              <a:rPr lang="en-US" sz="1600" dirty="0"/>
              <a:t>149,116 records</a:t>
            </a:r>
          </a:p>
          <a:p>
            <a:r>
              <a:rPr lang="en-US" sz="1600" dirty="0"/>
              <a:t>7 variables</a:t>
            </a:r>
          </a:p>
        </p:txBody>
      </p:sp>
      <p:sp>
        <p:nvSpPr>
          <p:cNvPr id="7" name="TextBox 6">
            <a:extLst>
              <a:ext uri="{FF2B5EF4-FFF2-40B4-BE49-F238E27FC236}">
                <a16:creationId xmlns:a16="http://schemas.microsoft.com/office/drawing/2014/main" id="{CA727189-9475-80D8-3B17-B61B009087BB}"/>
              </a:ext>
            </a:extLst>
          </p:cNvPr>
          <p:cNvSpPr txBox="1"/>
          <p:nvPr/>
        </p:nvSpPr>
        <p:spPr>
          <a:xfrm>
            <a:off x="5094513" y="3007099"/>
            <a:ext cx="1220334" cy="830997"/>
          </a:xfrm>
          <a:prstGeom prst="rect">
            <a:avLst/>
          </a:prstGeom>
          <a:noFill/>
        </p:spPr>
        <p:txBody>
          <a:bodyPr wrap="none" rtlCol="0">
            <a:spAutoFit/>
          </a:bodyPr>
          <a:lstStyle/>
          <a:p>
            <a:r>
              <a:rPr lang="en-US" sz="1600" b="1" dirty="0"/>
              <a:t>Products</a:t>
            </a:r>
          </a:p>
          <a:p>
            <a:r>
              <a:rPr lang="en-US" sz="1600" dirty="0"/>
              <a:t>80 records</a:t>
            </a:r>
          </a:p>
          <a:p>
            <a:r>
              <a:rPr lang="en-US" sz="1600" dirty="0"/>
              <a:t>5 variables</a:t>
            </a:r>
          </a:p>
        </p:txBody>
      </p:sp>
      <p:sp>
        <p:nvSpPr>
          <p:cNvPr id="8" name="TextBox 7">
            <a:extLst>
              <a:ext uri="{FF2B5EF4-FFF2-40B4-BE49-F238E27FC236}">
                <a16:creationId xmlns:a16="http://schemas.microsoft.com/office/drawing/2014/main" id="{99F2D50F-651C-0CB5-D4CE-87571661F148}"/>
              </a:ext>
            </a:extLst>
          </p:cNvPr>
          <p:cNvSpPr txBox="1"/>
          <p:nvPr/>
        </p:nvSpPr>
        <p:spPr>
          <a:xfrm>
            <a:off x="7487003" y="3007099"/>
            <a:ext cx="1220334" cy="830997"/>
          </a:xfrm>
          <a:prstGeom prst="rect">
            <a:avLst/>
          </a:prstGeom>
          <a:noFill/>
        </p:spPr>
        <p:txBody>
          <a:bodyPr wrap="none" rtlCol="0">
            <a:spAutoFit/>
          </a:bodyPr>
          <a:lstStyle/>
          <a:p>
            <a:r>
              <a:rPr lang="en-US" sz="1600" b="1" dirty="0"/>
              <a:t>Stores</a:t>
            </a:r>
          </a:p>
          <a:p>
            <a:r>
              <a:rPr lang="en-US" sz="1600" dirty="0"/>
              <a:t>3 records</a:t>
            </a:r>
          </a:p>
          <a:p>
            <a:r>
              <a:rPr lang="en-US" sz="1600" dirty="0"/>
              <a:t>2 variables</a:t>
            </a:r>
          </a:p>
        </p:txBody>
      </p:sp>
      <p:sp>
        <p:nvSpPr>
          <p:cNvPr id="12" name="Title 11">
            <a:extLst>
              <a:ext uri="{FF2B5EF4-FFF2-40B4-BE49-F238E27FC236}">
                <a16:creationId xmlns:a16="http://schemas.microsoft.com/office/drawing/2014/main" id="{63583E30-1354-585F-59BC-340BBCA3F408}"/>
              </a:ext>
            </a:extLst>
          </p:cNvPr>
          <p:cNvSpPr>
            <a:spLocks noGrp="1"/>
          </p:cNvSpPr>
          <p:nvPr>
            <p:ph type="title"/>
          </p:nvPr>
        </p:nvSpPr>
        <p:spPr/>
        <p:txBody>
          <a:bodyPr/>
          <a:lstStyle/>
          <a:p>
            <a:r>
              <a:rPr lang="en-US" dirty="0"/>
              <a:t>ABOUT THE DATA</a:t>
            </a:r>
          </a:p>
        </p:txBody>
      </p:sp>
      <p:sp>
        <p:nvSpPr>
          <p:cNvPr id="15" name="Content Placeholder 2">
            <a:extLst>
              <a:ext uri="{FF2B5EF4-FFF2-40B4-BE49-F238E27FC236}">
                <a16:creationId xmlns:a16="http://schemas.microsoft.com/office/drawing/2014/main" id="{7AF458B6-F8D3-1EC1-769D-9817DA3735E1}"/>
              </a:ext>
            </a:extLst>
          </p:cNvPr>
          <p:cNvSpPr txBox="1">
            <a:spLocks/>
          </p:cNvSpPr>
          <p:nvPr/>
        </p:nvSpPr>
        <p:spPr>
          <a:xfrm>
            <a:off x="513371" y="4022434"/>
            <a:ext cx="6279316" cy="40507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800" u="sng" dirty="0"/>
              <a:t>Cleaning*</a:t>
            </a:r>
          </a:p>
          <a:p>
            <a:r>
              <a:rPr lang="en-US" sz="1800" dirty="0"/>
              <a:t>The three tables were checked for duplicate records, missing data, outliers and consistent formatting of dates and times. Since there were none, no records were eliminated.</a:t>
            </a:r>
          </a:p>
          <a:p>
            <a:r>
              <a:rPr lang="en-US" sz="1800" dirty="0"/>
              <a:t>The primary keys of each table (</a:t>
            </a:r>
            <a:r>
              <a:rPr lang="en-US" sz="1800" dirty="0" err="1"/>
              <a:t>store_id</a:t>
            </a:r>
            <a:r>
              <a:rPr lang="en-US" sz="1800" dirty="0"/>
              <a:t>, </a:t>
            </a:r>
            <a:r>
              <a:rPr lang="en-US" sz="1800" dirty="0" err="1"/>
              <a:t>transaction_id</a:t>
            </a:r>
            <a:r>
              <a:rPr lang="en-US" sz="1800" dirty="0"/>
              <a:t>, </a:t>
            </a:r>
            <a:r>
              <a:rPr lang="en-US" sz="1800" dirty="0" err="1"/>
              <a:t>product_id</a:t>
            </a:r>
            <a:r>
              <a:rPr lang="en-US" sz="1800" dirty="0"/>
              <a:t>) appeared in the dataset as integers, so their data type was changed to string.</a:t>
            </a:r>
          </a:p>
        </p:txBody>
      </p:sp>
      <p:sp>
        <p:nvSpPr>
          <p:cNvPr id="16" name="Content Placeholder 2">
            <a:extLst>
              <a:ext uri="{FF2B5EF4-FFF2-40B4-BE49-F238E27FC236}">
                <a16:creationId xmlns:a16="http://schemas.microsoft.com/office/drawing/2014/main" id="{5843C460-0A22-70A5-4781-3033DE4250BA}"/>
              </a:ext>
            </a:extLst>
          </p:cNvPr>
          <p:cNvSpPr txBox="1">
            <a:spLocks/>
          </p:cNvSpPr>
          <p:nvPr/>
        </p:nvSpPr>
        <p:spPr>
          <a:xfrm>
            <a:off x="6861046" y="4028043"/>
            <a:ext cx="4817583" cy="21269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800" u="sng" dirty="0"/>
              <a:t>Assumptions</a:t>
            </a:r>
          </a:p>
          <a:p>
            <a:r>
              <a:rPr lang="en-US" sz="1800" i="1" dirty="0"/>
              <a:t>All stores have the same operating hours and offer the same menu.</a:t>
            </a:r>
          </a:p>
          <a:p>
            <a:r>
              <a:rPr lang="en-US" sz="1800" i="1" dirty="0"/>
              <a:t>The amounts shown within the unit price in the ‘transactions’ table corresponds to the transaction total.</a:t>
            </a:r>
          </a:p>
        </p:txBody>
      </p:sp>
      <p:sp>
        <p:nvSpPr>
          <p:cNvPr id="17" name="TextBox 16">
            <a:extLst>
              <a:ext uri="{FF2B5EF4-FFF2-40B4-BE49-F238E27FC236}">
                <a16:creationId xmlns:a16="http://schemas.microsoft.com/office/drawing/2014/main" id="{CE2489CE-972B-A12D-1EEE-C9996766D5C5}"/>
              </a:ext>
            </a:extLst>
          </p:cNvPr>
          <p:cNvSpPr txBox="1"/>
          <p:nvPr/>
        </p:nvSpPr>
        <p:spPr>
          <a:xfrm>
            <a:off x="1063752" y="6462032"/>
            <a:ext cx="4174733" cy="276999"/>
          </a:xfrm>
          <a:prstGeom prst="rect">
            <a:avLst/>
          </a:prstGeom>
          <a:noFill/>
        </p:spPr>
        <p:txBody>
          <a:bodyPr wrap="none" rtlCol="0">
            <a:spAutoFit/>
          </a:bodyPr>
          <a:lstStyle/>
          <a:p>
            <a:r>
              <a:rPr lang="en-US" sz="1200" i="1" dirty="0"/>
              <a:t>*screenshots of the checks can be found in the appendix</a:t>
            </a:r>
          </a:p>
        </p:txBody>
      </p:sp>
    </p:spTree>
    <p:extLst>
      <p:ext uri="{BB962C8B-B14F-4D97-AF65-F5344CB8AC3E}">
        <p14:creationId xmlns:p14="http://schemas.microsoft.com/office/powerpoint/2010/main" val="409753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A098F-6197-C72E-46EF-453952BCF85D}"/>
              </a:ext>
            </a:extLst>
          </p:cNvPr>
          <p:cNvSpPr>
            <a:spLocks noGrp="1"/>
          </p:cNvSpPr>
          <p:nvPr>
            <p:ph type="title"/>
          </p:nvPr>
        </p:nvSpPr>
        <p:spPr/>
        <p:txBody>
          <a:bodyPr/>
          <a:lstStyle/>
          <a:p>
            <a:r>
              <a:rPr lang="en-US" dirty="0"/>
              <a:t>Business questions</a:t>
            </a:r>
          </a:p>
        </p:txBody>
      </p:sp>
      <p:sp>
        <p:nvSpPr>
          <p:cNvPr id="5" name="Text Placeholder 4">
            <a:extLst>
              <a:ext uri="{FF2B5EF4-FFF2-40B4-BE49-F238E27FC236}">
                <a16:creationId xmlns:a16="http://schemas.microsoft.com/office/drawing/2014/main" id="{14767417-E26A-F33D-14FF-F6F539283ED9}"/>
              </a:ext>
            </a:extLst>
          </p:cNvPr>
          <p:cNvSpPr>
            <a:spLocks noGrp="1"/>
          </p:cNvSpPr>
          <p:nvPr>
            <p:ph type="body" idx="1"/>
          </p:nvPr>
        </p:nvSpPr>
        <p:spPr>
          <a:xfrm>
            <a:off x="2167128" y="5632704"/>
            <a:ext cx="9052560" cy="1066800"/>
          </a:xfrm>
        </p:spPr>
        <p:txBody>
          <a:bodyPr/>
          <a:lstStyle/>
          <a:p>
            <a:r>
              <a:rPr lang="en-US" dirty="0">
                <a:solidFill>
                  <a:srgbClr val="FF0000"/>
                </a:solidFill>
              </a:rPr>
              <a:t>Note: </a:t>
            </a:r>
            <a:r>
              <a:rPr lang="en-US" dirty="0"/>
              <a:t>The business questions considered were addressed as SQL queries, the screenshots for which are included within the appendix. The graphs presented in this section were created in Tableau, using the same dataset.</a:t>
            </a:r>
          </a:p>
        </p:txBody>
      </p:sp>
    </p:spTree>
    <p:extLst>
      <p:ext uri="{BB962C8B-B14F-4D97-AF65-F5344CB8AC3E}">
        <p14:creationId xmlns:p14="http://schemas.microsoft.com/office/powerpoint/2010/main" val="135783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6" name="Oval 65">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7" name="Oval 66">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8" name="Rectangle 67">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1AED6-8B4B-CE82-55FC-F98DA49D405B}"/>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600" kern="1200" cap="all" baseline="0" dirty="0">
                <a:blipFill dpi="0" rotWithShape="1">
                  <a:blip r:embed="rId4"/>
                  <a:srcRect/>
                  <a:tile tx="6350" ty="-127000" sx="65000" sy="64000" flip="none" algn="tl"/>
                </a:blipFill>
                <a:latin typeface="+mj-lt"/>
                <a:ea typeface="+mj-ea"/>
                <a:cs typeface="+mj-cs"/>
              </a:rPr>
              <a:t>Transaction Analysis*</a:t>
            </a:r>
          </a:p>
        </p:txBody>
      </p:sp>
      <p:pic>
        <p:nvPicPr>
          <p:cNvPr id="5" name="Picture 4" descr="A graph of a graph&#10;&#10;Description automatically generated with medium confidence">
            <a:extLst>
              <a:ext uri="{FF2B5EF4-FFF2-40B4-BE49-F238E27FC236}">
                <a16:creationId xmlns:a16="http://schemas.microsoft.com/office/drawing/2014/main" id="{457B4833-903F-D5A5-2A42-519B4D57FF7F}"/>
              </a:ext>
            </a:extLst>
          </p:cNvPr>
          <p:cNvPicPr>
            <a:picLocks noChangeAspect="1"/>
          </p:cNvPicPr>
          <p:nvPr/>
        </p:nvPicPr>
        <p:blipFill>
          <a:blip r:embed="rId6"/>
          <a:srcRect l="19444" r="8083" b="3"/>
          <a:stretch/>
        </p:blipFill>
        <p:spPr>
          <a:xfrm>
            <a:off x="506856" y="222178"/>
            <a:ext cx="3924866" cy="3872054"/>
          </a:xfrm>
          <a:prstGeom prst="rect">
            <a:avLst/>
          </a:prstGeom>
        </p:spPr>
      </p:pic>
      <p:pic>
        <p:nvPicPr>
          <p:cNvPr id="7" name="Picture 6">
            <a:extLst>
              <a:ext uri="{FF2B5EF4-FFF2-40B4-BE49-F238E27FC236}">
                <a16:creationId xmlns:a16="http://schemas.microsoft.com/office/drawing/2014/main" id="{5E9D99D2-4958-FBEA-C0C3-315F7B6EDCF3}"/>
              </a:ext>
            </a:extLst>
          </p:cNvPr>
          <p:cNvPicPr>
            <a:picLocks noChangeAspect="1"/>
          </p:cNvPicPr>
          <p:nvPr/>
        </p:nvPicPr>
        <p:blipFill rotWithShape="1">
          <a:blip r:embed="rId7"/>
          <a:srcRect l="5243" r="21455" b="-3"/>
          <a:stretch/>
        </p:blipFill>
        <p:spPr>
          <a:xfrm>
            <a:off x="4487670" y="196869"/>
            <a:ext cx="3941956" cy="3872054"/>
          </a:xfrm>
          <a:prstGeom prst="rect">
            <a:avLst/>
          </a:prstGeom>
        </p:spPr>
      </p:pic>
      <p:grpSp>
        <p:nvGrpSpPr>
          <p:cNvPr id="70" name="Group 69">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71" name="Oval 70">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2" name="Oval 71">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TextBox 18">
            <a:extLst>
              <a:ext uri="{FF2B5EF4-FFF2-40B4-BE49-F238E27FC236}">
                <a16:creationId xmlns:a16="http://schemas.microsoft.com/office/drawing/2014/main" id="{C0569B95-F6B2-E8B7-35CA-24096FCD3F70}"/>
              </a:ext>
            </a:extLst>
          </p:cNvPr>
          <p:cNvSpPr txBox="1"/>
          <p:nvPr/>
        </p:nvSpPr>
        <p:spPr>
          <a:xfrm>
            <a:off x="8710699" y="636663"/>
            <a:ext cx="306978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Business grew consistently throughout the 6-month period.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Lower Manhattan store has less transactional volume, but a similar growth patters was observed throughout the three stores.</a:t>
            </a:r>
          </a:p>
        </p:txBody>
      </p:sp>
      <p:sp>
        <p:nvSpPr>
          <p:cNvPr id="20" name="TextBox 19">
            <a:extLst>
              <a:ext uri="{FF2B5EF4-FFF2-40B4-BE49-F238E27FC236}">
                <a16:creationId xmlns:a16="http://schemas.microsoft.com/office/drawing/2014/main" id="{14A4AD92-A336-7CC0-18A6-8014FD1BB95E}"/>
              </a:ext>
            </a:extLst>
          </p:cNvPr>
          <p:cNvSpPr txBox="1"/>
          <p:nvPr/>
        </p:nvSpPr>
        <p:spPr>
          <a:xfrm>
            <a:off x="1051560" y="6308918"/>
            <a:ext cx="4824975" cy="369332"/>
          </a:xfrm>
          <a:prstGeom prst="rect">
            <a:avLst/>
          </a:prstGeom>
          <a:noFill/>
        </p:spPr>
        <p:txBody>
          <a:bodyPr wrap="none" rtlCol="0">
            <a:spAutoFit/>
          </a:bodyPr>
          <a:lstStyle/>
          <a:p>
            <a:r>
              <a:rPr lang="en-US" dirty="0"/>
              <a:t>* SQL queries can be found in the appendix</a:t>
            </a:r>
          </a:p>
        </p:txBody>
      </p:sp>
      <p:pic>
        <p:nvPicPr>
          <p:cNvPr id="21" name="Picture 20">
            <a:extLst>
              <a:ext uri="{FF2B5EF4-FFF2-40B4-BE49-F238E27FC236}">
                <a16:creationId xmlns:a16="http://schemas.microsoft.com/office/drawing/2014/main" id="{23BAD346-01AF-0D12-1A8C-B1B9D77E87B6}"/>
              </a:ext>
            </a:extLst>
          </p:cNvPr>
          <p:cNvPicPr>
            <a:picLocks noChangeAspect="1"/>
          </p:cNvPicPr>
          <p:nvPr/>
        </p:nvPicPr>
        <p:blipFill rotWithShape="1">
          <a:blip r:embed="rId7"/>
          <a:srcRect l="83825" t="-1" r="1719" b="84981"/>
          <a:stretch/>
        </p:blipFill>
        <p:spPr>
          <a:xfrm>
            <a:off x="8318350" y="3320032"/>
            <a:ext cx="1160346" cy="868054"/>
          </a:xfrm>
          <a:prstGeom prst="rect">
            <a:avLst/>
          </a:prstGeom>
        </p:spPr>
      </p:pic>
    </p:spTree>
    <p:extLst>
      <p:ext uri="{BB962C8B-B14F-4D97-AF65-F5344CB8AC3E}">
        <p14:creationId xmlns:p14="http://schemas.microsoft.com/office/powerpoint/2010/main" val="115684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bar graph&#10;&#10;Description automatically generated">
            <a:extLst>
              <a:ext uri="{FF2B5EF4-FFF2-40B4-BE49-F238E27FC236}">
                <a16:creationId xmlns:a16="http://schemas.microsoft.com/office/drawing/2014/main" id="{350BE8B9-A462-AB72-2C9A-EF6EC34E8193}"/>
              </a:ext>
            </a:extLst>
          </p:cNvPr>
          <p:cNvPicPr>
            <a:picLocks noChangeAspect="1"/>
          </p:cNvPicPr>
          <p:nvPr/>
        </p:nvPicPr>
        <p:blipFill>
          <a:blip r:embed="rId2"/>
          <a:stretch>
            <a:fillRect/>
          </a:stretch>
        </p:blipFill>
        <p:spPr>
          <a:xfrm>
            <a:off x="195426" y="219293"/>
            <a:ext cx="3305012" cy="4157250"/>
          </a:xfrm>
          <a:prstGeom prst="rect">
            <a:avLst/>
          </a:prstGeom>
        </p:spPr>
      </p:pic>
      <p:sp>
        <p:nvSpPr>
          <p:cNvPr id="5" name="Title 1">
            <a:extLst>
              <a:ext uri="{FF2B5EF4-FFF2-40B4-BE49-F238E27FC236}">
                <a16:creationId xmlns:a16="http://schemas.microsoft.com/office/drawing/2014/main" id="{DC708912-2E48-530C-C4F0-4D6AA4E6C018}"/>
              </a:ext>
            </a:extLst>
          </p:cNvPr>
          <p:cNvSpPr txBox="1">
            <a:spLocks/>
          </p:cNvSpPr>
          <p:nvPr/>
        </p:nvSpPr>
        <p:spPr>
          <a:xfrm>
            <a:off x="-126682" y="5392227"/>
            <a:ext cx="6022449" cy="1622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r">
              <a:lnSpc>
                <a:spcPct val="80000"/>
              </a:lnSpc>
            </a:pPr>
            <a:r>
              <a:rPr lang="en-US" sz="6000" dirty="0">
                <a:blipFill dpi="0" rotWithShape="1">
                  <a:blip r:embed="rId3"/>
                  <a:srcRect/>
                  <a:tile tx="6350" ty="-127000" sx="65000" sy="64000" flip="none" algn="tl"/>
                </a:blipFill>
              </a:rPr>
              <a:t>Revenue Analysis</a:t>
            </a:r>
          </a:p>
        </p:txBody>
      </p:sp>
      <p:pic>
        <p:nvPicPr>
          <p:cNvPr id="6" name="Picture 5" descr="A screenshot of a graph&#10;&#10;Description automatically generated">
            <a:extLst>
              <a:ext uri="{FF2B5EF4-FFF2-40B4-BE49-F238E27FC236}">
                <a16:creationId xmlns:a16="http://schemas.microsoft.com/office/drawing/2014/main" id="{980E7F89-54DA-54DE-9F92-EE0F12FDF70B}"/>
              </a:ext>
            </a:extLst>
          </p:cNvPr>
          <p:cNvPicPr>
            <a:picLocks noChangeAspect="1"/>
          </p:cNvPicPr>
          <p:nvPr/>
        </p:nvPicPr>
        <p:blipFill rotWithShape="1">
          <a:blip r:embed="rId4"/>
          <a:srcRect r="6856" b="9490"/>
          <a:stretch/>
        </p:blipFill>
        <p:spPr>
          <a:xfrm>
            <a:off x="3807106" y="219293"/>
            <a:ext cx="2395329" cy="1326726"/>
          </a:xfrm>
          <a:prstGeom prst="rect">
            <a:avLst/>
          </a:prstGeom>
        </p:spPr>
      </p:pic>
      <p:pic>
        <p:nvPicPr>
          <p:cNvPr id="7" name="Picture 6" descr="A graph of a graph with different colored lines&#10;&#10;Description automatically generated with medium confidence">
            <a:extLst>
              <a:ext uri="{FF2B5EF4-FFF2-40B4-BE49-F238E27FC236}">
                <a16:creationId xmlns:a16="http://schemas.microsoft.com/office/drawing/2014/main" id="{93991DB9-D2A8-4653-F544-0D3829F2A7F2}"/>
              </a:ext>
            </a:extLst>
          </p:cNvPr>
          <p:cNvPicPr>
            <a:picLocks noChangeAspect="1"/>
          </p:cNvPicPr>
          <p:nvPr/>
        </p:nvPicPr>
        <p:blipFill>
          <a:blip r:embed="rId5"/>
          <a:stretch>
            <a:fillRect/>
          </a:stretch>
        </p:blipFill>
        <p:spPr>
          <a:xfrm>
            <a:off x="7115793" y="282194"/>
            <a:ext cx="4674141" cy="4031447"/>
          </a:xfrm>
          <a:prstGeom prst="rect">
            <a:avLst/>
          </a:prstGeom>
        </p:spPr>
      </p:pic>
      <p:sp>
        <p:nvSpPr>
          <p:cNvPr id="8" name="TextBox 7">
            <a:extLst>
              <a:ext uri="{FF2B5EF4-FFF2-40B4-BE49-F238E27FC236}">
                <a16:creationId xmlns:a16="http://schemas.microsoft.com/office/drawing/2014/main" id="{755F4DC4-9D15-3C1E-B0C7-78F9A7C76382}"/>
              </a:ext>
            </a:extLst>
          </p:cNvPr>
          <p:cNvSpPr txBox="1"/>
          <p:nvPr/>
        </p:nvSpPr>
        <p:spPr>
          <a:xfrm>
            <a:off x="3007130" y="2660333"/>
            <a:ext cx="3996353" cy="253915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While there was a slight reduction in revenue in February, the rest of the period experienced consistent growth.</a:t>
            </a:r>
          </a:p>
          <a:p>
            <a:pPr marL="285750" indent="-285750">
              <a:spcAft>
                <a:spcPts val="600"/>
              </a:spcAft>
              <a:buFont typeface="Arial" panose="020B0604020202020204" pitchFamily="34" charset="0"/>
              <a:buChar char="•"/>
            </a:pPr>
            <a:r>
              <a:rPr lang="en-US" sz="1600" dirty="0"/>
              <a:t>Lower Manhattan generates slightly less revenue.</a:t>
            </a:r>
          </a:p>
          <a:p>
            <a:pPr marL="285750" indent="-285750">
              <a:spcAft>
                <a:spcPts val="600"/>
              </a:spcAft>
              <a:buFont typeface="Arial" panose="020B0604020202020204" pitchFamily="34" charset="0"/>
              <a:buChar char="•"/>
            </a:pPr>
            <a:r>
              <a:rPr lang="en-US" sz="1600" dirty="0"/>
              <a:t>Coffee, tea and bakery goods are the best-selling categories.</a:t>
            </a:r>
          </a:p>
          <a:p>
            <a:pPr marL="285750" indent="-285750">
              <a:spcAft>
                <a:spcPts val="600"/>
              </a:spcAft>
              <a:buFont typeface="Arial" panose="020B0604020202020204" pitchFamily="34" charset="0"/>
              <a:buChar char="•"/>
            </a:pPr>
            <a:endParaRPr lang="en-US" sz="1600" dirty="0"/>
          </a:p>
        </p:txBody>
      </p:sp>
      <p:pic>
        <p:nvPicPr>
          <p:cNvPr id="10" name="Picture 9" descr="A list of different colored squares&#10;&#10;Description automatically generated">
            <a:extLst>
              <a:ext uri="{FF2B5EF4-FFF2-40B4-BE49-F238E27FC236}">
                <a16:creationId xmlns:a16="http://schemas.microsoft.com/office/drawing/2014/main" id="{4EA2C6D5-42DA-1101-EE1F-249E0173ABD4}"/>
              </a:ext>
            </a:extLst>
          </p:cNvPr>
          <p:cNvPicPr>
            <a:picLocks noChangeAspect="1"/>
          </p:cNvPicPr>
          <p:nvPr/>
        </p:nvPicPr>
        <p:blipFill>
          <a:blip r:embed="rId6"/>
          <a:stretch>
            <a:fillRect/>
          </a:stretch>
        </p:blipFill>
        <p:spPr>
          <a:xfrm>
            <a:off x="8103734" y="5041121"/>
            <a:ext cx="960391" cy="1403124"/>
          </a:xfrm>
          <a:prstGeom prst="rect">
            <a:avLst/>
          </a:prstGeom>
        </p:spPr>
      </p:pic>
    </p:spTree>
    <p:extLst>
      <p:ext uri="{BB962C8B-B14F-4D97-AF65-F5344CB8AC3E}">
        <p14:creationId xmlns:p14="http://schemas.microsoft.com/office/powerpoint/2010/main" val="25590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94" name="Oval 93">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5" name="Oval 94">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6" name="Rectangle 95">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7" name="Rectangle 96">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3879B20-62A3-658C-BFF9-155ED0508768}"/>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600" kern="1200" cap="all" baseline="0">
                <a:blipFill dpi="0" rotWithShape="1">
                  <a:blip r:embed="rId4"/>
                  <a:srcRect/>
                  <a:tile tx="6350" ty="-127000" sx="65000" sy="64000" flip="none" algn="tl"/>
                </a:blipFill>
                <a:latin typeface="+mj-lt"/>
                <a:ea typeface="+mj-ea"/>
                <a:cs typeface="+mj-cs"/>
              </a:rPr>
              <a:t>Revenue Analysis</a:t>
            </a:r>
          </a:p>
        </p:txBody>
      </p:sp>
      <p:pic>
        <p:nvPicPr>
          <p:cNvPr id="3" name="Picture 2" descr="A graph with red bars&#10;&#10;Description automatically generated">
            <a:extLst>
              <a:ext uri="{FF2B5EF4-FFF2-40B4-BE49-F238E27FC236}">
                <a16:creationId xmlns:a16="http://schemas.microsoft.com/office/drawing/2014/main" id="{323371C4-8239-6694-CE28-2142B349484E}"/>
              </a:ext>
            </a:extLst>
          </p:cNvPr>
          <p:cNvPicPr>
            <a:picLocks noChangeAspect="1"/>
          </p:cNvPicPr>
          <p:nvPr/>
        </p:nvPicPr>
        <p:blipFill>
          <a:blip r:embed="rId6"/>
          <a:stretch>
            <a:fillRect/>
          </a:stretch>
        </p:blipFill>
        <p:spPr>
          <a:xfrm>
            <a:off x="-3613" y="728910"/>
            <a:ext cx="7822448" cy="2361859"/>
          </a:xfrm>
          <a:prstGeom prst="rect">
            <a:avLst/>
          </a:prstGeom>
        </p:spPr>
      </p:pic>
      <p:pic>
        <p:nvPicPr>
          <p:cNvPr id="2" name="Picture 1" descr="A table with numbers and text&#10;&#10;Description automatically generated">
            <a:extLst>
              <a:ext uri="{FF2B5EF4-FFF2-40B4-BE49-F238E27FC236}">
                <a16:creationId xmlns:a16="http://schemas.microsoft.com/office/drawing/2014/main" id="{15DD6B99-7BA6-7617-14CE-16FA95281C25}"/>
              </a:ext>
            </a:extLst>
          </p:cNvPr>
          <p:cNvPicPr>
            <a:picLocks noChangeAspect="1"/>
          </p:cNvPicPr>
          <p:nvPr/>
        </p:nvPicPr>
        <p:blipFill rotWithShape="1">
          <a:blip r:embed="rId7"/>
          <a:srcRect l="2898" r="10812" b="7490"/>
          <a:stretch/>
        </p:blipFill>
        <p:spPr>
          <a:xfrm>
            <a:off x="8250069" y="491896"/>
            <a:ext cx="3774862" cy="2772167"/>
          </a:xfrm>
          <a:prstGeom prst="rect">
            <a:avLst/>
          </a:prstGeom>
        </p:spPr>
      </p:pic>
      <p:grpSp>
        <p:nvGrpSpPr>
          <p:cNvPr id="98" name="Group 97">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87" name="Oval 86">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9" name="Oval 98">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id="{A711A975-6BB6-1713-25D5-990CE758E13E}"/>
              </a:ext>
            </a:extLst>
          </p:cNvPr>
          <p:cNvSpPr txBox="1"/>
          <p:nvPr/>
        </p:nvSpPr>
        <p:spPr>
          <a:xfrm>
            <a:off x="440442" y="3407203"/>
            <a:ext cx="6595445" cy="66172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76.5% of all revenue comes from coffee, tea and bakery goods.</a:t>
            </a:r>
          </a:p>
          <a:p>
            <a:pPr marL="285750" indent="-285750">
              <a:spcAft>
                <a:spcPts val="600"/>
              </a:spcAft>
              <a:buFont typeface="Arial" panose="020B0604020202020204" pitchFamily="34" charset="0"/>
              <a:buChar char="•"/>
            </a:pPr>
            <a:r>
              <a:rPr lang="en-US" sz="1600" dirty="0"/>
              <a:t>The revenue breakdown is consistent among all 3 locations.</a:t>
            </a:r>
          </a:p>
        </p:txBody>
      </p:sp>
    </p:spTree>
    <p:extLst>
      <p:ext uri="{BB962C8B-B14F-4D97-AF65-F5344CB8AC3E}">
        <p14:creationId xmlns:p14="http://schemas.microsoft.com/office/powerpoint/2010/main" val="372764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5D3575F-6BD1-4889-A240-1A683CAAB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37193D-F8C4-4234-A7D1-A24AD3ACB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450CAB3-089A-49FB-8B72-B3ABD5A4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510F87B-4C36-4922-9DFC-5373F6D686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28">
              <a:extLst>
                <a:ext uri="{FF2B5EF4-FFF2-40B4-BE49-F238E27FC236}">
                  <a16:creationId xmlns:a16="http://schemas.microsoft.com/office/drawing/2014/main" id="{2F4E2F9E-4DA4-4F83-9136-4D04AE769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61C5CFE5-AF0C-48ED-AB2C-40E045743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2" name="Rectangle 31">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Picture 16" descr="A screenshot of a graph&#10;&#10;Description automatically generated">
            <a:extLst>
              <a:ext uri="{FF2B5EF4-FFF2-40B4-BE49-F238E27FC236}">
                <a16:creationId xmlns:a16="http://schemas.microsoft.com/office/drawing/2014/main" id="{D2B84185-BCCE-C270-D0EF-F7BB25F994E3}"/>
              </a:ext>
            </a:extLst>
          </p:cNvPr>
          <p:cNvPicPr>
            <a:picLocks noChangeAspect="1"/>
          </p:cNvPicPr>
          <p:nvPr/>
        </p:nvPicPr>
        <p:blipFill rotWithShape="1">
          <a:blip r:embed="rId6"/>
          <a:srcRect l="3848" t="2745"/>
          <a:stretch/>
        </p:blipFill>
        <p:spPr>
          <a:xfrm>
            <a:off x="435429" y="265502"/>
            <a:ext cx="2502168" cy="3319212"/>
          </a:xfrm>
          <a:prstGeom prst="rect">
            <a:avLst/>
          </a:prstGeom>
        </p:spPr>
      </p:pic>
      <p:sp>
        <p:nvSpPr>
          <p:cNvPr id="34" name="Rectangle 33">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471AED6-8B4B-CE82-55FC-F98DA49D405B}"/>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6000" kern="1200" cap="all" baseline="0">
                <a:blipFill dpi="0" rotWithShape="1">
                  <a:blip r:embed="rId4"/>
                  <a:srcRect/>
                  <a:tile tx="6350" ty="-127000" sx="65000" sy="64000" flip="none" algn="tl"/>
                </a:blipFill>
                <a:latin typeface="+mj-lt"/>
                <a:ea typeface="+mj-ea"/>
                <a:cs typeface="+mj-cs"/>
              </a:rPr>
              <a:t>Product sales</a:t>
            </a:r>
          </a:p>
        </p:txBody>
      </p:sp>
      <p:pic>
        <p:nvPicPr>
          <p:cNvPr id="15" name="Picture 14" descr="A table with numbers and a number of coffees&#10;&#10;Description automatically generated with medium confidence">
            <a:extLst>
              <a:ext uri="{FF2B5EF4-FFF2-40B4-BE49-F238E27FC236}">
                <a16:creationId xmlns:a16="http://schemas.microsoft.com/office/drawing/2014/main" id="{B619958E-FBB6-27AD-6BFD-E0B47AD520C6}"/>
              </a:ext>
            </a:extLst>
          </p:cNvPr>
          <p:cNvPicPr>
            <a:picLocks noChangeAspect="1"/>
          </p:cNvPicPr>
          <p:nvPr/>
        </p:nvPicPr>
        <p:blipFill rotWithShape="1">
          <a:blip r:embed="rId7"/>
          <a:srcRect l="1955" t="3088"/>
          <a:stretch/>
        </p:blipFill>
        <p:spPr>
          <a:xfrm>
            <a:off x="3581401" y="343270"/>
            <a:ext cx="3708014" cy="2913819"/>
          </a:xfrm>
          <a:prstGeom prst="rect">
            <a:avLst/>
          </a:prstGeom>
        </p:spPr>
      </p:pic>
      <p:sp>
        <p:nvSpPr>
          <p:cNvPr id="38" name="Rectangle 37">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C422230D-DC56-4CE5-3B06-FD8C79F4F6AB}"/>
              </a:ext>
            </a:extLst>
          </p:cNvPr>
          <p:cNvSpPr txBox="1"/>
          <p:nvPr/>
        </p:nvSpPr>
        <p:spPr>
          <a:xfrm>
            <a:off x="7891243" y="939868"/>
            <a:ext cx="3775908" cy="213904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Gourmet brewed coffee and brewed chai tea represent the greatest share of transactions, followed by the Barista Espresso coffee.</a:t>
            </a:r>
          </a:p>
          <a:p>
            <a:pPr marL="285750" indent="-285750">
              <a:spcAft>
                <a:spcPts val="600"/>
              </a:spcAft>
              <a:buFont typeface="Arial" panose="020B0604020202020204" pitchFamily="34" charset="0"/>
              <a:buChar char="•"/>
            </a:pPr>
            <a:r>
              <a:rPr lang="en-US" sz="1600" dirty="0"/>
              <a:t>There is no seasonality observed with respect to transaction mix per month.</a:t>
            </a:r>
          </a:p>
        </p:txBody>
      </p:sp>
    </p:spTree>
    <p:extLst>
      <p:ext uri="{BB962C8B-B14F-4D97-AF65-F5344CB8AC3E}">
        <p14:creationId xmlns:p14="http://schemas.microsoft.com/office/powerpoint/2010/main" val="90383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B8EB-E5BF-33DC-E996-C3BB84D2BDF4}"/>
              </a:ext>
            </a:extLst>
          </p:cNvPr>
          <p:cNvSpPr>
            <a:spLocks noGrp="1"/>
          </p:cNvSpPr>
          <p:nvPr>
            <p:ph type="title"/>
          </p:nvPr>
        </p:nvSpPr>
        <p:spPr/>
        <p:txBody>
          <a:bodyPr/>
          <a:lstStyle/>
          <a:p>
            <a:r>
              <a:rPr lang="en-US" dirty="0"/>
              <a:t>In closing…</a:t>
            </a:r>
          </a:p>
        </p:txBody>
      </p:sp>
      <p:sp>
        <p:nvSpPr>
          <p:cNvPr id="3" name="Content Placeholder 2">
            <a:extLst>
              <a:ext uri="{FF2B5EF4-FFF2-40B4-BE49-F238E27FC236}">
                <a16:creationId xmlns:a16="http://schemas.microsoft.com/office/drawing/2014/main" id="{BEF12517-6E60-C733-2B6C-E7E1D8B08351}"/>
              </a:ext>
            </a:extLst>
          </p:cNvPr>
          <p:cNvSpPr>
            <a:spLocks noGrp="1"/>
          </p:cNvSpPr>
          <p:nvPr>
            <p:ph idx="1"/>
          </p:nvPr>
        </p:nvSpPr>
        <p:spPr/>
        <p:txBody>
          <a:bodyPr>
            <a:normAutofit fontScale="92500" lnSpcReduction="10000"/>
          </a:bodyPr>
          <a:lstStyle/>
          <a:p>
            <a:r>
              <a:rPr lang="en-US" dirty="0"/>
              <a:t>Business has experienced significant growth over the 6-month period considered for this analysis.</a:t>
            </a:r>
          </a:p>
          <a:p>
            <a:r>
              <a:rPr lang="en-US" dirty="0"/>
              <a:t>The behavior observed with respect to growth, revenue and star products is consistent across all 3 locations.</a:t>
            </a:r>
          </a:p>
          <a:p>
            <a:r>
              <a:rPr lang="en-US" dirty="0"/>
              <a:t>The Lower Manhattan location has slightly less traffic and revenue, but its behavior has been similar to the other two locations.</a:t>
            </a:r>
          </a:p>
          <a:p>
            <a:r>
              <a:rPr lang="en-US" dirty="0"/>
              <a:t>Tea, coffee and bakery goods are the star categories.</a:t>
            </a:r>
          </a:p>
          <a:p>
            <a:r>
              <a:rPr lang="en-US" dirty="0"/>
              <a:t>Brewed coffee, brewed chai tea and Barista Espresso are the star products.</a:t>
            </a:r>
          </a:p>
          <a:p>
            <a:r>
              <a:rPr lang="en-US" dirty="0"/>
              <a:t>Given the growth observed, a closer look at marketing and advertising efforts is recommended. </a:t>
            </a:r>
          </a:p>
          <a:p>
            <a:r>
              <a:rPr lang="en-US" dirty="0"/>
              <a:t>Also recommended are a closer look at peak hours, average transaction times and customer satisfaction to see if there are opportunity areas not contemplated within this report.</a:t>
            </a:r>
          </a:p>
        </p:txBody>
      </p:sp>
    </p:spTree>
    <p:extLst>
      <p:ext uri="{BB962C8B-B14F-4D97-AF65-F5344CB8AC3E}">
        <p14:creationId xmlns:p14="http://schemas.microsoft.com/office/powerpoint/2010/main" val="11266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201</TotalTime>
  <Words>625</Words>
  <Application>Microsoft Macintosh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Rockwell</vt:lpstr>
      <vt:lpstr>Rockwell Condensed</vt:lpstr>
      <vt:lpstr>Rockwell Extra Bold</vt:lpstr>
      <vt:lpstr>Wingdings</vt:lpstr>
      <vt:lpstr>Wood Type</vt:lpstr>
      <vt:lpstr>Maven Coffee House</vt:lpstr>
      <vt:lpstr>Problem</vt:lpstr>
      <vt:lpstr>ABOUT THE DATA</vt:lpstr>
      <vt:lpstr>Business questions</vt:lpstr>
      <vt:lpstr>Transaction Analysis*</vt:lpstr>
      <vt:lpstr>PowerPoint Presentation</vt:lpstr>
      <vt:lpstr>Revenue Analysis</vt:lpstr>
      <vt:lpstr>Product sales</vt:lpstr>
      <vt:lpstr>In closing…</vt:lpstr>
      <vt:lpstr>APPENDIX</vt:lpstr>
      <vt:lpstr>DATA CLEANING</vt:lpstr>
      <vt:lpstr>QUERIES (screenshots)</vt:lpstr>
      <vt:lpstr>QUERIES (screenshots)</vt:lpstr>
      <vt:lpstr>QUERIES (screenshots)</vt:lpstr>
      <vt:lpstr>QUERIES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Coffee House</dc:title>
  <dc:creator>Sylvia Perez-Montero</dc:creator>
  <cp:lastModifiedBy>Sylvia Perez-Montero</cp:lastModifiedBy>
  <cp:revision>5</cp:revision>
  <dcterms:created xsi:type="dcterms:W3CDTF">2025-01-09T02:47:43Z</dcterms:created>
  <dcterms:modified xsi:type="dcterms:W3CDTF">2025-01-09T06:09:06Z</dcterms:modified>
</cp:coreProperties>
</file>