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Play"/>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gjDVQNwpx21Fb2BzZR1mL6yV9O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lay-bold.fntdata"/><Relationship Id="rId10" Type="http://schemas.openxmlformats.org/officeDocument/2006/relationships/slide" Target="slides/slide6.xml"/><Relationship Id="rId32" Type="http://schemas.openxmlformats.org/officeDocument/2006/relationships/font" Target="fonts/Play-regular.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837342e5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d837342e5f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837342e5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d837342e5f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837342e5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d837342e5f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837342e5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d837342e5f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837342e5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d837342e5f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837342e5f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d837342e5f_2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837342e5f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d837342e5f_2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837342e5f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d837342e5f_2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837342e5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d837342e5f_2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17.png"/><Relationship Id="rId6" Type="http://schemas.openxmlformats.org/officeDocument/2006/relationships/hyperlink" Target="https://www.kaggle.com/datasets/datafiniti/consumer-reviews-of-amazon-products/data?select=Datafiniti_Amazon_Consumer_Reviews_of_Amazon_Products.csv" TargetMode="External"/><Relationship Id="rId7" Type="http://schemas.openxmlformats.org/officeDocument/2006/relationships/hyperlink" Target="https://huggingface.co/google-t5/t5-smal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17.png"/><Relationship Id="rId5" Type="http://schemas.openxmlformats.org/officeDocument/2006/relationships/hyperlink" Target="https://huggingface.co/google-t5/t5-sm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2.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kaggle.com/datasets/datafiniti/consumer-reviews-of-amazon-products/data?select=Datafiniti_Amazon_Consumer_Reviews_of_Amazon_Products.csv" TargetMode="Externa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kaggle.com/datasets/datafiniti/consumer-reviews-of-amazon-products/data?select=Datafiniti_Amazon_Consumer_Reviews_of_Amazon_Products.csv" TargetMode="Externa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43.png"/><Relationship Id="rId5"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0.png"/><Relationship Id="rId4" Type="http://schemas.openxmlformats.org/officeDocument/2006/relationships/image" Target="../media/image7.png"/><Relationship Id="rId5" Type="http://schemas.openxmlformats.org/officeDocument/2006/relationships/image" Target="../media/image30.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75"/>
            <a:ext cx="9943500" cy="2400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Project NLP and Fine-tuning</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Group 3</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lang="en-US"/>
              <a:t>Joshua Lopez, Alex Castillo, Edward Cruz, Gerardo Gonzalez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914400" y="1423458"/>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Part 2: Sequence-to-Sequence modeling with LSTM</a:t>
            </a:r>
            <a:br>
              <a:rPr lang="en-US"/>
            </a:br>
            <a:endParaRPr/>
          </a:p>
        </p:txBody>
      </p:sp>
      <p:sp>
        <p:nvSpPr>
          <p:cNvPr id="173" name="Google Shape;173;p11"/>
          <p:cNvSpPr txBox="1"/>
          <p:nvPr>
            <p:ph idx="1" type="body"/>
          </p:nvPr>
        </p:nvSpPr>
        <p:spPr>
          <a:xfrm>
            <a:off x="728133" y="3705225"/>
            <a:ext cx="10515600" cy="1603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-Goal: Build a Bidirectional LSTM model to predict the review class i.e, negative, positive or neutral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12"/>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12"/>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en-US" sz="1500"/>
              <a:t>       </a:t>
            </a:r>
            <a:r>
              <a:rPr b="1" lang="en-US" sz="1500"/>
              <a:t>a) </a:t>
            </a:r>
            <a:r>
              <a:rPr lang="en-US" sz="1500"/>
              <a:t>I did the same data preprocessing as for the traditional NPL models:</a:t>
            </a:r>
            <a:endParaRPr/>
          </a:p>
          <a:p>
            <a:pPr indent="0" lvl="0" marL="0" rtl="0" algn="l">
              <a:lnSpc>
                <a:spcPct val="90000"/>
              </a:lnSpc>
              <a:spcBef>
                <a:spcPts val="1000"/>
              </a:spcBef>
              <a:spcAft>
                <a:spcPts val="0"/>
              </a:spcAft>
              <a:buClr>
                <a:schemeClr val="dk1"/>
              </a:buClr>
              <a:buSzPts val="1500"/>
              <a:buNone/>
            </a:pPr>
            <a:r>
              <a:t/>
            </a:r>
            <a:endParaRPr sz="1500"/>
          </a:p>
          <a:p>
            <a:pPr indent="-228600" lvl="0" marL="228600" rtl="0" algn="l">
              <a:lnSpc>
                <a:spcPct val="90000"/>
              </a:lnSpc>
              <a:spcBef>
                <a:spcPts val="1000"/>
              </a:spcBef>
              <a:spcAft>
                <a:spcPts val="0"/>
              </a:spcAft>
              <a:buClr>
                <a:schemeClr val="dk1"/>
              </a:buClr>
              <a:buSzPts val="1500"/>
              <a:buChar char="•"/>
            </a:pPr>
            <a:r>
              <a:rPr lang="en-US" sz="1500"/>
              <a:t>Deleted unnecessary columns</a:t>
            </a:r>
            <a:endParaRPr/>
          </a:p>
          <a:p>
            <a:pPr indent="-228600" lvl="0" marL="228600" rtl="0" algn="l">
              <a:lnSpc>
                <a:spcPct val="90000"/>
              </a:lnSpc>
              <a:spcBef>
                <a:spcPts val="1000"/>
              </a:spcBef>
              <a:spcAft>
                <a:spcPts val="0"/>
              </a:spcAft>
              <a:buClr>
                <a:schemeClr val="dk1"/>
              </a:buClr>
              <a:buSzPts val="1500"/>
              <a:buChar char="•"/>
            </a:pPr>
            <a:r>
              <a:rPr lang="en-US" sz="1500"/>
              <a:t>Remove nulls</a:t>
            </a:r>
            <a:endParaRPr/>
          </a:p>
          <a:p>
            <a:pPr indent="-228600" lvl="0" marL="228600" rtl="0" algn="l">
              <a:lnSpc>
                <a:spcPct val="90000"/>
              </a:lnSpc>
              <a:spcBef>
                <a:spcPts val="1000"/>
              </a:spcBef>
              <a:spcAft>
                <a:spcPts val="0"/>
              </a:spcAft>
              <a:buClr>
                <a:schemeClr val="dk1"/>
              </a:buClr>
              <a:buSzPts val="1500"/>
              <a:buChar char="•"/>
            </a:pPr>
            <a:r>
              <a:rPr lang="en-US" sz="1500"/>
              <a:t>Remove stopword, punctuations.</a:t>
            </a:r>
            <a:endParaRPr/>
          </a:p>
          <a:p>
            <a:pPr indent="-228600" lvl="0" marL="228600" rtl="0" algn="l">
              <a:lnSpc>
                <a:spcPct val="90000"/>
              </a:lnSpc>
              <a:spcBef>
                <a:spcPts val="1000"/>
              </a:spcBef>
              <a:spcAft>
                <a:spcPts val="0"/>
              </a:spcAft>
              <a:buClr>
                <a:schemeClr val="dk1"/>
              </a:buClr>
              <a:buSzPts val="1500"/>
              <a:buChar char="•"/>
            </a:pPr>
            <a:r>
              <a:rPr lang="en-US" sz="1500"/>
              <a:t>Convert to lowercase</a:t>
            </a:r>
            <a:endParaRPr/>
          </a:p>
          <a:p>
            <a:pPr indent="-228600" lvl="0" marL="228600" rtl="0" algn="l">
              <a:lnSpc>
                <a:spcPct val="90000"/>
              </a:lnSpc>
              <a:spcBef>
                <a:spcPts val="1000"/>
              </a:spcBef>
              <a:spcAft>
                <a:spcPts val="0"/>
              </a:spcAft>
              <a:buClr>
                <a:schemeClr val="dk1"/>
              </a:buClr>
              <a:buSzPts val="1500"/>
              <a:buChar char="•"/>
            </a:pPr>
            <a:r>
              <a:rPr lang="en-US" sz="1500"/>
              <a:t>Word tokenize</a:t>
            </a:r>
            <a:endParaRPr/>
          </a:p>
          <a:p>
            <a:pPr indent="-228600" lvl="0" marL="228600" rtl="0" algn="l">
              <a:lnSpc>
                <a:spcPct val="90000"/>
              </a:lnSpc>
              <a:spcBef>
                <a:spcPts val="1000"/>
              </a:spcBef>
              <a:spcAft>
                <a:spcPts val="0"/>
              </a:spcAft>
              <a:buClr>
                <a:schemeClr val="dk1"/>
              </a:buClr>
              <a:buSzPts val="1500"/>
              <a:buChar char="•"/>
            </a:pPr>
            <a:r>
              <a:rPr lang="en-US" sz="1500"/>
              <a:t>Vectorize the data</a:t>
            </a:r>
            <a:endParaRPr/>
          </a:p>
          <a:p>
            <a:pPr indent="-228600" lvl="0" marL="228600" rtl="0" algn="l">
              <a:lnSpc>
                <a:spcPct val="90000"/>
              </a:lnSpc>
              <a:spcBef>
                <a:spcPts val="1000"/>
              </a:spcBef>
              <a:spcAft>
                <a:spcPts val="0"/>
              </a:spcAft>
              <a:buClr>
                <a:schemeClr val="dk1"/>
              </a:buClr>
              <a:buSzPts val="1500"/>
              <a:buChar char="•"/>
            </a:pPr>
            <a:r>
              <a:rPr lang="en-US" sz="1500"/>
              <a:t>Balance the data with SMOTE</a:t>
            </a:r>
            <a:endParaRPr/>
          </a:p>
          <a:p>
            <a:pPr indent="-228600" lvl="0" marL="228600" rtl="0" algn="l">
              <a:lnSpc>
                <a:spcPct val="90000"/>
              </a:lnSpc>
              <a:spcBef>
                <a:spcPts val="1000"/>
              </a:spcBef>
              <a:spcAft>
                <a:spcPts val="0"/>
              </a:spcAft>
              <a:buClr>
                <a:schemeClr val="dk1"/>
              </a:buClr>
              <a:buSzPts val="1500"/>
              <a:buChar char="•"/>
            </a:pPr>
            <a:r>
              <a:rPr lang="en-US" sz="1500"/>
              <a:t>Split data into training and validation datasets</a:t>
            </a:r>
            <a:endParaRPr/>
          </a:p>
          <a:p>
            <a:pPr indent="-133350" lvl="0" marL="228600" rtl="0" algn="l">
              <a:lnSpc>
                <a:spcPct val="90000"/>
              </a:lnSpc>
              <a:spcBef>
                <a:spcPts val="1000"/>
              </a:spcBef>
              <a:spcAft>
                <a:spcPts val="0"/>
              </a:spcAft>
              <a:buClr>
                <a:schemeClr val="dk1"/>
              </a:buClr>
              <a:buSzPts val="1500"/>
              <a:buNone/>
            </a:pPr>
            <a:r>
              <a:t/>
            </a:r>
            <a:endParaRPr sz="1500"/>
          </a:p>
        </p:txBody>
      </p:sp>
      <p:pic>
        <p:nvPicPr>
          <p:cNvPr descr="Gráfico, Gráfico de barras&#10;&#10;El contenido generado por IA puede ser incorrecto." id="181" name="Google Shape;181;p12"/>
          <p:cNvPicPr preferRelativeResize="0"/>
          <p:nvPr/>
        </p:nvPicPr>
        <p:blipFill rotWithShape="1">
          <a:blip r:embed="rId3">
            <a:alphaModFix/>
          </a:blip>
          <a:srcRect b="0" l="0" r="0" t="0"/>
          <a:stretch/>
        </p:blipFill>
        <p:spPr>
          <a:xfrm>
            <a:off x="5449824" y="2278888"/>
            <a:ext cx="6582326" cy="41425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13"/>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13"/>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13"/>
          <p:cNvSpPr txBox="1"/>
          <p:nvPr>
            <p:ph type="title"/>
          </p:nvPr>
        </p:nvSpPr>
        <p:spPr>
          <a:xfrm>
            <a:off x="899838" y="767138"/>
            <a:ext cx="9613396" cy="11371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Play"/>
              <a:buNone/>
            </a:pPr>
            <a:r>
              <a:rPr lang="en-US" sz="5400"/>
              <a:t>b) Train LSTM Model</a:t>
            </a:r>
            <a:endParaRPr/>
          </a:p>
        </p:txBody>
      </p:sp>
      <p:pic>
        <p:nvPicPr>
          <p:cNvPr descr="Texto&#10;&#10;El contenido generado por IA puede ser incorrecto." id="190" name="Google Shape;190;p13"/>
          <p:cNvPicPr preferRelativeResize="0"/>
          <p:nvPr/>
        </p:nvPicPr>
        <p:blipFill rotWithShape="1">
          <a:blip r:embed="rId3">
            <a:alphaModFix/>
          </a:blip>
          <a:srcRect b="0" l="0" r="0" t="0"/>
          <a:stretch/>
        </p:blipFill>
        <p:spPr>
          <a:xfrm>
            <a:off x="7902173" y="3641309"/>
            <a:ext cx="2706559" cy="2091266"/>
          </a:xfrm>
          <a:prstGeom prst="rect">
            <a:avLst/>
          </a:prstGeom>
          <a:noFill/>
          <a:ln>
            <a:noFill/>
          </a:ln>
        </p:spPr>
      </p:pic>
      <p:pic>
        <p:nvPicPr>
          <p:cNvPr descr="Texto&#10;&#10;El contenido generado por IA puede ser incorrecto." id="191" name="Google Shape;191;p13"/>
          <p:cNvPicPr preferRelativeResize="0"/>
          <p:nvPr/>
        </p:nvPicPr>
        <p:blipFill rotWithShape="1">
          <a:blip r:embed="rId4">
            <a:alphaModFix/>
          </a:blip>
          <a:srcRect b="0" l="0" r="0" t="0"/>
          <a:stretch/>
        </p:blipFill>
        <p:spPr>
          <a:xfrm>
            <a:off x="4289827" y="3641309"/>
            <a:ext cx="3300905" cy="2091266"/>
          </a:xfrm>
          <a:prstGeom prst="rect">
            <a:avLst/>
          </a:prstGeom>
          <a:noFill/>
          <a:ln>
            <a:noFill/>
          </a:ln>
        </p:spPr>
      </p:pic>
      <p:pic>
        <p:nvPicPr>
          <p:cNvPr descr="Captura de pantalla de un celular&#10;&#10;El contenido generado por IA puede ser incorrecto." id="192" name="Google Shape;192;p13"/>
          <p:cNvPicPr preferRelativeResize="0"/>
          <p:nvPr/>
        </p:nvPicPr>
        <p:blipFill rotWithShape="1">
          <a:blip r:embed="rId5">
            <a:alphaModFix/>
          </a:blip>
          <a:srcRect b="0" l="0" r="0" t="0"/>
          <a:stretch/>
        </p:blipFill>
        <p:spPr>
          <a:xfrm>
            <a:off x="823638" y="3641309"/>
            <a:ext cx="3362862" cy="2091266"/>
          </a:xfrm>
          <a:prstGeom prst="rect">
            <a:avLst/>
          </a:prstGeom>
          <a:noFill/>
          <a:ln>
            <a:noFill/>
          </a:ln>
        </p:spPr>
      </p:pic>
      <p:sp>
        <p:nvSpPr>
          <p:cNvPr id="193" name="Google Shape;193;p13"/>
          <p:cNvSpPr txBox="1"/>
          <p:nvPr>
            <p:ph idx="1" type="body"/>
          </p:nvPr>
        </p:nvSpPr>
        <p:spPr>
          <a:xfrm>
            <a:off x="1145371" y="2381455"/>
            <a:ext cx="7966053" cy="1581295"/>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0"/>
              </a:spcBef>
              <a:spcAft>
                <a:spcPts val="0"/>
              </a:spcAft>
              <a:buClr>
                <a:schemeClr val="dk1"/>
              </a:buClr>
              <a:buSzPts val="2000"/>
              <a:buFont typeface="Arial"/>
              <a:buChar char="•"/>
            </a:pPr>
            <a:r>
              <a:rPr lang="en-US" sz="2000"/>
              <a:t>-</a:t>
            </a:r>
            <a:r>
              <a:rPr b="0" i="0" lang="en-US" sz="2000" u="none" strike="noStrike">
                <a:latin typeface="Arial"/>
                <a:ea typeface="Arial"/>
                <a:cs typeface="Arial"/>
                <a:sym typeface="Arial"/>
              </a:rPr>
              <a:t>Reshape input data for LSTM (samples, timesteps, features)</a:t>
            </a:r>
            <a:endParaRPr/>
          </a:p>
          <a:p>
            <a:pPr indent="-228600" lvl="0" marL="457200" rtl="0" algn="l">
              <a:lnSpc>
                <a:spcPct val="90000"/>
              </a:lnSpc>
              <a:spcBef>
                <a:spcPts val="1000"/>
              </a:spcBef>
              <a:spcAft>
                <a:spcPts val="0"/>
              </a:spcAft>
              <a:buClr>
                <a:schemeClr val="dk1"/>
              </a:buClr>
              <a:buSzPts val="2000"/>
              <a:buFont typeface="Arial"/>
              <a:buChar char="•"/>
            </a:pPr>
            <a:r>
              <a:rPr b="0" i="0" lang="en-US" sz="2000" u="none" strike="noStrike">
                <a:latin typeface="Arial"/>
                <a:ea typeface="Arial"/>
                <a:cs typeface="Arial"/>
                <a:sym typeface="Arial"/>
              </a:rPr>
              <a:t>Arquitecture: </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14"/>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14"/>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14"/>
          <p:cNvSpPr txBox="1"/>
          <p:nvPr>
            <p:ph type="title"/>
          </p:nvPr>
        </p:nvSpPr>
        <p:spPr>
          <a:xfrm>
            <a:off x="1132758" y="804349"/>
            <a:ext cx="7397496" cy="130385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Play"/>
              <a:buNone/>
            </a:pPr>
            <a:r>
              <a:rPr lang="en-US" sz="8000"/>
              <a:t>c) Evaluation</a:t>
            </a:r>
            <a:endParaRPr/>
          </a:p>
        </p:txBody>
      </p:sp>
      <p:sp>
        <p:nvSpPr>
          <p:cNvPr id="202" name="Google Shape;202;p14"/>
          <p:cNvSpPr txBox="1"/>
          <p:nvPr>
            <p:ph idx="1" type="body"/>
          </p:nvPr>
        </p:nvSpPr>
        <p:spPr>
          <a:xfrm>
            <a:off x="897901" y="2004691"/>
            <a:ext cx="10066432" cy="212704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US" sz="2400"/>
              <a:t>Report:                                       Confusion Matrix:                	Accuracy and loss Plot:</a:t>
            </a:r>
            <a:endParaRPr/>
          </a:p>
        </p:txBody>
      </p:sp>
      <p:pic>
        <p:nvPicPr>
          <p:cNvPr descr="Gráfico, Gráfico de rectángulos&#10;&#10;El contenido generado por IA puede ser incorrecto." id="203" name="Google Shape;203;p14"/>
          <p:cNvPicPr preferRelativeResize="0"/>
          <p:nvPr/>
        </p:nvPicPr>
        <p:blipFill rotWithShape="1">
          <a:blip r:embed="rId3">
            <a:alphaModFix/>
          </a:blip>
          <a:srcRect b="0" l="0" r="0" t="0"/>
          <a:stretch/>
        </p:blipFill>
        <p:spPr>
          <a:xfrm>
            <a:off x="4176024" y="4131733"/>
            <a:ext cx="2999488" cy="1921917"/>
          </a:xfrm>
          <a:prstGeom prst="rect">
            <a:avLst/>
          </a:prstGeom>
          <a:noFill/>
          <a:ln>
            <a:noFill/>
          </a:ln>
        </p:spPr>
      </p:pic>
      <p:pic>
        <p:nvPicPr>
          <p:cNvPr descr="Pantalla de un celular de un mensaje en letras blancas&#10;&#10;El contenido generado por IA puede ser incorrecto." id="204" name="Google Shape;204;p14"/>
          <p:cNvPicPr preferRelativeResize="0"/>
          <p:nvPr/>
        </p:nvPicPr>
        <p:blipFill rotWithShape="1">
          <a:blip r:embed="rId4">
            <a:alphaModFix/>
          </a:blip>
          <a:srcRect b="0" l="0" r="0" t="0"/>
          <a:stretch/>
        </p:blipFill>
        <p:spPr>
          <a:xfrm>
            <a:off x="754764" y="4192750"/>
            <a:ext cx="3308270" cy="1860901"/>
          </a:xfrm>
          <a:prstGeom prst="rect">
            <a:avLst/>
          </a:prstGeom>
          <a:noFill/>
          <a:ln>
            <a:noFill/>
          </a:ln>
        </p:spPr>
      </p:pic>
      <p:pic>
        <p:nvPicPr>
          <p:cNvPr descr="Gráfico, Histograma&#10;&#10;El contenido generado por IA puede ser incorrecto." id="205" name="Google Shape;205;p14"/>
          <p:cNvPicPr preferRelativeResize="0"/>
          <p:nvPr/>
        </p:nvPicPr>
        <p:blipFill rotWithShape="1">
          <a:blip r:embed="rId5">
            <a:alphaModFix/>
          </a:blip>
          <a:srcRect b="0" l="0" r="0" t="0"/>
          <a:stretch/>
        </p:blipFill>
        <p:spPr>
          <a:xfrm>
            <a:off x="7080286" y="4131734"/>
            <a:ext cx="4140173" cy="19219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3) Transformer approach (HuggingFace API)</a:t>
            </a:r>
            <a:endParaRPr/>
          </a:p>
        </p:txBody>
      </p:sp>
      <p:sp>
        <p:nvSpPr>
          <p:cNvPr id="211" name="Google Shape;2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    -Goal: Model Selection</a:t>
            </a:r>
            <a:endParaRPr/>
          </a:p>
          <a:p>
            <a:pPr indent="0" lvl="0" marL="124460" rtl="0" algn="l">
              <a:lnSpc>
                <a:spcPct val="90000"/>
              </a:lnSpc>
              <a:spcBef>
                <a:spcPts val="1000"/>
              </a:spcBef>
              <a:spcAft>
                <a:spcPts val="0"/>
              </a:spcAft>
              <a:buClr>
                <a:schemeClr val="dk1"/>
              </a:buClr>
              <a:buSzPts val="2800"/>
              <a:buNone/>
            </a:pPr>
            <a:r>
              <a:t/>
            </a:r>
            <a:endParaRPr/>
          </a:p>
          <a:p>
            <a:pPr indent="-281940" lvl="0" marL="228600" rtl="0" algn="l">
              <a:lnSpc>
                <a:spcPct val="90000"/>
              </a:lnSpc>
              <a:spcBef>
                <a:spcPts val="1000"/>
              </a:spcBef>
              <a:spcAft>
                <a:spcPts val="0"/>
              </a:spcAft>
              <a:buClr>
                <a:schemeClr val="dk1"/>
              </a:buClr>
              <a:buSzPts val="2800"/>
              <a:buChar char="•"/>
            </a:pPr>
            <a:r>
              <a:rPr lang="en-US"/>
              <a:t>	</a:t>
            </a:r>
            <a:r>
              <a:rPr b="1" lang="en-US"/>
              <a:t>The dataset used</a:t>
            </a:r>
            <a:r>
              <a:rPr lang="en-US"/>
              <a:t>: Datafiniti_Amazon_Consumer_Reviews_of_Amazon_Products.csv from https://www.kaggle.com/datasets/datafiniti/consumer-reviews-of-amazon-products</a:t>
            </a:r>
            <a:endParaRPr/>
          </a:p>
        </p:txBody>
      </p:sp>
      <p:pic>
        <p:nvPicPr>
          <p:cNvPr id="212" name="Google Shape;212;p15"/>
          <p:cNvPicPr preferRelativeResize="0"/>
          <p:nvPr/>
        </p:nvPicPr>
        <p:blipFill rotWithShape="1">
          <a:blip r:embed="rId3">
            <a:alphaModFix/>
          </a:blip>
          <a:srcRect b="0" l="0" r="0" t="0"/>
          <a:stretch/>
        </p:blipFill>
        <p:spPr>
          <a:xfrm>
            <a:off x="838188" y="4992537"/>
            <a:ext cx="10378022" cy="4778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17"/>
          <p:cNvSpPr/>
          <p:nvPr/>
        </p:nvSpPr>
        <p:spPr>
          <a:xfrm>
            <a:off x="6320950" y="0"/>
            <a:ext cx="6384996"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17"/>
          <p:cNvSpPr txBox="1"/>
          <p:nvPr>
            <p:ph type="title"/>
          </p:nvPr>
        </p:nvSpPr>
        <p:spPr>
          <a:xfrm>
            <a:off x="53642" y="624537"/>
            <a:ext cx="6837000" cy="132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Transformer approach (HuggingFace API)</a:t>
            </a:r>
            <a:endParaRPr/>
          </a:p>
        </p:txBody>
      </p:sp>
      <p:sp>
        <p:nvSpPr>
          <p:cNvPr id="220" name="Google Shape;220;p17"/>
          <p:cNvSpPr txBox="1"/>
          <p:nvPr>
            <p:ph idx="1" type="body"/>
          </p:nvPr>
        </p:nvSpPr>
        <p:spPr>
          <a:xfrm>
            <a:off x="53650" y="2292420"/>
            <a:ext cx="6154200" cy="15255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000"/>
              <a:buChar char="•"/>
            </a:pPr>
            <a:r>
              <a:rPr lang="en-US" sz="2000"/>
              <a:t>The goal was to have </a:t>
            </a:r>
            <a:r>
              <a:rPr b="1" lang="en-US" sz="2000"/>
              <a:t>a summary of all reviews broken down by each star or rating, for all product categories</a:t>
            </a:r>
            <a:r>
              <a:rPr lang="en-US" sz="2000"/>
              <a:t>. It would look like this, where every product had, for each rating, a single summarization of all reviews combined of that rating. </a:t>
            </a:r>
            <a:endParaRPr/>
          </a:p>
        </p:txBody>
      </p:sp>
      <p:pic>
        <p:nvPicPr>
          <p:cNvPr descr="Forma&#10;&#10;El contenido generado por IA puede ser incorrecto." id="221" name="Google Shape;221;p17"/>
          <p:cNvPicPr preferRelativeResize="0"/>
          <p:nvPr/>
        </p:nvPicPr>
        <p:blipFill rotWithShape="1">
          <a:blip r:embed="rId3">
            <a:alphaModFix/>
          </a:blip>
          <a:srcRect b="0" l="0" r="0" t="0"/>
          <a:stretch/>
        </p:blipFill>
        <p:spPr>
          <a:xfrm>
            <a:off x="0" y="3644775"/>
            <a:ext cx="6320952" cy="3281149"/>
          </a:xfrm>
          <a:prstGeom prst="rect">
            <a:avLst/>
          </a:prstGeom>
          <a:noFill/>
          <a:ln>
            <a:noFill/>
          </a:ln>
        </p:spPr>
      </p:pic>
      <p:pic>
        <p:nvPicPr>
          <p:cNvPr descr="Texto&#10;&#10;El contenido generado por IA puede ser incorrecto." id="222" name="Google Shape;222;p17"/>
          <p:cNvPicPr preferRelativeResize="0"/>
          <p:nvPr/>
        </p:nvPicPr>
        <p:blipFill rotWithShape="1">
          <a:blip r:embed="rId4">
            <a:alphaModFix/>
          </a:blip>
          <a:srcRect b="0" l="0" r="0" t="0"/>
          <a:stretch/>
        </p:blipFill>
        <p:spPr>
          <a:xfrm>
            <a:off x="6320950" y="4399175"/>
            <a:ext cx="5871050" cy="910004"/>
          </a:xfrm>
          <a:prstGeom prst="rect">
            <a:avLst/>
          </a:prstGeom>
          <a:noFill/>
          <a:ln>
            <a:noFill/>
          </a:ln>
        </p:spPr>
      </p:pic>
      <p:pic>
        <p:nvPicPr>
          <p:cNvPr id="223" name="Google Shape;223;p17"/>
          <p:cNvPicPr preferRelativeResize="0"/>
          <p:nvPr/>
        </p:nvPicPr>
        <p:blipFill rotWithShape="1">
          <a:blip r:embed="rId5">
            <a:alphaModFix/>
          </a:blip>
          <a:srcRect b="0" l="0" r="0" t="0"/>
          <a:stretch/>
        </p:blipFill>
        <p:spPr>
          <a:xfrm>
            <a:off x="6352325" y="2612600"/>
            <a:ext cx="5871051" cy="264191"/>
          </a:xfrm>
          <a:prstGeom prst="rect">
            <a:avLst/>
          </a:prstGeom>
          <a:noFill/>
          <a:ln>
            <a:noFill/>
          </a:ln>
        </p:spPr>
      </p:pic>
      <p:sp>
        <p:nvSpPr>
          <p:cNvPr id="224" name="Google Shape;224;p17"/>
          <p:cNvSpPr txBox="1"/>
          <p:nvPr/>
        </p:nvSpPr>
        <p:spPr>
          <a:xfrm>
            <a:off x="6720325" y="548825"/>
            <a:ext cx="52908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1F2328"/>
                </a:solidFill>
                <a:latin typeface="Arial"/>
                <a:ea typeface="Arial"/>
                <a:cs typeface="Arial"/>
                <a:sym typeface="Arial"/>
              </a:rPr>
              <a:t>The dataset used: </a:t>
            </a:r>
            <a:r>
              <a:rPr b="1" i="0" lang="en-US" sz="2000" u="none" strike="noStrike">
                <a:solidFill>
                  <a:srgbClr val="1F2328"/>
                </a:solidFill>
                <a:latin typeface="Arial"/>
                <a:ea typeface="Arial"/>
                <a:cs typeface="Arial"/>
                <a:sym typeface="Arial"/>
              </a:rPr>
              <a:t>Datafiniti_Amazon_Consumer_Reviews_of_Amazon_Products.csv</a:t>
            </a:r>
            <a:r>
              <a:rPr b="0" i="0" lang="en-US" sz="2000" u="none" strike="noStrike">
                <a:solidFill>
                  <a:srgbClr val="1F2328"/>
                </a:solidFill>
                <a:latin typeface="Arial"/>
                <a:ea typeface="Arial"/>
                <a:cs typeface="Arial"/>
                <a:sym typeface="Arial"/>
              </a:rPr>
              <a:t> </a:t>
            </a:r>
            <a:endParaRPr b="0" sz="2000">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strike="noStrike">
                <a:solidFill>
                  <a:srgbClr val="1F2328"/>
                </a:solidFill>
                <a:latin typeface="Arial"/>
                <a:ea typeface="Arial"/>
                <a:cs typeface="Arial"/>
                <a:sym typeface="Arial"/>
              </a:rPr>
              <a:t>from </a:t>
            </a:r>
            <a:r>
              <a:rPr b="0" i="0" lang="en-US" sz="2000" u="sng" strike="noStrike">
                <a:solidFill>
                  <a:srgbClr val="1155CC"/>
                </a:solidFill>
                <a:latin typeface="Arial"/>
                <a:ea typeface="Arial"/>
                <a:cs typeface="Arial"/>
                <a:sym typeface="Arial"/>
                <a:hlinkClick r:id="rId6">
                  <a:extLst>
                    <a:ext uri="{A12FA001-AC4F-418D-AE19-62706E023703}">
                      <ahyp:hlinkClr val="tx"/>
                    </a:ext>
                  </a:extLst>
                </a:hlinkClick>
              </a:rPr>
              <a:t>https://www.kaggle.com/datasets/datafiniti/consumer-reviews-of-amazon-products</a:t>
            </a:r>
            <a:endParaRPr b="0" sz="2000">
              <a:solidFill>
                <a:schemeClr val="dk1"/>
              </a:solidFill>
              <a:latin typeface="Arial"/>
              <a:ea typeface="Arial"/>
              <a:cs typeface="Arial"/>
              <a:sym typeface="Arial"/>
            </a:endParaRPr>
          </a:p>
          <a:p>
            <a:pPr indent="0" lvl="0" marL="0" marR="0" rtl="0" algn="l">
              <a:spcBef>
                <a:spcPts val="0"/>
              </a:spcBef>
              <a:spcAft>
                <a:spcPts val="0"/>
              </a:spcAft>
              <a:buNone/>
            </a:pP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p:txBody>
      </p:sp>
      <p:sp>
        <p:nvSpPr>
          <p:cNvPr id="225" name="Google Shape;225;p17"/>
          <p:cNvSpPr txBox="1"/>
          <p:nvPr/>
        </p:nvSpPr>
        <p:spPr>
          <a:xfrm>
            <a:off x="6485646" y="3397552"/>
            <a:ext cx="51525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1F2328"/>
                </a:solidFill>
                <a:latin typeface="Arial"/>
                <a:ea typeface="Arial"/>
                <a:cs typeface="Arial"/>
                <a:sym typeface="Arial"/>
              </a:rPr>
              <a:t>The model used: </a:t>
            </a:r>
            <a:r>
              <a:rPr b="1" i="0" lang="en-US" sz="2000" u="none" strike="noStrike">
                <a:solidFill>
                  <a:srgbClr val="1F2328"/>
                </a:solidFill>
                <a:latin typeface="Arial"/>
                <a:ea typeface="Arial"/>
                <a:cs typeface="Arial"/>
                <a:sym typeface="Arial"/>
              </a:rPr>
              <a:t>t5-small </a:t>
            </a:r>
            <a:r>
              <a:rPr b="0" i="0" lang="en-US" sz="2000" u="none" strike="noStrike">
                <a:solidFill>
                  <a:srgbClr val="1F2328"/>
                </a:solidFill>
                <a:latin typeface="Arial"/>
                <a:ea typeface="Arial"/>
                <a:cs typeface="Arial"/>
                <a:sym typeface="Arial"/>
              </a:rPr>
              <a:t>from</a:t>
            </a:r>
            <a:r>
              <a:rPr b="1" i="0" lang="en-US" sz="2000" u="none" strike="noStrike">
                <a:solidFill>
                  <a:srgbClr val="1F2328"/>
                </a:solidFill>
                <a:latin typeface="Arial"/>
                <a:ea typeface="Arial"/>
                <a:cs typeface="Arial"/>
                <a:sym typeface="Arial"/>
              </a:rPr>
              <a:t> </a:t>
            </a:r>
            <a:r>
              <a:rPr b="0" i="0" lang="en-US" sz="2000" u="none" strike="noStrike">
                <a:solidFill>
                  <a:srgbClr val="1F2328"/>
                </a:solidFill>
                <a:latin typeface="Arial"/>
                <a:ea typeface="Arial"/>
                <a:cs typeface="Arial"/>
                <a:sym typeface="Arial"/>
              </a:rPr>
              <a:t> </a:t>
            </a:r>
            <a:r>
              <a:rPr b="0" i="0" lang="en-US" sz="2000" u="sng" strike="noStrike">
                <a:solidFill>
                  <a:srgbClr val="1155CC"/>
                </a:solidFill>
                <a:latin typeface="Arial"/>
                <a:ea typeface="Arial"/>
                <a:cs typeface="Arial"/>
                <a:sym typeface="Arial"/>
                <a:hlinkClick r:id="rId7">
                  <a:extLst>
                    <a:ext uri="{A12FA001-AC4F-418D-AE19-62706E023703}">
                      <ahyp:hlinkClr val="tx"/>
                    </a:ext>
                  </a:extLst>
                </a:hlinkClick>
              </a:rPr>
              <a:t>https://huggingface.co/google-t5/t5-small</a:t>
            </a:r>
            <a:endParaRPr sz="20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8"/>
          <p:cNvSpPr/>
          <p:nvPr/>
        </p:nvSpPr>
        <p:spPr>
          <a:xfrm>
            <a:off x="0" y="-1"/>
            <a:ext cx="11766176" cy="2061837"/>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18"/>
          <p:cNvSpPr txBox="1"/>
          <p:nvPr>
            <p:ph type="title"/>
          </p:nvPr>
        </p:nvSpPr>
        <p:spPr>
          <a:xfrm>
            <a:off x="1137034" y="609597"/>
            <a:ext cx="9392421" cy="1330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Data Preprocessing</a:t>
            </a:r>
            <a:endParaRPr/>
          </a:p>
        </p:txBody>
      </p:sp>
      <p:sp>
        <p:nvSpPr>
          <p:cNvPr id="233" name="Google Shape;233;p18"/>
          <p:cNvSpPr txBox="1"/>
          <p:nvPr>
            <p:ph idx="1" type="body"/>
          </p:nvPr>
        </p:nvSpPr>
        <p:spPr>
          <a:xfrm>
            <a:off x="956183" y="1930973"/>
            <a:ext cx="5139817" cy="44778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b="1" i="0" lang="en-US" sz="2300" u="none" strike="noStrike">
                <a:latin typeface="Arial"/>
                <a:ea typeface="Arial"/>
                <a:cs typeface="Arial"/>
                <a:sym typeface="Arial"/>
              </a:rPr>
              <a:t>Data Cleaning and Tokenization</a:t>
            </a:r>
            <a:endParaRPr b="1" i="0" sz="2300" u="none" strike="noStrike">
              <a:latin typeface="Arial"/>
              <a:ea typeface="Arial"/>
              <a:cs typeface="Arial"/>
              <a:sym typeface="Arial"/>
            </a:endParaRPr>
          </a:p>
          <a:p>
            <a:pPr indent="0" lvl="0" marL="228600" rtl="0" algn="l">
              <a:lnSpc>
                <a:spcPct val="90000"/>
              </a:lnSpc>
              <a:spcBef>
                <a:spcPts val="0"/>
              </a:spcBef>
              <a:spcAft>
                <a:spcPts val="0"/>
              </a:spcAft>
              <a:buNone/>
            </a:pPr>
            <a:r>
              <a:t/>
            </a:r>
            <a:endParaRPr b="1" sz="2300"/>
          </a:p>
          <a:p>
            <a:pPr indent="0" lvl="0" marL="228600" rtl="0" algn="l">
              <a:lnSpc>
                <a:spcPct val="90000"/>
              </a:lnSpc>
              <a:spcBef>
                <a:spcPts val="1000"/>
              </a:spcBef>
              <a:spcAft>
                <a:spcPts val="0"/>
              </a:spcAft>
              <a:buNone/>
            </a:pPr>
            <a:r>
              <a:rPr b="1" i="0" lang="en-US" sz="1900" u="none" strike="noStrike">
                <a:latin typeface="Arial"/>
                <a:ea typeface="Arial"/>
                <a:cs typeface="Arial"/>
                <a:sym typeface="Arial"/>
              </a:rPr>
              <a:t>Cleaning NULLS</a:t>
            </a:r>
            <a:endParaRPr b="0" sz="1900"/>
          </a:p>
          <a:p>
            <a:pPr indent="-228600" lvl="0" marL="228600" rtl="0" algn="l">
              <a:lnSpc>
                <a:spcPct val="90000"/>
              </a:lnSpc>
              <a:spcBef>
                <a:spcPts val="1000"/>
              </a:spcBef>
              <a:spcAft>
                <a:spcPts val="0"/>
              </a:spcAft>
              <a:buClr>
                <a:schemeClr val="dk1"/>
              </a:buClr>
              <a:buSzPts val="2000"/>
              <a:buChar char="•"/>
            </a:pPr>
            <a:r>
              <a:rPr b="0" i="0" lang="en-US" sz="2000" u="none" strike="noStrike">
                <a:latin typeface="Arial"/>
                <a:ea typeface="Arial"/>
                <a:cs typeface="Arial"/>
                <a:sym typeface="Arial"/>
              </a:rPr>
              <a:t>Since the columns that were going to be used were </a:t>
            </a:r>
            <a:r>
              <a:rPr b="1" i="0" lang="en-US" sz="2000" u="none" strike="noStrike">
                <a:latin typeface="Arial"/>
                <a:ea typeface="Arial"/>
                <a:cs typeface="Arial"/>
                <a:sym typeface="Arial"/>
              </a:rPr>
              <a:t>“categories”, “review.rating” </a:t>
            </a:r>
            <a:r>
              <a:rPr b="0" i="0" lang="en-US" sz="2000" u="none" strike="noStrike">
                <a:latin typeface="Arial"/>
                <a:ea typeface="Arial"/>
                <a:cs typeface="Arial"/>
                <a:sym typeface="Arial"/>
              </a:rPr>
              <a:t>and</a:t>
            </a:r>
            <a:r>
              <a:rPr b="1" i="0" lang="en-US" sz="2000" u="none" strike="noStrike">
                <a:latin typeface="Arial"/>
                <a:ea typeface="Arial"/>
                <a:cs typeface="Arial"/>
                <a:sym typeface="Arial"/>
              </a:rPr>
              <a:t> “review.text”</a:t>
            </a:r>
            <a:r>
              <a:rPr b="0" i="0" lang="en-US" sz="2000" u="none" strike="noStrike">
                <a:latin typeface="Arial"/>
                <a:ea typeface="Arial"/>
                <a:cs typeface="Arial"/>
                <a:sym typeface="Arial"/>
              </a:rPr>
              <a:t>, and they didn’t have </a:t>
            </a:r>
            <a:r>
              <a:rPr b="1" i="0" lang="en-US" sz="2000" u="none" strike="noStrike">
                <a:latin typeface="Arial"/>
                <a:ea typeface="Arial"/>
                <a:cs typeface="Arial"/>
                <a:sym typeface="Arial"/>
              </a:rPr>
              <a:t>NULL</a:t>
            </a:r>
            <a:r>
              <a:rPr b="0" i="0" lang="en-US" sz="2000" u="none" strike="noStrike">
                <a:latin typeface="Arial"/>
                <a:ea typeface="Arial"/>
                <a:cs typeface="Arial"/>
                <a:sym typeface="Arial"/>
              </a:rPr>
              <a:t> values, eliminating the </a:t>
            </a:r>
            <a:r>
              <a:rPr b="1" i="0" lang="en-US" sz="2000" u="none" strike="noStrike">
                <a:latin typeface="Arial"/>
                <a:ea typeface="Arial"/>
                <a:cs typeface="Arial"/>
                <a:sym typeface="Arial"/>
              </a:rPr>
              <a:t>NULL</a:t>
            </a:r>
            <a:r>
              <a:rPr b="0" i="0" lang="en-US" sz="2000" u="none" strike="noStrike">
                <a:latin typeface="Arial"/>
                <a:ea typeface="Arial"/>
                <a:cs typeface="Arial"/>
                <a:sym typeface="Arial"/>
              </a:rPr>
              <a:t> fields was not needed.</a:t>
            </a:r>
            <a:endParaRPr b="0" sz="2000"/>
          </a:p>
          <a:p>
            <a:pPr indent="0" lvl="0" marL="0" rtl="0" algn="l">
              <a:lnSpc>
                <a:spcPct val="90000"/>
              </a:lnSpc>
              <a:spcBef>
                <a:spcPts val="1000"/>
              </a:spcBef>
              <a:spcAft>
                <a:spcPts val="0"/>
              </a:spcAft>
              <a:buClr>
                <a:schemeClr val="dk1"/>
              </a:buClr>
              <a:buSzPts val="2000"/>
              <a:buNone/>
            </a:pPr>
            <a:br>
              <a:rPr lang="en-US" sz="2000"/>
            </a:br>
            <a:endParaRPr sz="2000"/>
          </a:p>
        </p:txBody>
      </p:sp>
      <p:pic>
        <p:nvPicPr>
          <p:cNvPr descr="Texto&#10;&#10;El contenido generado por IA puede ser incorrecto." id="234" name="Google Shape;234;p18"/>
          <p:cNvPicPr preferRelativeResize="0"/>
          <p:nvPr/>
        </p:nvPicPr>
        <p:blipFill rotWithShape="1">
          <a:blip r:embed="rId3">
            <a:alphaModFix/>
          </a:blip>
          <a:srcRect b="0" l="0" r="0" t="0"/>
          <a:stretch/>
        </p:blipFill>
        <p:spPr>
          <a:xfrm>
            <a:off x="6392551" y="1940439"/>
            <a:ext cx="5115322" cy="4268974"/>
          </a:xfrm>
          <a:prstGeom prst="rect">
            <a:avLst/>
          </a:prstGeom>
          <a:noFill/>
          <a:ln>
            <a:noFill/>
          </a:ln>
        </p:spPr>
      </p:pic>
      <p:sp>
        <p:nvSpPr>
          <p:cNvPr id="235" name="Google Shape;235;p18"/>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19"/>
          <p:cNvSpPr/>
          <p:nvPr/>
        </p:nvSpPr>
        <p:spPr>
          <a:xfrm>
            <a:off x="151" y="311724"/>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19"/>
          <p:cNvSpPr txBox="1"/>
          <p:nvPr>
            <p:ph type="title"/>
          </p:nvPr>
        </p:nvSpPr>
        <p:spPr>
          <a:xfrm>
            <a:off x="3989342" y="-201591"/>
            <a:ext cx="5011473" cy="17739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Play"/>
              <a:buNone/>
            </a:pPr>
            <a:r>
              <a:rPr lang="en-US" sz="3600">
                <a:solidFill>
                  <a:schemeClr val="dk2"/>
                </a:solidFill>
              </a:rPr>
              <a:t>Tokenization</a:t>
            </a:r>
            <a:endParaRPr/>
          </a:p>
        </p:txBody>
      </p:sp>
      <p:grpSp>
        <p:nvGrpSpPr>
          <p:cNvPr id="243" name="Google Shape;243;p19"/>
          <p:cNvGrpSpPr/>
          <p:nvPr/>
        </p:nvGrpSpPr>
        <p:grpSpPr>
          <a:xfrm flipH="1" rot="-5400000">
            <a:off x="-179919" y="170310"/>
            <a:ext cx="2514948" cy="2174333"/>
            <a:chOff x="-305" y="-4155"/>
            <a:chExt cx="2514948" cy="2174333"/>
          </a:xfrm>
        </p:grpSpPr>
        <p:sp>
          <p:nvSpPr>
            <p:cNvPr id="244" name="Google Shape;244;p19"/>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9"/>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19"/>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7" name="Google Shape;247;p19"/>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48" name="Google Shape;248;p19"/>
          <p:cNvSpPr txBox="1"/>
          <p:nvPr>
            <p:ph idx="1" type="body"/>
          </p:nvPr>
        </p:nvSpPr>
        <p:spPr>
          <a:xfrm>
            <a:off x="382959" y="614310"/>
            <a:ext cx="5029200" cy="177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1800"/>
              <a:buNone/>
            </a:pPr>
            <a:r>
              <a:rPr b="0" i="0" lang="en-US" sz="1800" u="none" strike="noStrike">
                <a:solidFill>
                  <a:schemeClr val="dk2"/>
                </a:solidFill>
              </a:rPr>
              <a:t>For the tokenization the T5 library provided an instruction to encode the data to be summarized.</a:t>
            </a:r>
            <a:endParaRPr sz="1800">
              <a:solidFill>
                <a:schemeClr val="dk2"/>
              </a:solidFill>
            </a:endParaRPr>
          </a:p>
        </p:txBody>
      </p:sp>
      <p:pic>
        <p:nvPicPr>
          <p:cNvPr descr="Texto&#10;&#10;El contenido generado por IA puede ser incorrecto." id="249" name="Google Shape;249;p19"/>
          <p:cNvPicPr preferRelativeResize="0"/>
          <p:nvPr/>
        </p:nvPicPr>
        <p:blipFill rotWithShape="1">
          <a:blip r:embed="rId3">
            <a:alphaModFix/>
          </a:blip>
          <a:srcRect b="0" l="0" r="0" t="0"/>
          <a:stretch/>
        </p:blipFill>
        <p:spPr>
          <a:xfrm>
            <a:off x="423184" y="2049752"/>
            <a:ext cx="7779415" cy="1419742"/>
          </a:xfrm>
          <a:prstGeom prst="rect">
            <a:avLst/>
          </a:prstGeom>
          <a:noFill/>
          <a:ln>
            <a:noFill/>
          </a:ln>
        </p:spPr>
      </p:pic>
      <p:pic>
        <p:nvPicPr>
          <p:cNvPr id="250" name="Google Shape;250;p19"/>
          <p:cNvPicPr preferRelativeResize="0"/>
          <p:nvPr/>
        </p:nvPicPr>
        <p:blipFill rotWithShape="1">
          <a:blip r:embed="rId4">
            <a:alphaModFix/>
          </a:blip>
          <a:srcRect b="0" l="0" r="0" t="0"/>
          <a:stretch/>
        </p:blipFill>
        <p:spPr>
          <a:xfrm>
            <a:off x="382959" y="5697703"/>
            <a:ext cx="9599835" cy="575989"/>
          </a:xfrm>
          <a:prstGeom prst="rect">
            <a:avLst/>
          </a:prstGeom>
          <a:noFill/>
          <a:ln>
            <a:noFill/>
          </a:ln>
        </p:spPr>
      </p:pic>
      <p:sp>
        <p:nvSpPr>
          <p:cNvPr id="251" name="Google Shape;251;p19"/>
          <p:cNvSpPr txBox="1"/>
          <p:nvPr/>
        </p:nvSpPr>
        <p:spPr>
          <a:xfrm>
            <a:off x="517517" y="3559994"/>
            <a:ext cx="6742500" cy="213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strike="noStrike">
                <a:solidFill>
                  <a:srgbClr val="000000"/>
                </a:solidFill>
                <a:latin typeface="Arial"/>
                <a:ea typeface="Arial"/>
                <a:cs typeface="Arial"/>
                <a:sym typeface="Arial"/>
              </a:rPr>
              <a:t>Metrics:</a:t>
            </a:r>
            <a:endParaRPr sz="2000"/>
          </a:p>
          <a:p>
            <a:pPr indent="0" lvl="0" marL="0" marR="0" rtl="0" algn="l">
              <a:spcBef>
                <a:spcPts val="0"/>
              </a:spcBef>
              <a:spcAft>
                <a:spcPts val="0"/>
              </a:spcAft>
              <a:buNone/>
            </a:pPr>
            <a:r>
              <a:rPr b="0" i="0" lang="en-US" sz="1100" u="none" strike="noStrike">
                <a:solidFill>
                  <a:srgbClr val="000000"/>
                </a:solidFill>
                <a:latin typeface="Arial"/>
                <a:ea typeface="Arial"/>
                <a:cs typeface="Arial"/>
                <a:sym typeface="Arial"/>
              </a:rPr>
              <a:t>Summarization models use </a:t>
            </a:r>
            <a:r>
              <a:rPr b="1" i="0" lang="en-US" sz="1100" u="none" strike="noStrike">
                <a:solidFill>
                  <a:srgbClr val="000000"/>
                </a:solidFill>
                <a:latin typeface="Arial"/>
                <a:ea typeface="Arial"/>
                <a:cs typeface="Arial"/>
                <a:sym typeface="Arial"/>
              </a:rPr>
              <a:t>ROUGE metrics</a:t>
            </a:r>
            <a:r>
              <a:rPr b="0" i="0" lang="en-US" sz="1100" u="none" strike="noStrike">
                <a:solidFill>
                  <a:srgbClr val="000000"/>
                </a:solidFill>
                <a:latin typeface="Arial"/>
                <a:ea typeface="Arial"/>
                <a:cs typeface="Arial"/>
                <a:sym typeface="Arial"/>
              </a:rPr>
              <a:t> instead of accuracy scores to verify how good the model is. </a:t>
            </a:r>
            <a:endParaRPr/>
          </a:p>
          <a:p>
            <a:pPr indent="0" lvl="0" marL="0" marR="0" rtl="0" algn="l">
              <a:spcBef>
                <a:spcPts val="0"/>
              </a:spcBef>
              <a:spcAft>
                <a:spcPts val="0"/>
              </a:spcAft>
              <a:buNone/>
            </a:pPr>
            <a:r>
              <a:rPr b="0" i="0" lang="en-US" sz="1100" u="none" strike="noStrike">
                <a:solidFill>
                  <a:srgbClr val="000000"/>
                </a:solidFill>
                <a:latin typeface="Arial"/>
                <a:ea typeface="Arial"/>
                <a:cs typeface="Arial"/>
                <a:sym typeface="Arial"/>
              </a:rPr>
              <a:t>The ROUGE scores used were </a:t>
            </a:r>
            <a:r>
              <a:rPr b="1" i="0" lang="en-US" sz="1100" u="none" strike="noStrike">
                <a:solidFill>
                  <a:srgbClr val="000000"/>
                </a:solidFill>
                <a:latin typeface="Arial"/>
                <a:ea typeface="Arial"/>
                <a:cs typeface="Arial"/>
                <a:sym typeface="Arial"/>
              </a:rPr>
              <a:t>rouge1, rouge2, rougeL </a:t>
            </a:r>
            <a:r>
              <a:rPr b="0" i="0" lang="en-US" sz="1100" u="none" strike="noStrike">
                <a:solidFill>
                  <a:srgbClr val="000000"/>
                </a:solidFill>
                <a:latin typeface="Arial"/>
                <a:ea typeface="Arial"/>
                <a:cs typeface="Arial"/>
                <a:sym typeface="Arial"/>
              </a:rPr>
              <a:t>and</a:t>
            </a:r>
            <a:r>
              <a:rPr b="1" i="0" lang="en-US" sz="1100" u="none" strike="noStrike">
                <a:solidFill>
                  <a:srgbClr val="000000"/>
                </a:solidFill>
                <a:latin typeface="Arial"/>
                <a:ea typeface="Arial"/>
                <a:cs typeface="Arial"/>
                <a:sym typeface="Arial"/>
              </a:rPr>
              <a:t> rougeLsum. </a:t>
            </a:r>
            <a:r>
              <a:rPr lang="en-US" sz="1200">
                <a:solidFill>
                  <a:schemeClr val="dk1"/>
                </a:solidFill>
              </a:rPr>
              <a:t>It is preferred to use </a:t>
            </a:r>
            <a:r>
              <a:rPr b="1" lang="en-US" sz="1200">
                <a:solidFill>
                  <a:schemeClr val="dk1"/>
                </a:solidFill>
              </a:rPr>
              <a:t>rougeL</a:t>
            </a:r>
            <a:r>
              <a:rPr lang="en-US" sz="1200">
                <a:solidFill>
                  <a:schemeClr val="dk1"/>
                </a:solidFill>
              </a:rPr>
              <a:t> since it uses the </a:t>
            </a:r>
            <a:r>
              <a:rPr b="1" lang="en-US" sz="1200">
                <a:solidFill>
                  <a:schemeClr val="dk1"/>
                </a:solidFill>
              </a:rPr>
              <a:t>longest common sequence</a:t>
            </a:r>
            <a:r>
              <a:rPr lang="en-US" sz="1200">
                <a:solidFill>
                  <a:schemeClr val="dk1"/>
                </a:solidFill>
              </a:rPr>
              <a:t> to produce its score. Since its </a:t>
            </a:r>
            <a:r>
              <a:rPr b="1" lang="en-US" sz="1200">
                <a:solidFill>
                  <a:schemeClr val="dk1"/>
                </a:solidFill>
              </a:rPr>
              <a:t>rougeL</a:t>
            </a:r>
            <a:r>
              <a:rPr lang="en-US" sz="1200">
                <a:solidFill>
                  <a:schemeClr val="dk1"/>
                </a:solidFill>
              </a:rPr>
              <a:t> score is 0.087, it is not a good model to use. </a:t>
            </a:r>
            <a:endParaRPr b="0" sz="1100">
              <a:solidFill>
                <a:schemeClr val="dk1"/>
              </a:solidFill>
              <a:latin typeface="Arial"/>
              <a:ea typeface="Arial"/>
              <a:cs typeface="Arial"/>
              <a:sym typeface="Arial"/>
            </a:endParaRPr>
          </a:p>
          <a:p>
            <a:pPr indent="0" lvl="0" marL="0" marR="0" rtl="0" algn="l">
              <a:spcBef>
                <a:spcPts val="0"/>
              </a:spcBef>
              <a:spcAft>
                <a:spcPts val="0"/>
              </a:spcAft>
              <a:buNone/>
            </a:pPr>
            <a:br>
              <a:rPr b="0" lang="en-US" sz="1100">
                <a:solidFill>
                  <a:schemeClr val="dk1"/>
                </a:solidFill>
                <a:latin typeface="Arial"/>
                <a:ea typeface="Arial"/>
                <a:cs typeface="Arial"/>
                <a:sym typeface="Arial"/>
              </a:rPr>
            </a:br>
            <a:r>
              <a:rPr b="0" i="0" lang="en-US" sz="1100" u="none" strike="noStrike">
                <a:solidFill>
                  <a:srgbClr val="000000"/>
                </a:solidFill>
                <a:latin typeface="Arial"/>
                <a:ea typeface="Arial"/>
                <a:cs typeface="Arial"/>
                <a:sym typeface="Arial"/>
              </a:rPr>
              <a:t>The</a:t>
            </a:r>
            <a:r>
              <a:rPr b="1" i="0" lang="en-US" sz="1100" u="none" strike="noStrike">
                <a:solidFill>
                  <a:srgbClr val="000000"/>
                </a:solidFill>
                <a:latin typeface="Arial"/>
                <a:ea typeface="Arial"/>
                <a:cs typeface="Arial"/>
                <a:sym typeface="Arial"/>
              </a:rPr>
              <a:t> scores</a:t>
            </a:r>
            <a:r>
              <a:rPr b="0" i="0" lang="en-US" sz="1100" u="none" strike="noStrike">
                <a:solidFill>
                  <a:srgbClr val="000000"/>
                </a:solidFill>
                <a:latin typeface="Arial"/>
                <a:ea typeface="Arial"/>
                <a:cs typeface="Arial"/>
                <a:sym typeface="Arial"/>
              </a:rPr>
              <a:t> for the </a:t>
            </a:r>
            <a:r>
              <a:rPr b="1" i="0" lang="en-US" sz="1100" u="none" strike="noStrike">
                <a:solidFill>
                  <a:srgbClr val="000000"/>
                </a:solidFill>
                <a:latin typeface="Arial"/>
                <a:ea typeface="Arial"/>
                <a:cs typeface="Arial"/>
                <a:sym typeface="Arial"/>
              </a:rPr>
              <a:t>pre-trained</a:t>
            </a:r>
            <a:r>
              <a:rPr b="0" i="0" lang="en-US" sz="1100" u="none" strike="noStrike">
                <a:solidFill>
                  <a:srgbClr val="000000"/>
                </a:solidFill>
                <a:latin typeface="Arial"/>
                <a:ea typeface="Arial"/>
                <a:cs typeface="Arial"/>
                <a:sym typeface="Arial"/>
              </a:rPr>
              <a:t> model are:</a:t>
            </a:r>
            <a:endParaRPr b="0" sz="1100">
              <a:solidFill>
                <a:schemeClr val="dk1"/>
              </a:solidFill>
              <a:latin typeface="Arial"/>
              <a:ea typeface="Arial"/>
              <a:cs typeface="Arial"/>
              <a:sym typeface="Arial"/>
            </a:endParaRPr>
          </a:p>
          <a:p>
            <a:pPr indent="0" lvl="0" marL="0" marR="0" rtl="0" algn="l">
              <a:spcBef>
                <a:spcPts val="0"/>
              </a:spcBef>
              <a:spcAft>
                <a:spcPts val="0"/>
              </a:spcAft>
              <a:buNone/>
            </a:pPr>
            <a:r>
              <a:rPr b="1" i="0" lang="en-US" sz="1100" u="none" strike="noStrike">
                <a:solidFill>
                  <a:srgbClr val="000000"/>
                </a:solidFill>
                <a:latin typeface="Arial"/>
                <a:ea typeface="Arial"/>
                <a:cs typeface="Arial"/>
                <a:sym typeface="Arial"/>
              </a:rPr>
              <a:t>rouge1 average:</a:t>
            </a:r>
            <a:r>
              <a:rPr b="0" i="0" lang="en-US" sz="1100" u="none" strike="noStrike">
                <a:solidFill>
                  <a:srgbClr val="000000"/>
                </a:solidFill>
                <a:latin typeface="Arial"/>
                <a:ea typeface="Arial"/>
                <a:cs typeface="Arial"/>
                <a:sym typeface="Arial"/>
              </a:rPr>
              <a:t>     0.0873561269402484</a:t>
            </a:r>
            <a:endParaRPr b="0" sz="1100">
              <a:solidFill>
                <a:schemeClr val="dk1"/>
              </a:solidFill>
              <a:latin typeface="Arial"/>
              <a:ea typeface="Arial"/>
              <a:cs typeface="Arial"/>
              <a:sym typeface="Arial"/>
            </a:endParaRPr>
          </a:p>
          <a:p>
            <a:pPr indent="0" lvl="0" marL="0" marR="0" rtl="0" algn="l">
              <a:spcBef>
                <a:spcPts val="0"/>
              </a:spcBef>
              <a:spcAft>
                <a:spcPts val="0"/>
              </a:spcAft>
              <a:buNone/>
            </a:pPr>
            <a:r>
              <a:rPr b="1" i="0" lang="en-US" sz="1100" u="none" strike="noStrike">
                <a:solidFill>
                  <a:srgbClr val="000000"/>
                </a:solidFill>
                <a:latin typeface="Arial"/>
                <a:ea typeface="Arial"/>
                <a:cs typeface="Arial"/>
                <a:sym typeface="Arial"/>
              </a:rPr>
              <a:t>rouge2 average:</a:t>
            </a:r>
            <a:r>
              <a:rPr b="0" i="0" lang="en-US" sz="1100" u="none" strike="noStrike">
                <a:solidFill>
                  <a:srgbClr val="000000"/>
                </a:solidFill>
                <a:latin typeface="Arial"/>
                <a:ea typeface="Arial"/>
                <a:cs typeface="Arial"/>
                <a:sym typeface="Arial"/>
              </a:rPr>
              <a:t>     0.0</a:t>
            </a:r>
            <a:endParaRPr b="0" sz="1100">
              <a:solidFill>
                <a:schemeClr val="dk1"/>
              </a:solidFill>
              <a:latin typeface="Arial"/>
              <a:ea typeface="Arial"/>
              <a:cs typeface="Arial"/>
              <a:sym typeface="Arial"/>
            </a:endParaRPr>
          </a:p>
          <a:p>
            <a:pPr indent="0" lvl="0" marL="0" marR="0" rtl="0" algn="l">
              <a:spcBef>
                <a:spcPts val="0"/>
              </a:spcBef>
              <a:spcAft>
                <a:spcPts val="0"/>
              </a:spcAft>
              <a:buNone/>
            </a:pPr>
            <a:r>
              <a:rPr b="1" i="0" lang="en-US" sz="1100" u="none" strike="noStrike">
                <a:solidFill>
                  <a:srgbClr val="000000"/>
                </a:solidFill>
                <a:latin typeface="Arial"/>
                <a:ea typeface="Arial"/>
                <a:cs typeface="Arial"/>
                <a:sym typeface="Arial"/>
              </a:rPr>
              <a:t>rougeL average:</a:t>
            </a:r>
            <a:r>
              <a:rPr b="0" i="0" lang="en-US" sz="1100" u="none" strike="noStrike">
                <a:solidFill>
                  <a:srgbClr val="000000"/>
                </a:solidFill>
                <a:latin typeface="Arial"/>
                <a:ea typeface="Arial"/>
                <a:cs typeface="Arial"/>
                <a:sym typeface="Arial"/>
              </a:rPr>
              <a:t>     0.08728537224163033</a:t>
            </a:r>
            <a:endParaRPr b="0" sz="1100">
              <a:solidFill>
                <a:schemeClr val="dk1"/>
              </a:solidFill>
              <a:latin typeface="Arial"/>
              <a:ea typeface="Arial"/>
              <a:cs typeface="Arial"/>
              <a:sym typeface="Arial"/>
            </a:endParaRPr>
          </a:p>
          <a:p>
            <a:pPr indent="0" lvl="0" marL="0" marR="0" rtl="0" algn="l">
              <a:spcBef>
                <a:spcPts val="0"/>
              </a:spcBef>
              <a:spcAft>
                <a:spcPts val="0"/>
              </a:spcAft>
              <a:buNone/>
            </a:pPr>
            <a:r>
              <a:rPr b="1" i="0" lang="en-US" sz="1100" u="none" strike="noStrike">
                <a:solidFill>
                  <a:srgbClr val="000000"/>
                </a:solidFill>
                <a:latin typeface="Arial"/>
                <a:ea typeface="Arial"/>
                <a:cs typeface="Arial"/>
                <a:sym typeface="Arial"/>
              </a:rPr>
              <a:t>rougeLsum average:</a:t>
            </a:r>
            <a:r>
              <a:rPr b="0" i="0" lang="en-US" sz="1100" u="none" strike="noStrike">
                <a:solidFill>
                  <a:srgbClr val="000000"/>
                </a:solidFill>
                <a:latin typeface="Arial"/>
                <a:ea typeface="Arial"/>
                <a:cs typeface="Arial"/>
                <a:sym typeface="Arial"/>
              </a:rPr>
              <a:t> 0.0873561269402484</a:t>
            </a:r>
            <a:endParaRPr sz="11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20"/>
          <p:cNvSpPr/>
          <p:nvPr/>
        </p:nvSpPr>
        <p:spPr>
          <a:xfrm flipH="1">
            <a:off x="0" y="0"/>
            <a:ext cx="5802086" cy="6858000"/>
          </a:xfrm>
          <a:custGeom>
            <a:rect b="b" l="l" r="r" t="t"/>
            <a:pathLst>
              <a:path extrusionOk="0" h="6858000" w="5734864">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20"/>
          <p:cNvSpPr txBox="1"/>
          <p:nvPr>
            <p:ph type="title"/>
          </p:nvPr>
        </p:nvSpPr>
        <p:spPr>
          <a:xfrm>
            <a:off x="863875" y="3294921"/>
            <a:ext cx="3616800" cy="1016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chemeClr val="dk1"/>
                </a:solidFill>
                <a:latin typeface="Play"/>
                <a:ea typeface="Play"/>
                <a:cs typeface="Play"/>
                <a:sym typeface="Play"/>
              </a:rPr>
              <a:t>End Result</a:t>
            </a:r>
            <a:r>
              <a:rPr lang="en-US"/>
              <a:t>s</a:t>
            </a:r>
            <a:r>
              <a:rPr lang="en-US">
                <a:solidFill>
                  <a:schemeClr val="dk1"/>
                </a:solidFill>
                <a:latin typeface="Play"/>
                <a:ea typeface="Play"/>
                <a:cs typeface="Play"/>
                <a:sym typeface="Play"/>
              </a:rPr>
              <a:t>:</a:t>
            </a:r>
            <a:endParaRPr/>
          </a:p>
        </p:txBody>
      </p:sp>
      <p:pic>
        <p:nvPicPr>
          <p:cNvPr descr="Texto&#10;&#10;El contenido generado por IA puede ser incorrecto." id="259" name="Google Shape;259;p20"/>
          <p:cNvPicPr preferRelativeResize="0"/>
          <p:nvPr>
            <p:ph idx="1" type="body"/>
          </p:nvPr>
        </p:nvPicPr>
        <p:blipFill rotWithShape="1">
          <a:blip r:embed="rId3">
            <a:alphaModFix/>
          </a:blip>
          <a:srcRect b="0" l="0" r="0" t="0"/>
          <a:stretch/>
        </p:blipFill>
        <p:spPr>
          <a:xfrm>
            <a:off x="5308601" y="1515887"/>
            <a:ext cx="6295800" cy="48764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g2d837342e5f_1_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g2d837342e5f_1_22"/>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g2d837342e5f_1_22"/>
          <p:cNvSpPr txBox="1"/>
          <p:nvPr>
            <p:ph type="title"/>
          </p:nvPr>
        </p:nvSpPr>
        <p:spPr>
          <a:xfrm>
            <a:off x="214717" y="1127312"/>
            <a:ext cx="6837000" cy="132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Fine-Tuning (HuggingFace API)</a:t>
            </a:r>
            <a:endParaRPr/>
          </a:p>
        </p:txBody>
      </p:sp>
      <p:pic>
        <p:nvPicPr>
          <p:cNvPr descr="Texto&#10;&#10;El contenido generado por IA puede ser incorrecto." id="267" name="Google Shape;267;g2d837342e5f_1_22"/>
          <p:cNvPicPr preferRelativeResize="0"/>
          <p:nvPr/>
        </p:nvPicPr>
        <p:blipFill rotWithShape="1">
          <a:blip r:embed="rId3">
            <a:alphaModFix/>
          </a:blip>
          <a:srcRect b="0" l="0" r="0" t="0"/>
          <a:stretch/>
        </p:blipFill>
        <p:spPr>
          <a:xfrm>
            <a:off x="475749" y="5271825"/>
            <a:ext cx="8535581" cy="1323000"/>
          </a:xfrm>
          <a:prstGeom prst="rect">
            <a:avLst/>
          </a:prstGeom>
          <a:noFill/>
          <a:ln>
            <a:noFill/>
          </a:ln>
        </p:spPr>
      </p:pic>
      <p:pic>
        <p:nvPicPr>
          <p:cNvPr id="268" name="Google Shape;268;g2d837342e5f_1_22"/>
          <p:cNvPicPr preferRelativeResize="0"/>
          <p:nvPr/>
        </p:nvPicPr>
        <p:blipFill rotWithShape="1">
          <a:blip r:embed="rId4">
            <a:alphaModFix/>
          </a:blip>
          <a:srcRect b="0" l="0" r="0" t="0"/>
          <a:stretch/>
        </p:blipFill>
        <p:spPr>
          <a:xfrm>
            <a:off x="526250" y="3861350"/>
            <a:ext cx="10677175" cy="480450"/>
          </a:xfrm>
          <a:prstGeom prst="rect">
            <a:avLst/>
          </a:prstGeom>
          <a:noFill/>
          <a:ln>
            <a:noFill/>
          </a:ln>
        </p:spPr>
      </p:pic>
      <p:sp>
        <p:nvSpPr>
          <p:cNvPr id="269" name="Google Shape;269;g2d837342e5f_1_22"/>
          <p:cNvSpPr txBox="1"/>
          <p:nvPr/>
        </p:nvSpPr>
        <p:spPr>
          <a:xfrm>
            <a:off x="475762" y="2811547"/>
            <a:ext cx="8225700" cy="1248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300"/>
              </a:spcBef>
              <a:spcAft>
                <a:spcPts val="0"/>
              </a:spcAft>
              <a:buClr>
                <a:schemeClr val="dk1"/>
              </a:buClr>
              <a:buSzPts val="1100"/>
              <a:buFont typeface="Arial"/>
              <a:buNone/>
            </a:pPr>
            <a:r>
              <a:rPr lang="en-US" sz="2200">
                <a:solidFill>
                  <a:srgbClr val="1F2328"/>
                </a:solidFill>
              </a:rPr>
              <a:t>The dataset used: </a:t>
            </a:r>
            <a:r>
              <a:rPr b="1" lang="en-US" sz="2200">
                <a:solidFill>
                  <a:srgbClr val="1F2328"/>
                </a:solidFill>
              </a:rPr>
              <a:t>'gopalkalpande/bbc-news-summary'</a:t>
            </a:r>
            <a:endParaRPr sz="2200">
              <a:solidFill>
                <a:srgbClr val="1F2328"/>
              </a:solidFill>
            </a:endParaRPr>
          </a:p>
          <a:p>
            <a:pPr indent="0" lvl="0" marL="0" rtl="0" algn="l">
              <a:lnSpc>
                <a:spcPct val="115000"/>
              </a:lnSpc>
              <a:spcBef>
                <a:spcPts val="300"/>
              </a:spcBef>
              <a:spcAft>
                <a:spcPts val="0"/>
              </a:spcAft>
              <a:buClr>
                <a:schemeClr val="dk1"/>
              </a:buClr>
              <a:buSzPts val="1100"/>
              <a:buFont typeface="Arial"/>
              <a:buNone/>
            </a:pPr>
            <a:r>
              <a:rPr lang="en-US" sz="2200">
                <a:solidFill>
                  <a:srgbClr val="1F2328"/>
                </a:solidFill>
              </a:rPr>
              <a:t>from </a:t>
            </a:r>
            <a:r>
              <a:rPr b="1" lang="en-US" sz="2200">
                <a:solidFill>
                  <a:srgbClr val="1F2328"/>
                </a:solidFill>
              </a:rPr>
              <a:t>Dataset library</a:t>
            </a:r>
            <a:endParaRPr sz="2100">
              <a:solidFill>
                <a:srgbClr val="1F2328"/>
              </a:solidFill>
            </a:endParaRPr>
          </a:p>
          <a:p>
            <a:pPr indent="0" lvl="0" marL="0" marR="0" rtl="0" algn="l">
              <a:spcBef>
                <a:spcPts val="0"/>
              </a:spcBef>
              <a:spcAft>
                <a:spcPts val="0"/>
              </a:spcAft>
              <a:buNone/>
            </a:pPr>
            <a:br>
              <a:rPr lang="en-US"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p:txBody>
      </p:sp>
      <p:sp>
        <p:nvSpPr>
          <p:cNvPr id="270" name="Google Shape;270;g2d837342e5f_1_22"/>
          <p:cNvSpPr txBox="1"/>
          <p:nvPr/>
        </p:nvSpPr>
        <p:spPr>
          <a:xfrm>
            <a:off x="526246" y="4513727"/>
            <a:ext cx="5152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1F2328"/>
                </a:solidFill>
                <a:latin typeface="Arial"/>
                <a:ea typeface="Arial"/>
                <a:cs typeface="Arial"/>
                <a:sym typeface="Arial"/>
              </a:rPr>
              <a:t>The model used: </a:t>
            </a:r>
            <a:r>
              <a:rPr b="1" i="0" lang="en-US" sz="1800" u="none" strike="noStrike">
                <a:solidFill>
                  <a:srgbClr val="1F2328"/>
                </a:solidFill>
                <a:latin typeface="Arial"/>
                <a:ea typeface="Arial"/>
                <a:cs typeface="Arial"/>
                <a:sym typeface="Arial"/>
              </a:rPr>
              <a:t>t5-small </a:t>
            </a:r>
            <a:r>
              <a:rPr b="0" i="0" lang="en-US" sz="1800" u="none" strike="noStrike">
                <a:solidFill>
                  <a:srgbClr val="1F2328"/>
                </a:solidFill>
                <a:latin typeface="Arial"/>
                <a:ea typeface="Arial"/>
                <a:cs typeface="Arial"/>
                <a:sym typeface="Arial"/>
              </a:rPr>
              <a:t>from</a:t>
            </a:r>
            <a:r>
              <a:rPr b="1" i="0" lang="en-US" sz="1800" u="none" strike="noStrike">
                <a:solidFill>
                  <a:srgbClr val="1F2328"/>
                </a:solidFill>
                <a:latin typeface="Arial"/>
                <a:ea typeface="Arial"/>
                <a:cs typeface="Arial"/>
                <a:sym typeface="Arial"/>
              </a:rPr>
              <a:t> </a:t>
            </a:r>
            <a:r>
              <a:rPr b="0" i="0" lang="en-US" sz="1800" u="none" strike="noStrike">
                <a:solidFill>
                  <a:srgbClr val="1F2328"/>
                </a:solidFill>
                <a:latin typeface="Arial"/>
                <a:ea typeface="Arial"/>
                <a:cs typeface="Arial"/>
                <a:sym typeface="Arial"/>
              </a:rPr>
              <a:t> </a:t>
            </a:r>
            <a:r>
              <a:rPr b="0" i="0" lang="en-US" sz="1800" u="sng" strike="noStrike">
                <a:solidFill>
                  <a:srgbClr val="1155CC"/>
                </a:solidFill>
                <a:latin typeface="Arial"/>
                <a:ea typeface="Arial"/>
                <a:cs typeface="Arial"/>
                <a:sym typeface="Arial"/>
                <a:hlinkClick r:id="rId5">
                  <a:extLst>
                    <a:ext uri="{A12FA001-AC4F-418D-AE19-62706E023703}">
                      <ahyp:hlinkClr val="tx"/>
                    </a:ext>
                  </a:extLst>
                </a:hlinkClick>
              </a:rPr>
              <a:t>https://huggingface.co/google-t5/t5-small</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3"/>
          <p:cNvSpPr/>
          <p:nvPr/>
        </p:nvSpPr>
        <p:spPr>
          <a:xfrm>
            <a:off x="0" y="0"/>
            <a:ext cx="7239000" cy="6858000"/>
          </a:xfrm>
          <a:custGeom>
            <a:rect b="b" l="l" r="r" t="t"/>
            <a:pathLst>
              <a:path extrusionOk="0" h="6858000" w="6568309">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3"/>
          <p:cNvSpPr txBox="1"/>
          <p:nvPr>
            <p:ph type="title"/>
          </p:nvPr>
        </p:nvSpPr>
        <p:spPr>
          <a:xfrm>
            <a:off x="1137034" y="609599"/>
            <a:ext cx="5338194" cy="13228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Traditional NLP &amp; ML approaches</a:t>
            </a:r>
            <a:endParaRPr/>
          </a:p>
        </p:txBody>
      </p:sp>
      <p:sp>
        <p:nvSpPr>
          <p:cNvPr id="93" name="Google Shape;93;p3"/>
          <p:cNvSpPr txBox="1"/>
          <p:nvPr>
            <p:ph idx="1" type="body"/>
          </p:nvPr>
        </p:nvSpPr>
        <p:spPr>
          <a:xfrm>
            <a:off x="0" y="2117558"/>
            <a:ext cx="6475877" cy="48003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Dataset used: 1429_1.csv</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From: https://www.Kaggle.com/datafiniti/consumer-reviews-of-amazon-products</a:t>
            </a:r>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a) Data Preprocessing</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 We analyzed the dataset to determine which columns were really useful for the case.</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 Check features that had null values and clean them.</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 After removing columns that had most null values. By checking the distributions of the other feature, we determined that for the sentiment classifier, the most important feature are “reviews.text” (model input features) and “reviews.rating ( model target )</a:t>
            </a:r>
            <a:endParaRPr/>
          </a:p>
        </p:txBody>
      </p:sp>
      <p:pic>
        <p:nvPicPr>
          <p:cNvPr descr="Una captura de pantalla de un celular&#10;&#10;El contenido generado por IA puede ser incorrecto." id="94" name="Google Shape;94;p3"/>
          <p:cNvPicPr preferRelativeResize="0"/>
          <p:nvPr/>
        </p:nvPicPr>
        <p:blipFill rotWithShape="1">
          <a:blip r:embed="rId3">
            <a:alphaModFix/>
          </a:blip>
          <a:srcRect b="0" l="0" r="0" t="0"/>
          <a:stretch/>
        </p:blipFill>
        <p:spPr>
          <a:xfrm>
            <a:off x="7776129" y="834656"/>
            <a:ext cx="3414454" cy="2445489"/>
          </a:xfrm>
          <a:prstGeom prst="rect">
            <a:avLst/>
          </a:prstGeom>
          <a:noFill/>
          <a:ln>
            <a:noFill/>
          </a:ln>
        </p:spPr>
      </p:pic>
      <p:pic>
        <p:nvPicPr>
          <p:cNvPr descr="Gráfico, Histograma&#10;&#10;El contenido generado por IA puede ser incorrecto." id="95" name="Google Shape;95;p3"/>
          <p:cNvPicPr preferRelativeResize="0"/>
          <p:nvPr/>
        </p:nvPicPr>
        <p:blipFill rotWithShape="1">
          <a:blip r:embed="rId4">
            <a:alphaModFix/>
          </a:blip>
          <a:srcRect b="-2" l="0" r="4014" t="0"/>
          <a:stretch/>
        </p:blipFill>
        <p:spPr>
          <a:xfrm>
            <a:off x="7612912" y="3601878"/>
            <a:ext cx="3740887" cy="22994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g2d837342e5f_1_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g2d837342e5f_1_10"/>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g2d837342e5f_1_10"/>
          <p:cNvSpPr txBox="1"/>
          <p:nvPr>
            <p:ph type="title"/>
          </p:nvPr>
        </p:nvSpPr>
        <p:spPr>
          <a:xfrm>
            <a:off x="505621" y="845778"/>
            <a:ext cx="3338400" cy="10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500"/>
              <a:t>Parameters</a:t>
            </a:r>
            <a:endParaRPr sz="3500"/>
          </a:p>
        </p:txBody>
      </p:sp>
      <p:sp>
        <p:nvSpPr>
          <p:cNvPr id="278" name="Google Shape;278;g2d837342e5f_1_10"/>
          <p:cNvSpPr txBox="1"/>
          <p:nvPr>
            <p:ph idx="1" type="body"/>
          </p:nvPr>
        </p:nvSpPr>
        <p:spPr>
          <a:xfrm>
            <a:off x="83275" y="4119500"/>
            <a:ext cx="5641800" cy="2534100"/>
          </a:xfrm>
          <a:prstGeom prst="rect">
            <a:avLst/>
          </a:prstGeom>
          <a:noFill/>
          <a:ln>
            <a:noFill/>
          </a:ln>
        </p:spPr>
        <p:txBody>
          <a:bodyPr anchorCtr="0" anchor="t" bIns="45700" lIns="91425" spcFirstLastPara="1" rIns="91425" wrap="square" tIns="45700">
            <a:noAutofit/>
          </a:bodyPr>
          <a:lstStyle/>
          <a:p>
            <a:pPr indent="0" lvl="0" marL="228600" rtl="0" algn="l">
              <a:lnSpc>
                <a:spcPct val="95000"/>
              </a:lnSpc>
              <a:spcBef>
                <a:spcPts val="0"/>
              </a:spcBef>
              <a:spcAft>
                <a:spcPts val="0"/>
              </a:spcAft>
              <a:buNone/>
            </a:pPr>
            <a:r>
              <a:rPr lang="en-US" sz="2000"/>
              <a:t>BATCH_SIZE = 4</a:t>
            </a:r>
            <a:endParaRPr sz="2000"/>
          </a:p>
          <a:p>
            <a:pPr indent="0" lvl="0" marL="228600" rtl="0" algn="l">
              <a:lnSpc>
                <a:spcPct val="95000"/>
              </a:lnSpc>
              <a:spcBef>
                <a:spcPts val="0"/>
              </a:spcBef>
              <a:spcAft>
                <a:spcPts val="0"/>
              </a:spcAft>
              <a:buNone/>
            </a:pPr>
            <a:r>
              <a:rPr lang="en-US" sz="2000"/>
              <a:t>NUM_PROCS = 4</a:t>
            </a:r>
            <a:endParaRPr sz="2000"/>
          </a:p>
          <a:p>
            <a:pPr indent="0" lvl="0" marL="228600" rtl="0" algn="l">
              <a:lnSpc>
                <a:spcPct val="95000"/>
              </a:lnSpc>
              <a:spcBef>
                <a:spcPts val="0"/>
              </a:spcBef>
              <a:spcAft>
                <a:spcPts val="0"/>
              </a:spcAft>
              <a:buNone/>
            </a:pPr>
            <a:r>
              <a:rPr lang="en-US" sz="2000"/>
              <a:t>EPOCHS = 10</a:t>
            </a:r>
            <a:endParaRPr sz="2000"/>
          </a:p>
          <a:p>
            <a:pPr indent="0" lvl="0" marL="228600" rtl="0" algn="l">
              <a:lnSpc>
                <a:spcPct val="95000"/>
              </a:lnSpc>
              <a:spcBef>
                <a:spcPts val="0"/>
              </a:spcBef>
              <a:spcAft>
                <a:spcPts val="0"/>
              </a:spcAft>
              <a:buNone/>
            </a:pPr>
            <a:r>
              <a:t/>
            </a:r>
            <a:endParaRPr sz="2000"/>
          </a:p>
          <a:p>
            <a:pPr indent="0" lvl="0" marL="228600" rtl="0" algn="l">
              <a:lnSpc>
                <a:spcPct val="95000"/>
              </a:lnSpc>
              <a:spcBef>
                <a:spcPts val="0"/>
              </a:spcBef>
              <a:spcAft>
                <a:spcPts val="0"/>
              </a:spcAft>
              <a:buNone/>
            </a:pPr>
            <a:r>
              <a:rPr lang="en-US" sz="2000"/>
              <a:t>evaluation_strategy = ‘steps’</a:t>
            </a:r>
            <a:endParaRPr sz="2000"/>
          </a:p>
          <a:p>
            <a:pPr indent="0" lvl="0" marL="228600" rtl="0" algn="l">
              <a:lnSpc>
                <a:spcPct val="95000"/>
              </a:lnSpc>
              <a:spcBef>
                <a:spcPts val="0"/>
              </a:spcBef>
              <a:spcAft>
                <a:spcPts val="0"/>
              </a:spcAft>
              <a:buNone/>
            </a:pPr>
            <a:r>
              <a:rPr lang="en-US" sz="2000"/>
              <a:t>eval_steps = 200</a:t>
            </a:r>
            <a:endParaRPr sz="2000"/>
          </a:p>
          <a:p>
            <a:pPr indent="0" lvl="0" marL="228600" rtl="0" algn="l">
              <a:lnSpc>
                <a:spcPct val="95000"/>
              </a:lnSpc>
              <a:spcBef>
                <a:spcPts val="0"/>
              </a:spcBef>
              <a:spcAft>
                <a:spcPts val="0"/>
              </a:spcAft>
              <a:buNone/>
            </a:pPr>
            <a:r>
              <a:rPr lang="en-US" sz="2000"/>
              <a:t>Each 200 steps will report its ROUGE metrics.</a:t>
            </a:r>
            <a:endParaRPr sz="2000"/>
          </a:p>
        </p:txBody>
      </p:sp>
      <p:pic>
        <p:nvPicPr>
          <p:cNvPr id="279" name="Google Shape;279;g2d837342e5f_1_10"/>
          <p:cNvPicPr preferRelativeResize="0"/>
          <p:nvPr/>
        </p:nvPicPr>
        <p:blipFill>
          <a:blip r:embed="rId3">
            <a:alphaModFix/>
          </a:blip>
          <a:stretch>
            <a:fillRect/>
          </a:stretch>
        </p:blipFill>
        <p:spPr>
          <a:xfrm>
            <a:off x="505613" y="1758838"/>
            <a:ext cx="3571875" cy="2257425"/>
          </a:xfrm>
          <a:prstGeom prst="rect">
            <a:avLst/>
          </a:prstGeom>
          <a:solidFill>
            <a:srgbClr val="82766A">
              <a:alpha val="14900"/>
            </a:srgbClr>
          </a:solidFill>
          <a:ln>
            <a:noFill/>
          </a:ln>
        </p:spPr>
      </p:pic>
      <p:pic>
        <p:nvPicPr>
          <p:cNvPr id="280" name="Google Shape;280;g2d837342e5f_1_10"/>
          <p:cNvPicPr preferRelativeResize="0"/>
          <p:nvPr/>
        </p:nvPicPr>
        <p:blipFill>
          <a:blip r:embed="rId4">
            <a:alphaModFix/>
          </a:blip>
          <a:stretch>
            <a:fillRect/>
          </a:stretch>
        </p:blipFill>
        <p:spPr>
          <a:xfrm>
            <a:off x="6106400" y="0"/>
            <a:ext cx="5658958"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g2d837342e5f_1_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g2d837342e5f_1_36"/>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g2d837342e5f_1_36"/>
          <p:cNvSpPr txBox="1"/>
          <p:nvPr>
            <p:ph type="title"/>
          </p:nvPr>
        </p:nvSpPr>
        <p:spPr>
          <a:xfrm>
            <a:off x="505621" y="845778"/>
            <a:ext cx="3338400" cy="10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500"/>
              <a:t>Metrics</a:t>
            </a:r>
            <a:endParaRPr sz="3500"/>
          </a:p>
        </p:txBody>
      </p:sp>
      <p:sp>
        <p:nvSpPr>
          <p:cNvPr id="288" name="Google Shape;288;g2d837342e5f_1_36"/>
          <p:cNvSpPr txBox="1"/>
          <p:nvPr>
            <p:ph idx="1" type="body"/>
          </p:nvPr>
        </p:nvSpPr>
        <p:spPr>
          <a:xfrm>
            <a:off x="505625" y="3465000"/>
            <a:ext cx="6466200" cy="2746200"/>
          </a:xfrm>
          <a:prstGeom prst="rect">
            <a:avLst/>
          </a:prstGeom>
          <a:noFill/>
          <a:ln>
            <a:noFill/>
          </a:ln>
        </p:spPr>
        <p:txBody>
          <a:bodyPr anchorCtr="0" anchor="t" bIns="45700" lIns="91425" spcFirstLastPara="1" rIns="91425" wrap="square" tIns="45700">
            <a:noAutofit/>
          </a:bodyPr>
          <a:lstStyle/>
          <a:p>
            <a:pPr indent="0" lvl="0" marL="228600" rtl="0" algn="l">
              <a:lnSpc>
                <a:spcPct val="95000"/>
              </a:lnSpc>
              <a:spcBef>
                <a:spcPts val="0"/>
              </a:spcBef>
              <a:spcAft>
                <a:spcPts val="0"/>
              </a:spcAft>
              <a:buNone/>
            </a:pPr>
            <a:r>
              <a:rPr lang="en-US" sz="1820"/>
              <a:t>The</a:t>
            </a:r>
            <a:r>
              <a:rPr b="1" lang="en-US" sz="1820"/>
              <a:t> scores</a:t>
            </a:r>
            <a:r>
              <a:rPr lang="en-US" sz="1820"/>
              <a:t> for the </a:t>
            </a:r>
            <a:r>
              <a:rPr b="1" lang="en-US" sz="1820"/>
              <a:t>fine-tuned</a:t>
            </a:r>
            <a:r>
              <a:rPr lang="en-US" sz="1820"/>
              <a:t> model were:</a:t>
            </a:r>
            <a:endParaRPr sz="1820"/>
          </a:p>
          <a:p>
            <a:pPr indent="0" lvl="0" marL="228600" rtl="0" algn="l">
              <a:lnSpc>
                <a:spcPct val="95000"/>
              </a:lnSpc>
              <a:spcBef>
                <a:spcPts val="0"/>
              </a:spcBef>
              <a:spcAft>
                <a:spcPts val="0"/>
              </a:spcAft>
              <a:buNone/>
            </a:pPr>
            <a:r>
              <a:t/>
            </a:r>
            <a:endParaRPr sz="1820"/>
          </a:p>
          <a:p>
            <a:pPr indent="-273050" lvl="0" marL="228600" rtl="0" algn="l">
              <a:lnSpc>
                <a:spcPct val="95000"/>
              </a:lnSpc>
              <a:spcBef>
                <a:spcPts val="0"/>
              </a:spcBef>
              <a:spcAft>
                <a:spcPts val="0"/>
              </a:spcAft>
              <a:buSzPts val="2500"/>
              <a:buChar char="•"/>
            </a:pPr>
            <a:r>
              <a:rPr b="1" lang="en-US" sz="1820"/>
              <a:t>rouge1</a:t>
            </a:r>
            <a:r>
              <a:rPr b="1" lang="en-US" sz="1820"/>
              <a:t>:</a:t>
            </a:r>
            <a:r>
              <a:rPr lang="en-US" sz="1820"/>
              <a:t>	    0.0898500</a:t>
            </a:r>
            <a:endParaRPr sz="1820"/>
          </a:p>
          <a:p>
            <a:pPr indent="-273050" lvl="0" marL="228600" rtl="0" algn="l">
              <a:lnSpc>
                <a:spcPct val="95000"/>
              </a:lnSpc>
              <a:spcBef>
                <a:spcPts val="0"/>
              </a:spcBef>
              <a:spcAft>
                <a:spcPts val="0"/>
              </a:spcAft>
              <a:buSzPts val="2500"/>
              <a:buChar char="•"/>
            </a:pPr>
            <a:r>
              <a:rPr b="1" lang="en-US" sz="1820"/>
              <a:t>rouge2</a:t>
            </a:r>
            <a:r>
              <a:rPr b="1" lang="en-US" sz="1820"/>
              <a:t>:</a:t>
            </a:r>
            <a:r>
              <a:rPr lang="en-US" sz="1820"/>
              <a:t>	    0.828500</a:t>
            </a:r>
            <a:endParaRPr sz="1820"/>
          </a:p>
          <a:p>
            <a:pPr indent="-273050" lvl="0" marL="228600" rtl="0" algn="l">
              <a:lnSpc>
                <a:spcPct val="95000"/>
              </a:lnSpc>
              <a:spcBef>
                <a:spcPts val="0"/>
              </a:spcBef>
              <a:spcAft>
                <a:spcPts val="0"/>
              </a:spcAft>
              <a:buSzPts val="2500"/>
              <a:buChar char="•"/>
            </a:pPr>
            <a:r>
              <a:rPr b="1" lang="en-US" sz="1820"/>
              <a:t>rougeL:</a:t>
            </a:r>
            <a:r>
              <a:rPr lang="en-US" sz="1820"/>
              <a:t>	    0.881800</a:t>
            </a:r>
            <a:endParaRPr sz="1820"/>
          </a:p>
          <a:p>
            <a:pPr indent="0" lvl="0" marL="228600" rtl="0" algn="l">
              <a:lnSpc>
                <a:spcPct val="95000"/>
              </a:lnSpc>
              <a:spcBef>
                <a:spcPts val="0"/>
              </a:spcBef>
              <a:spcAft>
                <a:spcPts val="0"/>
              </a:spcAft>
              <a:buNone/>
            </a:pPr>
            <a:r>
              <a:t/>
            </a:r>
            <a:endParaRPr sz="1820"/>
          </a:p>
          <a:p>
            <a:pPr indent="0" lvl="0" marL="228600" rtl="0" algn="l">
              <a:lnSpc>
                <a:spcPct val="95000"/>
              </a:lnSpc>
              <a:spcBef>
                <a:spcPts val="0"/>
              </a:spcBef>
              <a:spcAft>
                <a:spcPts val="0"/>
              </a:spcAft>
              <a:buNone/>
            </a:pPr>
            <a:r>
              <a:rPr lang="en-US" sz="1820"/>
              <a:t>It had </a:t>
            </a:r>
            <a:r>
              <a:rPr b="1" lang="en-US" sz="1820"/>
              <a:t>10x</a:t>
            </a:r>
            <a:r>
              <a:rPr lang="en-US" sz="1820"/>
              <a:t> a better </a:t>
            </a:r>
            <a:r>
              <a:rPr b="1" lang="en-US" sz="1820"/>
              <a:t>rougeL score</a:t>
            </a:r>
            <a:r>
              <a:rPr lang="en-US" sz="1820"/>
              <a:t> than the previous model. So this model would be a whole lot more usable for text </a:t>
            </a:r>
            <a:r>
              <a:rPr lang="en-US" sz="1820"/>
              <a:t>summarization</a:t>
            </a:r>
            <a:r>
              <a:rPr lang="en-US" sz="1820"/>
              <a:t>.</a:t>
            </a:r>
            <a:endParaRPr sz="2500"/>
          </a:p>
        </p:txBody>
      </p:sp>
      <p:pic>
        <p:nvPicPr>
          <p:cNvPr id="289" name="Google Shape;289;g2d837342e5f_1_36"/>
          <p:cNvPicPr preferRelativeResize="0"/>
          <p:nvPr/>
        </p:nvPicPr>
        <p:blipFill>
          <a:blip r:embed="rId3">
            <a:alphaModFix/>
          </a:blip>
          <a:stretch>
            <a:fillRect/>
          </a:stretch>
        </p:blipFill>
        <p:spPr>
          <a:xfrm>
            <a:off x="505625" y="1846876"/>
            <a:ext cx="5173700" cy="128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g2d837342e5f_2_5"/>
          <p:cNvSpPr/>
          <p:nvPr/>
        </p:nvSpPr>
        <p:spPr>
          <a:xfrm>
            <a:off x="5365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g2d837342e5f_2_5"/>
          <p:cNvSpPr/>
          <p:nvPr/>
        </p:nvSpPr>
        <p:spPr>
          <a:xfrm>
            <a:off x="6320950" y="0"/>
            <a:ext cx="6384996"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g2d837342e5f_2_5"/>
          <p:cNvSpPr txBox="1"/>
          <p:nvPr>
            <p:ph type="title"/>
          </p:nvPr>
        </p:nvSpPr>
        <p:spPr>
          <a:xfrm>
            <a:off x="53642" y="624537"/>
            <a:ext cx="6837000" cy="132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Transformer approach (HuggingFace API)</a:t>
            </a:r>
            <a:endParaRPr/>
          </a:p>
        </p:txBody>
      </p:sp>
      <p:sp>
        <p:nvSpPr>
          <p:cNvPr id="297" name="Google Shape;297;g2d837342e5f_2_5"/>
          <p:cNvSpPr txBox="1"/>
          <p:nvPr>
            <p:ph idx="1" type="body"/>
          </p:nvPr>
        </p:nvSpPr>
        <p:spPr>
          <a:xfrm>
            <a:off x="53650" y="2292420"/>
            <a:ext cx="6154200" cy="1525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goal was </a:t>
            </a:r>
            <a:r>
              <a:rPr lang="en-US" sz="2000"/>
              <a:t>classify product review sentiments into Positive, neutral and negative.</a:t>
            </a:r>
            <a:endParaRPr/>
          </a:p>
        </p:txBody>
      </p:sp>
      <p:sp>
        <p:nvSpPr>
          <p:cNvPr id="298" name="Google Shape;298;g2d837342e5f_2_5"/>
          <p:cNvSpPr txBox="1"/>
          <p:nvPr/>
        </p:nvSpPr>
        <p:spPr>
          <a:xfrm>
            <a:off x="6626762" y="1642350"/>
            <a:ext cx="52908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1F2328"/>
                </a:solidFill>
                <a:latin typeface="Arial"/>
                <a:ea typeface="Arial"/>
                <a:cs typeface="Arial"/>
                <a:sym typeface="Arial"/>
              </a:rPr>
              <a:t>The dataset used: </a:t>
            </a:r>
            <a:r>
              <a:rPr b="1" lang="en-US" sz="2000">
                <a:solidFill>
                  <a:schemeClr val="dk1"/>
                </a:solidFill>
                <a:latin typeface="Times New Roman"/>
                <a:ea typeface="Times New Roman"/>
                <a:cs typeface="Times New Roman"/>
                <a:sym typeface="Times New Roman"/>
              </a:rPr>
              <a:t>1429_1</a:t>
            </a:r>
            <a:r>
              <a:rPr b="1" i="0" lang="en-US" sz="2000" u="none" strike="noStrike">
                <a:solidFill>
                  <a:srgbClr val="1F2328"/>
                </a:solidFill>
                <a:latin typeface="Arial"/>
                <a:ea typeface="Arial"/>
                <a:cs typeface="Arial"/>
                <a:sym typeface="Arial"/>
              </a:rPr>
              <a:t>.csv</a:t>
            </a:r>
            <a:r>
              <a:rPr b="0" i="0" lang="en-US" sz="2000" u="none" strike="noStrike">
                <a:solidFill>
                  <a:srgbClr val="1F2328"/>
                </a:solidFill>
                <a:latin typeface="Arial"/>
                <a:ea typeface="Arial"/>
                <a:cs typeface="Arial"/>
                <a:sym typeface="Arial"/>
              </a:rPr>
              <a:t> </a:t>
            </a:r>
            <a:endParaRPr b="0" sz="2000">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strike="noStrike">
                <a:solidFill>
                  <a:srgbClr val="1F2328"/>
                </a:solidFill>
                <a:latin typeface="Arial"/>
                <a:ea typeface="Arial"/>
                <a:cs typeface="Arial"/>
                <a:sym typeface="Arial"/>
              </a:rPr>
              <a:t>from </a:t>
            </a:r>
            <a:r>
              <a:rPr b="0" i="0" lang="en-US" sz="2000" u="sng" strike="noStrike">
                <a:solidFill>
                  <a:srgbClr val="1155CC"/>
                </a:solidFill>
                <a:latin typeface="Arial"/>
                <a:ea typeface="Arial"/>
                <a:cs typeface="Arial"/>
                <a:sym typeface="Arial"/>
                <a:hlinkClick r:id="rId3">
                  <a:extLst>
                    <a:ext uri="{A12FA001-AC4F-418D-AE19-62706E023703}">
                      <ahyp:hlinkClr val="tx"/>
                    </a:ext>
                  </a:extLst>
                </a:hlinkClick>
              </a:rPr>
              <a:t>https://www.kaggle.com/datasets/datafiniti/consumer-reviews-of-amazon-products</a:t>
            </a:r>
            <a:endParaRPr b="0" sz="2000">
              <a:solidFill>
                <a:schemeClr val="dk1"/>
              </a:solidFill>
              <a:latin typeface="Arial"/>
              <a:ea typeface="Arial"/>
              <a:cs typeface="Arial"/>
              <a:sym typeface="Arial"/>
            </a:endParaRPr>
          </a:p>
          <a:p>
            <a:pPr indent="0" lvl="0" marL="0" marR="0" rtl="0" algn="l">
              <a:spcBef>
                <a:spcPts val="0"/>
              </a:spcBef>
              <a:spcAft>
                <a:spcPts val="0"/>
              </a:spcAft>
              <a:buNone/>
            </a:pP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p:txBody>
      </p:sp>
      <p:sp>
        <p:nvSpPr>
          <p:cNvPr id="299" name="Google Shape;299;g2d837342e5f_2_5"/>
          <p:cNvSpPr txBox="1"/>
          <p:nvPr/>
        </p:nvSpPr>
        <p:spPr>
          <a:xfrm>
            <a:off x="6485646" y="3750077"/>
            <a:ext cx="51525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strike="noStrike">
                <a:solidFill>
                  <a:srgbClr val="1F2328"/>
                </a:solidFill>
                <a:latin typeface="Arial"/>
                <a:ea typeface="Arial"/>
                <a:cs typeface="Arial"/>
                <a:sym typeface="Arial"/>
              </a:rPr>
              <a:t>The model used: </a:t>
            </a:r>
            <a:r>
              <a:rPr b="1" lang="en-US" sz="1600" u="sng">
                <a:solidFill>
                  <a:schemeClr val="dk1"/>
                </a:solidFill>
                <a:latin typeface="Consolas"/>
                <a:ea typeface="Consolas"/>
                <a:cs typeface="Consolas"/>
                <a:sym typeface="Consolas"/>
              </a:rPr>
              <a:t>bert-base-uncased</a:t>
            </a:r>
            <a:r>
              <a:rPr b="1" i="0" lang="en-US" sz="2600" u="none" strike="noStrike">
                <a:solidFill>
                  <a:srgbClr val="1F2328"/>
                </a:solidFill>
                <a:latin typeface="Arial"/>
                <a:ea typeface="Arial"/>
                <a:cs typeface="Arial"/>
                <a:sym typeface="Arial"/>
              </a:rPr>
              <a:t> </a:t>
            </a:r>
            <a:endParaRPr sz="2600">
              <a:solidFill>
                <a:schemeClr val="dk1"/>
              </a:solidFill>
              <a:latin typeface="Arial"/>
              <a:ea typeface="Arial"/>
              <a:cs typeface="Arial"/>
              <a:sym typeface="Arial"/>
            </a:endParaRPr>
          </a:p>
        </p:txBody>
      </p:sp>
      <p:pic>
        <p:nvPicPr>
          <p:cNvPr id="300" name="Google Shape;300;g2d837342e5f_2_5"/>
          <p:cNvPicPr preferRelativeResize="0"/>
          <p:nvPr/>
        </p:nvPicPr>
        <p:blipFill>
          <a:blip r:embed="rId4">
            <a:alphaModFix/>
          </a:blip>
          <a:stretch>
            <a:fillRect/>
          </a:stretch>
        </p:blipFill>
        <p:spPr>
          <a:xfrm>
            <a:off x="6352325" y="4410900"/>
            <a:ext cx="5839675" cy="800100"/>
          </a:xfrm>
          <a:prstGeom prst="rect">
            <a:avLst/>
          </a:prstGeom>
          <a:solidFill>
            <a:srgbClr val="82766A">
              <a:alpha val="14900"/>
            </a:srgbClr>
          </a:solidFill>
          <a:ln>
            <a:noFill/>
          </a:ln>
        </p:spPr>
      </p:pic>
      <p:sp>
        <p:nvSpPr>
          <p:cNvPr id="301" name="Google Shape;301;g2d837342e5f_2_5"/>
          <p:cNvSpPr txBox="1"/>
          <p:nvPr/>
        </p:nvSpPr>
        <p:spPr>
          <a:xfrm>
            <a:off x="110375" y="3513000"/>
            <a:ext cx="6154200" cy="29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rPr>
              <a:t>Data Preporcessing:</a:t>
            </a:r>
            <a:endParaRPr b="1" sz="2200">
              <a:solidFill>
                <a:schemeClr val="dk1"/>
              </a:solidFill>
            </a:endParaRPr>
          </a:p>
          <a:p>
            <a:pPr indent="0" lvl="0" marL="0" rtl="0" algn="l">
              <a:spcBef>
                <a:spcPts val="0"/>
              </a:spcBef>
              <a:spcAft>
                <a:spcPts val="0"/>
              </a:spcAft>
              <a:buNone/>
            </a:pPr>
            <a:r>
              <a:rPr lang="en-US" sz="2200">
                <a:solidFill>
                  <a:schemeClr val="dk1"/>
                </a:solidFill>
              </a:rPr>
              <a:t>    • Clean nulls</a:t>
            </a:r>
            <a:endParaRPr sz="2200">
              <a:solidFill>
                <a:schemeClr val="dk1"/>
              </a:solidFill>
            </a:endParaRPr>
          </a:p>
          <a:p>
            <a:pPr indent="0" lvl="0" marL="0" rtl="0" algn="l">
              <a:spcBef>
                <a:spcPts val="0"/>
              </a:spcBef>
              <a:spcAft>
                <a:spcPts val="0"/>
              </a:spcAft>
              <a:buNone/>
            </a:pPr>
            <a:r>
              <a:rPr lang="en-US" sz="2200">
                <a:solidFill>
                  <a:schemeClr val="dk1"/>
                </a:solidFill>
              </a:rPr>
              <a:t>    • Drop unnecessary columns</a:t>
            </a:r>
            <a:endParaRPr sz="2200">
              <a:solidFill>
                <a:schemeClr val="dk1"/>
              </a:solidFill>
            </a:endParaRPr>
          </a:p>
          <a:p>
            <a:pPr indent="0" lvl="0" marL="0" rtl="0" algn="l">
              <a:spcBef>
                <a:spcPts val="0"/>
              </a:spcBef>
              <a:spcAft>
                <a:spcPts val="0"/>
              </a:spcAft>
              <a:buNone/>
            </a:pPr>
            <a:r>
              <a:rPr lang="en-US" sz="2200">
                <a:solidFill>
                  <a:schemeClr val="dk1"/>
                </a:solidFill>
              </a:rPr>
              <a:t>    • Remove short and super long reviews.</a:t>
            </a:r>
            <a:endParaRPr sz="2200">
              <a:solidFill>
                <a:schemeClr val="dk1"/>
              </a:solidFill>
            </a:endParaRPr>
          </a:p>
          <a:p>
            <a:pPr indent="0" lvl="0" marL="0" rtl="0" algn="l">
              <a:spcBef>
                <a:spcPts val="0"/>
              </a:spcBef>
              <a:spcAft>
                <a:spcPts val="0"/>
              </a:spcAft>
              <a:buNone/>
            </a:pPr>
            <a:r>
              <a:rPr lang="en-US" sz="2200">
                <a:solidFill>
                  <a:schemeClr val="dk1"/>
                </a:solidFill>
              </a:rPr>
              <a:t>    • Group together rating and Map them to Sentiment: Rating 1-2 = Negative,</a:t>
            </a:r>
            <a:endParaRPr sz="2200">
              <a:solidFill>
                <a:schemeClr val="dk1"/>
              </a:solidFill>
            </a:endParaRPr>
          </a:p>
          <a:p>
            <a:pPr indent="0" lvl="0" marL="0" rtl="0" algn="l">
              <a:spcBef>
                <a:spcPts val="0"/>
              </a:spcBef>
              <a:spcAft>
                <a:spcPts val="0"/>
              </a:spcAft>
              <a:buNone/>
            </a:pPr>
            <a:r>
              <a:rPr lang="en-US" sz="2200">
                <a:solidFill>
                  <a:schemeClr val="dk1"/>
                </a:solidFill>
              </a:rPr>
              <a:t>Rating 3 = neutral and rating 4-5 = positive. </a:t>
            </a:r>
            <a:endParaRPr sz="22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g2d837342e5f_2_21"/>
          <p:cNvSpPr/>
          <p:nvPr/>
        </p:nvSpPr>
        <p:spPr>
          <a:xfrm>
            <a:off x="0"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g2d837342e5f_2_21"/>
          <p:cNvSpPr/>
          <p:nvPr/>
        </p:nvSpPr>
        <p:spPr>
          <a:xfrm>
            <a:off x="151" y="311724"/>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g2d837342e5f_2_21"/>
          <p:cNvSpPr txBox="1"/>
          <p:nvPr>
            <p:ph type="title"/>
          </p:nvPr>
        </p:nvSpPr>
        <p:spPr>
          <a:xfrm>
            <a:off x="3989342" y="-201591"/>
            <a:ext cx="5011500" cy="177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Play"/>
              <a:buNone/>
            </a:pPr>
            <a:r>
              <a:rPr lang="en-US" sz="3600">
                <a:solidFill>
                  <a:schemeClr val="dk2"/>
                </a:solidFill>
              </a:rPr>
              <a:t>Tokenization</a:t>
            </a:r>
            <a:endParaRPr/>
          </a:p>
        </p:txBody>
      </p:sp>
      <p:grpSp>
        <p:nvGrpSpPr>
          <p:cNvPr id="309" name="Google Shape;309;g2d837342e5f_2_21"/>
          <p:cNvGrpSpPr/>
          <p:nvPr/>
        </p:nvGrpSpPr>
        <p:grpSpPr>
          <a:xfrm flipH="1" rot="-5400000">
            <a:off x="-179919" y="170310"/>
            <a:ext cx="2514948" cy="2174333"/>
            <a:chOff x="-305" y="-4155"/>
            <a:chExt cx="2514948" cy="2174333"/>
          </a:xfrm>
        </p:grpSpPr>
        <p:sp>
          <p:nvSpPr>
            <p:cNvPr id="310" name="Google Shape;310;g2d837342e5f_2_21"/>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14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g2d837342e5f_2_21"/>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14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g2d837342e5f_2_21"/>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14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13" name="Google Shape;313;g2d837342e5f_2_21"/>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14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g2d837342e5f_2_21"/>
          <p:cNvSpPr txBox="1"/>
          <p:nvPr/>
        </p:nvSpPr>
        <p:spPr>
          <a:xfrm>
            <a:off x="432067" y="2897694"/>
            <a:ext cx="6742500" cy="56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strike="noStrike">
                <a:solidFill>
                  <a:srgbClr val="000000"/>
                </a:solidFill>
                <a:latin typeface="Arial"/>
                <a:ea typeface="Arial"/>
                <a:cs typeface="Arial"/>
                <a:sym typeface="Arial"/>
              </a:rPr>
              <a:t>Metrics </a:t>
            </a:r>
            <a:r>
              <a:rPr b="1" lang="en-US" sz="2000"/>
              <a:t>and Results</a:t>
            </a:r>
            <a:r>
              <a:rPr b="1" i="0" lang="en-US" sz="2000" u="none" strike="noStrike">
                <a:solidFill>
                  <a:srgbClr val="000000"/>
                </a:solidFill>
                <a:latin typeface="Arial"/>
                <a:ea typeface="Arial"/>
                <a:cs typeface="Arial"/>
                <a:sym typeface="Arial"/>
              </a:rPr>
              <a:t>:</a:t>
            </a:r>
            <a:endParaRPr sz="2000"/>
          </a:p>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pic>
        <p:nvPicPr>
          <p:cNvPr id="315" name="Google Shape;315;g2d837342e5f_2_21"/>
          <p:cNvPicPr preferRelativeResize="0"/>
          <p:nvPr/>
        </p:nvPicPr>
        <p:blipFill>
          <a:blip r:embed="rId3">
            <a:alphaModFix/>
          </a:blip>
          <a:stretch>
            <a:fillRect/>
          </a:stretch>
        </p:blipFill>
        <p:spPr>
          <a:xfrm>
            <a:off x="778388" y="1572300"/>
            <a:ext cx="6981825" cy="800100"/>
          </a:xfrm>
          <a:prstGeom prst="rect">
            <a:avLst/>
          </a:prstGeom>
          <a:noFill/>
          <a:ln>
            <a:noFill/>
          </a:ln>
        </p:spPr>
      </p:pic>
      <p:pic>
        <p:nvPicPr>
          <p:cNvPr id="316" name="Google Shape;316;g2d837342e5f_2_21"/>
          <p:cNvPicPr preferRelativeResize="0"/>
          <p:nvPr/>
        </p:nvPicPr>
        <p:blipFill>
          <a:blip r:embed="rId4">
            <a:alphaModFix/>
          </a:blip>
          <a:stretch>
            <a:fillRect/>
          </a:stretch>
        </p:blipFill>
        <p:spPr>
          <a:xfrm>
            <a:off x="573175" y="3467088"/>
            <a:ext cx="4171950" cy="2181225"/>
          </a:xfrm>
          <a:prstGeom prst="rect">
            <a:avLst/>
          </a:prstGeom>
          <a:noFill/>
          <a:ln>
            <a:noFill/>
          </a:ln>
        </p:spPr>
      </p:pic>
      <p:pic>
        <p:nvPicPr>
          <p:cNvPr id="317" name="Google Shape;317;g2d837342e5f_2_21"/>
          <p:cNvPicPr preferRelativeResize="0"/>
          <p:nvPr/>
        </p:nvPicPr>
        <p:blipFill>
          <a:blip r:embed="rId5">
            <a:alphaModFix/>
          </a:blip>
          <a:stretch>
            <a:fillRect/>
          </a:stretch>
        </p:blipFill>
        <p:spPr>
          <a:xfrm>
            <a:off x="5782450" y="3143374"/>
            <a:ext cx="5295900" cy="3885525"/>
          </a:xfrm>
          <a:prstGeom prst="rect">
            <a:avLst/>
          </a:prstGeom>
          <a:solidFill>
            <a:schemeClr val="lt1"/>
          </a:solid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g2d837342e5f_2_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g2d837342e5f_2_39"/>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g2d837342e5f_2_39"/>
          <p:cNvSpPr txBox="1"/>
          <p:nvPr>
            <p:ph type="title"/>
          </p:nvPr>
        </p:nvSpPr>
        <p:spPr>
          <a:xfrm>
            <a:off x="214717" y="1127312"/>
            <a:ext cx="6837000" cy="132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Fine-Tuning Sentiment</a:t>
            </a:r>
            <a:endParaRPr/>
          </a:p>
        </p:txBody>
      </p:sp>
      <p:sp>
        <p:nvSpPr>
          <p:cNvPr id="325" name="Google Shape;325;g2d837342e5f_2_39"/>
          <p:cNvSpPr txBox="1"/>
          <p:nvPr/>
        </p:nvSpPr>
        <p:spPr>
          <a:xfrm>
            <a:off x="368925" y="2277450"/>
            <a:ext cx="104877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000">
                <a:solidFill>
                  <a:srgbClr val="1F2328"/>
                </a:solidFill>
              </a:rPr>
              <a:t>The dataset used: </a:t>
            </a:r>
            <a:r>
              <a:rPr b="1" lang="en-US" sz="2000">
                <a:solidFill>
                  <a:schemeClr val="dk1"/>
                </a:solidFill>
                <a:latin typeface="Times New Roman"/>
                <a:ea typeface="Times New Roman"/>
                <a:cs typeface="Times New Roman"/>
                <a:sym typeface="Times New Roman"/>
              </a:rPr>
              <a:t>1429_1</a:t>
            </a:r>
            <a:r>
              <a:rPr b="1" lang="en-US" sz="2000">
                <a:solidFill>
                  <a:srgbClr val="1F2328"/>
                </a:solidFill>
              </a:rPr>
              <a:t>.csv</a:t>
            </a:r>
            <a:r>
              <a:rPr lang="en-US" sz="2000">
                <a:solidFill>
                  <a:srgbClr val="1F2328"/>
                </a:solidFill>
              </a:rPr>
              <a:t> </a:t>
            </a:r>
            <a:endParaRPr sz="2000">
              <a:solidFill>
                <a:schemeClr val="dk1"/>
              </a:solidFill>
            </a:endParaRPr>
          </a:p>
          <a:p>
            <a:pPr indent="0" lvl="0" marL="0" rtl="0" algn="l">
              <a:spcBef>
                <a:spcPts val="0"/>
              </a:spcBef>
              <a:spcAft>
                <a:spcPts val="0"/>
              </a:spcAft>
              <a:buClr>
                <a:schemeClr val="dk1"/>
              </a:buClr>
              <a:buFont typeface="Arial"/>
              <a:buNone/>
            </a:pPr>
            <a:r>
              <a:rPr lang="en-US" sz="2000">
                <a:solidFill>
                  <a:srgbClr val="1F2328"/>
                </a:solidFill>
              </a:rPr>
              <a:t>from </a:t>
            </a:r>
            <a:r>
              <a:rPr lang="en-US" sz="2000" u="sng">
                <a:solidFill>
                  <a:srgbClr val="1155CC"/>
                </a:solidFill>
                <a:hlinkClick r:id="rId3">
                  <a:extLst>
                    <a:ext uri="{A12FA001-AC4F-418D-AE19-62706E023703}">
                      <ahyp:hlinkClr val="tx"/>
                    </a:ext>
                  </a:extLst>
                </a:hlinkClick>
              </a:rPr>
              <a:t>https://www.kaggle.com/datasets/datafiniti/consumer-reviews-of-amazon-products</a:t>
            </a:r>
            <a:endParaRPr sz="2000">
              <a:solidFill>
                <a:schemeClr val="dk1"/>
              </a:solidFill>
            </a:endParaRPr>
          </a:p>
        </p:txBody>
      </p:sp>
      <p:sp>
        <p:nvSpPr>
          <p:cNvPr id="326" name="Google Shape;326;g2d837342e5f_2_39"/>
          <p:cNvSpPr txBox="1"/>
          <p:nvPr/>
        </p:nvSpPr>
        <p:spPr>
          <a:xfrm>
            <a:off x="475746" y="3676414"/>
            <a:ext cx="515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1F2328"/>
                </a:solidFill>
                <a:latin typeface="Arial"/>
                <a:ea typeface="Arial"/>
                <a:cs typeface="Arial"/>
                <a:sym typeface="Arial"/>
              </a:rPr>
              <a:t>The model used: </a:t>
            </a:r>
            <a:r>
              <a:rPr b="1" lang="en-US" sz="1800">
                <a:solidFill>
                  <a:srgbClr val="1F2328"/>
                </a:solidFill>
              </a:rPr>
              <a:t>Bert-base-uncased</a:t>
            </a:r>
            <a:r>
              <a:rPr b="1" i="0" lang="en-US" sz="1800" u="none" strike="noStrike">
                <a:solidFill>
                  <a:srgbClr val="1F2328"/>
                </a:solidFill>
                <a:latin typeface="Arial"/>
                <a:ea typeface="Arial"/>
                <a:cs typeface="Arial"/>
                <a:sym typeface="Arial"/>
              </a:rPr>
              <a:t> </a:t>
            </a:r>
            <a:endParaRPr sz="1800">
              <a:solidFill>
                <a:schemeClr val="dk1"/>
              </a:solidFill>
              <a:latin typeface="Arial"/>
              <a:ea typeface="Arial"/>
              <a:cs typeface="Arial"/>
              <a:sym typeface="Arial"/>
            </a:endParaRPr>
          </a:p>
        </p:txBody>
      </p:sp>
      <p:pic>
        <p:nvPicPr>
          <p:cNvPr id="327" name="Google Shape;327;g2d837342e5f_2_39"/>
          <p:cNvPicPr preferRelativeResize="0"/>
          <p:nvPr/>
        </p:nvPicPr>
        <p:blipFill>
          <a:blip r:embed="rId4">
            <a:alphaModFix/>
          </a:blip>
          <a:stretch>
            <a:fillRect/>
          </a:stretch>
        </p:blipFill>
        <p:spPr>
          <a:xfrm>
            <a:off x="575478" y="4212850"/>
            <a:ext cx="5922900" cy="1209675"/>
          </a:xfrm>
          <a:prstGeom prst="rect">
            <a:avLst/>
          </a:prstGeom>
          <a:solidFill>
            <a:srgbClr val="82766A">
              <a:alpha val="14900"/>
            </a:srgbClr>
          </a:solid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g2d837342e5f_2_5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g2d837342e5f_2_50"/>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4" name="Google Shape;334;g2d837342e5f_2_50"/>
          <p:cNvSpPr txBox="1"/>
          <p:nvPr>
            <p:ph type="title"/>
          </p:nvPr>
        </p:nvSpPr>
        <p:spPr>
          <a:xfrm>
            <a:off x="505621" y="845778"/>
            <a:ext cx="3338400" cy="10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500"/>
              <a:t>Parameters</a:t>
            </a:r>
            <a:endParaRPr sz="3500"/>
          </a:p>
        </p:txBody>
      </p:sp>
      <p:sp>
        <p:nvSpPr>
          <p:cNvPr id="335" name="Google Shape;335;g2d837342e5f_2_50"/>
          <p:cNvSpPr txBox="1"/>
          <p:nvPr>
            <p:ph idx="1" type="body"/>
          </p:nvPr>
        </p:nvSpPr>
        <p:spPr>
          <a:xfrm>
            <a:off x="6097400" y="1726675"/>
            <a:ext cx="5641800" cy="2534100"/>
          </a:xfrm>
          <a:prstGeom prst="rect">
            <a:avLst/>
          </a:prstGeom>
          <a:noFill/>
          <a:ln>
            <a:noFill/>
          </a:ln>
        </p:spPr>
        <p:txBody>
          <a:bodyPr anchorCtr="0" anchor="t" bIns="45700" lIns="91425" spcFirstLastPara="1" rIns="91425" wrap="square" tIns="45700">
            <a:noAutofit/>
          </a:bodyPr>
          <a:lstStyle/>
          <a:p>
            <a:pPr indent="0" lvl="0" marL="228600" rtl="0" algn="l">
              <a:lnSpc>
                <a:spcPct val="95000"/>
              </a:lnSpc>
              <a:spcBef>
                <a:spcPts val="0"/>
              </a:spcBef>
              <a:spcAft>
                <a:spcPts val="0"/>
              </a:spcAft>
              <a:buNone/>
            </a:pPr>
            <a:r>
              <a:rPr lang="en-US" sz="2000"/>
              <a:t>BATCH_SIZE = 32</a:t>
            </a:r>
            <a:endParaRPr sz="2000"/>
          </a:p>
          <a:p>
            <a:pPr indent="0" lvl="0" marL="228600" rtl="0" algn="l">
              <a:lnSpc>
                <a:spcPct val="95000"/>
              </a:lnSpc>
              <a:spcBef>
                <a:spcPts val="0"/>
              </a:spcBef>
              <a:spcAft>
                <a:spcPts val="0"/>
              </a:spcAft>
              <a:buNone/>
            </a:pPr>
            <a:r>
              <a:rPr lang="en-US" sz="2000"/>
              <a:t>EPOCHS = 10s</a:t>
            </a:r>
            <a:endParaRPr sz="2000"/>
          </a:p>
          <a:p>
            <a:pPr indent="0" lvl="0" marL="228600" rtl="0" algn="l">
              <a:lnSpc>
                <a:spcPct val="95000"/>
              </a:lnSpc>
              <a:spcBef>
                <a:spcPts val="0"/>
              </a:spcBef>
              <a:spcAft>
                <a:spcPts val="0"/>
              </a:spcAft>
              <a:buNone/>
            </a:pPr>
            <a:r>
              <a:rPr lang="en-US" sz="2000"/>
              <a:t>Learning rate = 2e-5</a:t>
            </a:r>
            <a:endParaRPr sz="2000"/>
          </a:p>
          <a:p>
            <a:pPr indent="0" lvl="0" marL="0" rtl="0" algn="l">
              <a:lnSpc>
                <a:spcPct val="95000"/>
              </a:lnSpc>
              <a:spcBef>
                <a:spcPts val="0"/>
              </a:spcBef>
              <a:spcAft>
                <a:spcPts val="0"/>
              </a:spcAft>
              <a:buNone/>
            </a:pPr>
            <a:r>
              <a:rPr lang="en-US" sz="2000"/>
              <a:t>   </a:t>
            </a:r>
            <a:r>
              <a:rPr lang="en-US" sz="2000"/>
              <a:t>Early Stopping</a:t>
            </a:r>
            <a:r>
              <a:rPr lang="en-US" sz="2000"/>
              <a:t> patience = 3</a:t>
            </a:r>
            <a:endParaRPr sz="2000"/>
          </a:p>
          <a:p>
            <a:pPr indent="0" lvl="0" marL="228600" rtl="0" algn="l">
              <a:lnSpc>
                <a:spcPct val="95000"/>
              </a:lnSpc>
              <a:spcBef>
                <a:spcPts val="0"/>
              </a:spcBef>
              <a:spcAft>
                <a:spcPts val="0"/>
              </a:spcAft>
              <a:buNone/>
            </a:pPr>
            <a:r>
              <a:t/>
            </a:r>
            <a:endParaRPr sz="2000"/>
          </a:p>
          <a:p>
            <a:pPr indent="0" lvl="0" marL="0" rtl="0" algn="l">
              <a:lnSpc>
                <a:spcPct val="95000"/>
              </a:lnSpc>
              <a:spcBef>
                <a:spcPts val="0"/>
              </a:spcBef>
              <a:spcAft>
                <a:spcPts val="0"/>
              </a:spcAft>
              <a:buNone/>
            </a:pPr>
            <a:r>
              <a:t/>
            </a:r>
            <a:endParaRPr sz="2000"/>
          </a:p>
        </p:txBody>
      </p:sp>
      <p:pic>
        <p:nvPicPr>
          <p:cNvPr id="336" name="Google Shape;336;g2d837342e5f_2_50"/>
          <p:cNvPicPr preferRelativeResize="0"/>
          <p:nvPr/>
        </p:nvPicPr>
        <p:blipFill>
          <a:blip r:embed="rId3">
            <a:alphaModFix/>
          </a:blip>
          <a:stretch>
            <a:fillRect/>
          </a:stretch>
        </p:blipFill>
        <p:spPr>
          <a:xfrm>
            <a:off x="400588" y="1969063"/>
            <a:ext cx="5324475" cy="1552575"/>
          </a:xfrm>
          <a:prstGeom prst="rect">
            <a:avLst/>
          </a:prstGeom>
          <a:noFill/>
          <a:ln>
            <a:noFill/>
          </a:ln>
        </p:spPr>
      </p:pic>
      <p:pic>
        <p:nvPicPr>
          <p:cNvPr id="337" name="Google Shape;337;g2d837342e5f_2_50"/>
          <p:cNvPicPr preferRelativeResize="0"/>
          <p:nvPr/>
        </p:nvPicPr>
        <p:blipFill>
          <a:blip r:embed="rId4">
            <a:alphaModFix/>
          </a:blip>
          <a:stretch>
            <a:fillRect/>
          </a:stretch>
        </p:blipFill>
        <p:spPr>
          <a:xfrm>
            <a:off x="452250" y="3802875"/>
            <a:ext cx="4685850" cy="2581275"/>
          </a:xfrm>
          <a:prstGeom prst="rect">
            <a:avLst/>
          </a:prstGeom>
          <a:solidFill>
            <a:schemeClr val="lt1"/>
          </a:solidFill>
          <a:ln>
            <a:noFill/>
          </a:ln>
        </p:spPr>
      </p:pic>
      <p:pic>
        <p:nvPicPr>
          <p:cNvPr id="338" name="Google Shape;338;g2d837342e5f_2_50"/>
          <p:cNvPicPr preferRelativeResize="0"/>
          <p:nvPr/>
        </p:nvPicPr>
        <p:blipFill>
          <a:blip r:embed="rId5">
            <a:alphaModFix/>
          </a:blip>
          <a:stretch>
            <a:fillRect/>
          </a:stretch>
        </p:blipFill>
        <p:spPr>
          <a:xfrm>
            <a:off x="5829513" y="4147513"/>
            <a:ext cx="5724525" cy="485775"/>
          </a:xfrm>
          <a:prstGeom prst="rect">
            <a:avLst/>
          </a:prstGeom>
          <a:solidFill>
            <a:schemeClr val="lt1"/>
          </a:solid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g2d837342e5f_2_6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g2d837342e5f_2_63"/>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5" name="Google Shape;345;g2d837342e5f_2_63"/>
          <p:cNvSpPr txBox="1"/>
          <p:nvPr>
            <p:ph type="title"/>
          </p:nvPr>
        </p:nvSpPr>
        <p:spPr>
          <a:xfrm>
            <a:off x="505621" y="845778"/>
            <a:ext cx="3338400" cy="10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500"/>
              <a:t>Metrics</a:t>
            </a:r>
            <a:endParaRPr sz="3500"/>
          </a:p>
        </p:txBody>
      </p:sp>
      <p:pic>
        <p:nvPicPr>
          <p:cNvPr id="346" name="Google Shape;346;g2d837342e5f_2_63"/>
          <p:cNvPicPr preferRelativeResize="0"/>
          <p:nvPr/>
        </p:nvPicPr>
        <p:blipFill>
          <a:blip r:embed="rId3">
            <a:alphaModFix/>
          </a:blip>
          <a:stretch>
            <a:fillRect/>
          </a:stretch>
        </p:blipFill>
        <p:spPr>
          <a:xfrm>
            <a:off x="2591755" y="1654605"/>
            <a:ext cx="5690550" cy="4612900"/>
          </a:xfrm>
          <a:prstGeom prst="rect">
            <a:avLst/>
          </a:prstGeom>
          <a:solidFill>
            <a:srgbClr val="82766A">
              <a:alpha val="14900"/>
            </a:srgbClr>
          </a:solid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g2d837342e5f_2_7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2" name="Google Shape;352;g2d837342e5f_2_73"/>
          <p:cNvSpPr/>
          <p:nvPr/>
        </p:nvSpPr>
        <p:spPr>
          <a:xfrm>
            <a:off x="0" y="0"/>
            <a:ext cx="8753988" cy="6857999"/>
          </a:xfrm>
          <a:custGeom>
            <a:rect b="b" l="l" r="r" t="t"/>
            <a:pathLst>
              <a:path extrusionOk="0" h="6857999" w="9024730">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g2d837342e5f_2_73"/>
          <p:cNvSpPr txBox="1"/>
          <p:nvPr>
            <p:ph type="title"/>
          </p:nvPr>
        </p:nvSpPr>
        <p:spPr>
          <a:xfrm>
            <a:off x="505621" y="120053"/>
            <a:ext cx="3338400" cy="10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3500"/>
              <a:t>Metrics</a:t>
            </a:r>
            <a:endParaRPr sz="3500"/>
          </a:p>
        </p:txBody>
      </p:sp>
      <p:pic>
        <p:nvPicPr>
          <p:cNvPr id="354" name="Google Shape;354;g2d837342e5f_2_73"/>
          <p:cNvPicPr preferRelativeResize="0"/>
          <p:nvPr/>
        </p:nvPicPr>
        <p:blipFill>
          <a:blip r:embed="rId3">
            <a:alphaModFix/>
          </a:blip>
          <a:stretch>
            <a:fillRect/>
          </a:stretch>
        </p:blipFill>
        <p:spPr>
          <a:xfrm>
            <a:off x="1155149" y="886150"/>
            <a:ext cx="8857674" cy="5889250"/>
          </a:xfrm>
          <a:prstGeom prst="rect">
            <a:avLst/>
          </a:prstGeom>
          <a:solidFill>
            <a:schemeClr val="lt1"/>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4"/>
          <p:cNvSpPr/>
          <p:nvPr/>
        </p:nvSpPr>
        <p:spPr>
          <a:xfrm>
            <a:off x="0" y="-1"/>
            <a:ext cx="11766176" cy="2061837"/>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4"/>
          <p:cNvSpPr txBox="1"/>
          <p:nvPr>
            <p:ph idx="1" type="body"/>
          </p:nvPr>
        </p:nvSpPr>
        <p:spPr>
          <a:xfrm>
            <a:off x="425824" y="838200"/>
            <a:ext cx="5228216" cy="52779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b="1" lang="en-US" sz="1400">
                <a:latin typeface="Times New Roman"/>
                <a:ea typeface="Times New Roman"/>
                <a:cs typeface="Times New Roman"/>
                <a:sym typeface="Times New Roman"/>
              </a:rPr>
              <a:t>b) Clean Texts Tokenize and Remove stopwords</a:t>
            </a:r>
            <a:endParaRPr b="1" sz="1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First split the dataset into features and target</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To the input  feature column (reviews.tex):</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Clean stop words (NLTK) </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Convert to lowercase</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Remove punctuations</a:t>
            </a:r>
            <a:endParaRPr/>
          </a:p>
          <a:p>
            <a:pPr indent="-139700" lvl="0" marL="22860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To the target column (reviews.rating):</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creates a function to map rating to sentiments.</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Positive (ratings 4-5)</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Negative (ratings 1-2) </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Neutral (ratings 3)</a:t>
            </a:r>
            <a:endParaRPr/>
          </a:p>
          <a:p>
            <a:pPr indent="-139700" lvl="0" marL="22860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None/>
            </a:pPr>
            <a:r>
              <a:rPr b="1" lang="en-US" sz="1400">
                <a:latin typeface="Times New Roman"/>
                <a:ea typeface="Times New Roman"/>
                <a:cs typeface="Times New Roman"/>
                <a:sym typeface="Times New Roman"/>
              </a:rPr>
              <a:t>c) Vectorize text data using TF-IDF and Balancing</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  -Vectorize the clean reviews.text.</a:t>
            </a:r>
            <a:endParaRPr/>
          </a:p>
          <a:p>
            <a:pPr indent="-228600" lvl="0" marL="228600" rtl="0" algn="l">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  - I apply SMOTE on the vectorize data to balance the dataset.</a:t>
            </a:r>
            <a:endParaRPr/>
          </a:p>
          <a:p>
            <a:pPr indent="-177800" lvl="0" marL="228600" rtl="0" algn="l">
              <a:lnSpc>
                <a:spcPct val="90000"/>
              </a:lnSpc>
              <a:spcBef>
                <a:spcPts val="1000"/>
              </a:spcBef>
              <a:spcAft>
                <a:spcPts val="0"/>
              </a:spcAft>
              <a:buClr>
                <a:schemeClr val="dk1"/>
              </a:buClr>
              <a:buSzPts val="800"/>
              <a:buNone/>
            </a:pPr>
            <a:r>
              <a:t/>
            </a:r>
            <a:endParaRPr sz="800"/>
          </a:p>
        </p:txBody>
      </p:sp>
      <p:pic>
        <p:nvPicPr>
          <p:cNvPr descr="Gráfico, Gráfico de barras&#10;&#10;El contenido generado por IA puede ser incorrecto." id="103" name="Google Shape;103;p4"/>
          <p:cNvPicPr preferRelativeResize="0"/>
          <p:nvPr/>
        </p:nvPicPr>
        <p:blipFill rotWithShape="1">
          <a:blip r:embed="rId3">
            <a:alphaModFix/>
          </a:blip>
          <a:srcRect b="0" l="0" r="0" t="0"/>
          <a:stretch/>
        </p:blipFill>
        <p:spPr>
          <a:xfrm>
            <a:off x="5928361" y="1447800"/>
            <a:ext cx="5579512" cy="3560801"/>
          </a:xfrm>
          <a:prstGeom prst="rect">
            <a:avLst/>
          </a:prstGeom>
          <a:noFill/>
          <a:ln>
            <a:noFill/>
          </a:ln>
        </p:spPr>
      </p:pic>
      <p:sp>
        <p:nvSpPr>
          <p:cNvPr id="104" name="Google Shape;104;p4"/>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1181100" y="2107009"/>
            <a:ext cx="10515600" cy="26439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Split data into Training and Test and Train using Different Traditional NLP and ML models</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6"/>
          <p:cNvSpPr/>
          <p:nvPr/>
        </p:nvSpPr>
        <p:spPr>
          <a:xfrm>
            <a:off x="558209" y="0"/>
            <a:ext cx="11167447" cy="2018806"/>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6" name="Google Shape;116;p6"/>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7" name="Google Shape;117;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Naive Bayes</a:t>
            </a:r>
            <a:endParaRPr/>
          </a:p>
        </p:txBody>
      </p:sp>
      <p:sp>
        <p:nvSpPr>
          <p:cNvPr id="118" name="Google Shape;118;p6"/>
          <p:cNvSpPr/>
          <p:nvPr/>
        </p:nvSpPr>
        <p:spPr>
          <a:xfrm>
            <a:off x="498834" y="770799"/>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Calendario&#10;&#10;El contenido generado por IA puede ser incorrecto." id="119" name="Google Shape;119;p6"/>
          <p:cNvPicPr preferRelativeResize="0"/>
          <p:nvPr/>
        </p:nvPicPr>
        <p:blipFill rotWithShape="1">
          <a:blip r:embed="rId3">
            <a:alphaModFix/>
          </a:blip>
          <a:srcRect b="-2" l="0" r="13775" t="0"/>
          <a:stretch/>
        </p:blipFill>
        <p:spPr>
          <a:xfrm>
            <a:off x="908304" y="2478024"/>
            <a:ext cx="6009855" cy="3694176"/>
          </a:xfrm>
          <a:prstGeom prst="rect">
            <a:avLst/>
          </a:prstGeom>
          <a:noFill/>
          <a:ln>
            <a:noFill/>
          </a:ln>
        </p:spPr>
      </p:pic>
      <p:pic>
        <p:nvPicPr>
          <p:cNvPr id="120" name="Google Shape;120;p6"/>
          <p:cNvPicPr preferRelativeResize="0"/>
          <p:nvPr>
            <p:ph idx="1" type="body"/>
          </p:nvPr>
        </p:nvPicPr>
        <p:blipFill rotWithShape="1">
          <a:blip r:embed="rId4">
            <a:alphaModFix/>
          </a:blip>
          <a:srcRect b="0" l="0" r="0" t="0"/>
          <a:stretch/>
        </p:blipFill>
        <p:spPr>
          <a:xfrm>
            <a:off x="7150100" y="3795291"/>
            <a:ext cx="3924300" cy="23769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9"/>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9"/>
          <p:cNvSpPr txBox="1"/>
          <p:nvPr>
            <p:ph type="title"/>
          </p:nvPr>
        </p:nvSpPr>
        <p:spPr>
          <a:xfrm>
            <a:off x="1113810" y="3023754"/>
            <a:ext cx="4900144" cy="27369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Play"/>
              <a:buNone/>
            </a:pPr>
            <a:r>
              <a:rPr lang="en-US" sz="5400"/>
              <a:t>Gradient Boosting</a:t>
            </a:r>
            <a:endParaRPr/>
          </a:p>
        </p:txBody>
      </p:sp>
      <p:grpSp>
        <p:nvGrpSpPr>
          <p:cNvPr id="127" name="Google Shape;127;p9"/>
          <p:cNvGrpSpPr/>
          <p:nvPr/>
        </p:nvGrpSpPr>
        <p:grpSpPr>
          <a:xfrm>
            <a:off x="0" y="3048031"/>
            <a:ext cx="731521" cy="673460"/>
            <a:chOff x="3940602" y="308034"/>
            <a:chExt cx="2116791" cy="3428999"/>
          </a:xfrm>
        </p:grpSpPr>
        <p:sp>
          <p:nvSpPr>
            <p:cNvPr id="128" name="Google Shape;128;p9"/>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9"/>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9"/>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31" name="Google Shape;131;p9"/>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9"/>
          <p:cNvSpPr/>
          <p:nvPr/>
        </p:nvSpPr>
        <p:spPr>
          <a:xfrm>
            <a:off x="6858000" y="257770"/>
            <a:ext cx="4837176" cy="297996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Gráfico, Gráfico de rectángulos&#10;&#10;El contenido generado por IA puede ser incorrecto." id="133" name="Google Shape;133;p9"/>
          <p:cNvPicPr preferRelativeResize="0"/>
          <p:nvPr>
            <p:ph idx="1" type="body"/>
          </p:nvPr>
        </p:nvPicPr>
        <p:blipFill rotWithShape="1">
          <a:blip r:embed="rId3">
            <a:alphaModFix/>
          </a:blip>
          <a:srcRect b="0" l="0" r="0" t="0"/>
          <a:stretch/>
        </p:blipFill>
        <p:spPr>
          <a:xfrm>
            <a:off x="6858000" y="1153"/>
            <a:ext cx="4581011" cy="3165855"/>
          </a:xfrm>
          <a:prstGeom prst="rect">
            <a:avLst/>
          </a:prstGeom>
          <a:noFill/>
          <a:ln>
            <a:noFill/>
          </a:ln>
        </p:spPr>
      </p:pic>
      <p:sp>
        <p:nvSpPr>
          <p:cNvPr id="134" name="Google Shape;134;p9"/>
          <p:cNvSpPr/>
          <p:nvPr/>
        </p:nvSpPr>
        <p:spPr>
          <a:xfrm>
            <a:off x="6858000" y="3462252"/>
            <a:ext cx="4837176" cy="297996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Pantalla de un celular de un mensaje en letras blancas&#10;&#10;El contenido generado por IA puede ser incorrecto." id="135" name="Google Shape;135;p9"/>
          <p:cNvPicPr preferRelativeResize="0"/>
          <p:nvPr/>
        </p:nvPicPr>
        <p:blipFill rotWithShape="1">
          <a:blip r:embed="rId4">
            <a:alphaModFix/>
          </a:blip>
          <a:srcRect b="0" l="0" r="0" t="0"/>
          <a:stretch/>
        </p:blipFill>
        <p:spPr>
          <a:xfrm>
            <a:off x="7114162" y="3757494"/>
            <a:ext cx="4324849" cy="23894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10"/>
          <p:cNvSpPr/>
          <p:nvPr/>
        </p:nvSpPr>
        <p:spPr>
          <a:xfrm rot="10800000">
            <a:off x="0"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0"/>
          <p:cNvSpPr txBox="1"/>
          <p:nvPr>
            <p:ph type="title"/>
          </p:nvPr>
        </p:nvSpPr>
        <p:spPr>
          <a:xfrm>
            <a:off x="643467" y="2683934"/>
            <a:ext cx="4563840" cy="289839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             XgBOOST</a:t>
            </a:r>
            <a:endParaRPr/>
          </a:p>
        </p:txBody>
      </p:sp>
      <p:pic>
        <p:nvPicPr>
          <p:cNvPr descr="Calendario&#10;&#10;El contenido generado por IA puede ser incorrecto." id="143" name="Google Shape;143;p10"/>
          <p:cNvPicPr preferRelativeResize="0"/>
          <p:nvPr/>
        </p:nvPicPr>
        <p:blipFill rotWithShape="1">
          <a:blip r:embed="rId3">
            <a:alphaModFix/>
          </a:blip>
          <a:srcRect b="0" l="0" r="0" t="0"/>
          <a:stretch/>
        </p:blipFill>
        <p:spPr>
          <a:xfrm>
            <a:off x="7700211" y="968321"/>
            <a:ext cx="3848322" cy="1895298"/>
          </a:xfrm>
          <a:prstGeom prst="rect">
            <a:avLst/>
          </a:prstGeom>
          <a:noFill/>
          <a:ln>
            <a:noFill/>
          </a:ln>
        </p:spPr>
      </p:pic>
      <p:pic>
        <p:nvPicPr>
          <p:cNvPr descr="Gráfico, Gráfico de rectángulos&#10;&#10;El contenido generado por IA puede ser incorrecto." id="144" name="Google Shape;144;p10"/>
          <p:cNvPicPr preferRelativeResize="0"/>
          <p:nvPr/>
        </p:nvPicPr>
        <p:blipFill rotWithShape="1">
          <a:blip r:embed="rId4">
            <a:alphaModFix/>
          </a:blip>
          <a:srcRect b="0" l="0" r="0" t="0"/>
          <a:stretch/>
        </p:blipFill>
        <p:spPr>
          <a:xfrm>
            <a:off x="7472381" y="2980267"/>
            <a:ext cx="4135419" cy="32628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7"/>
          <p:cNvSpPr txBox="1"/>
          <p:nvPr>
            <p:ph type="title"/>
          </p:nvPr>
        </p:nvSpPr>
        <p:spPr>
          <a:xfrm>
            <a:off x="761999" y="1101114"/>
            <a:ext cx="10488274" cy="6051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lang="en-US" sz="3600"/>
              <a:t>Random Forest</a:t>
            </a:r>
            <a:endParaRPr/>
          </a:p>
        </p:txBody>
      </p:sp>
      <p:cxnSp>
        <p:nvCxnSpPr>
          <p:cNvPr id="150" name="Google Shape;150;p7"/>
          <p:cNvCxnSpPr/>
          <p:nvPr/>
        </p:nvCxnSpPr>
        <p:spPr>
          <a:xfrm>
            <a:off x="865140" y="871146"/>
            <a:ext cx="736939" cy="0"/>
          </a:xfrm>
          <a:prstGeom prst="straightConnector1">
            <a:avLst/>
          </a:prstGeom>
          <a:noFill/>
          <a:ln cap="flat" cmpd="sng" w="57150">
            <a:solidFill>
              <a:schemeClr val="accent4"/>
            </a:solidFill>
            <a:prstDash val="solid"/>
            <a:miter lim="800000"/>
            <a:headEnd len="sm" w="sm" type="none"/>
            <a:tailEnd len="sm" w="sm" type="none"/>
          </a:ln>
        </p:spPr>
      </p:cxnSp>
      <p:sp>
        <p:nvSpPr>
          <p:cNvPr id="151" name="Google Shape;151;p7"/>
          <p:cNvSpPr/>
          <p:nvPr/>
        </p:nvSpPr>
        <p:spPr>
          <a:xfrm>
            <a:off x="7494" y="2680138"/>
            <a:ext cx="12192000" cy="4177862"/>
          </a:xfrm>
          <a:prstGeom prst="rect">
            <a:avLst/>
          </a:prstGeom>
          <a:solidFill>
            <a:srgbClr val="F2F2F2">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Texto&#10;&#10;El contenido generado por IA puede ser incorrecto." id="152" name="Google Shape;152;p7"/>
          <p:cNvPicPr preferRelativeResize="0"/>
          <p:nvPr/>
        </p:nvPicPr>
        <p:blipFill rotWithShape="1">
          <a:blip r:embed="rId3">
            <a:alphaModFix/>
          </a:blip>
          <a:srcRect b="0" l="0" r="0" t="0"/>
          <a:stretch/>
        </p:blipFill>
        <p:spPr>
          <a:xfrm>
            <a:off x="191508" y="2903566"/>
            <a:ext cx="4139191" cy="3000894"/>
          </a:xfrm>
          <a:prstGeom prst="rect">
            <a:avLst/>
          </a:prstGeom>
          <a:noFill/>
          <a:ln>
            <a:noFill/>
          </a:ln>
        </p:spPr>
      </p:pic>
      <p:pic>
        <p:nvPicPr>
          <p:cNvPr descr="Gráfico, Gráfico de rectángulos&#10;&#10;El contenido generado por IA puede ser incorrecto." id="153" name="Google Shape;153;p7"/>
          <p:cNvPicPr preferRelativeResize="0"/>
          <p:nvPr/>
        </p:nvPicPr>
        <p:blipFill rotWithShape="1">
          <a:blip r:embed="rId4">
            <a:alphaModFix/>
          </a:blip>
          <a:srcRect b="0" l="0" r="0" t="0"/>
          <a:stretch/>
        </p:blipFill>
        <p:spPr>
          <a:xfrm>
            <a:off x="4330700" y="2903567"/>
            <a:ext cx="3814722" cy="3000894"/>
          </a:xfrm>
          <a:prstGeom prst="rect">
            <a:avLst/>
          </a:prstGeom>
          <a:noFill/>
          <a:ln>
            <a:noFill/>
          </a:ln>
        </p:spPr>
      </p:pic>
      <p:pic>
        <p:nvPicPr>
          <p:cNvPr id="154" name="Google Shape;154;p7"/>
          <p:cNvPicPr preferRelativeResize="0"/>
          <p:nvPr>
            <p:ph idx="1" type="body"/>
          </p:nvPr>
        </p:nvPicPr>
        <p:blipFill rotWithShape="1">
          <a:blip r:embed="rId5">
            <a:alphaModFix/>
          </a:blip>
          <a:srcRect b="0" l="0" r="0" t="0"/>
          <a:stretch/>
        </p:blipFill>
        <p:spPr>
          <a:xfrm>
            <a:off x="2255074" y="6024878"/>
            <a:ext cx="7502124" cy="712702"/>
          </a:xfrm>
          <a:prstGeom prst="rect">
            <a:avLst/>
          </a:prstGeom>
          <a:noFill/>
          <a:ln>
            <a:noFill/>
          </a:ln>
        </p:spPr>
      </p:pic>
      <p:pic>
        <p:nvPicPr>
          <p:cNvPr descr="Calendario&#10;&#10;El contenido generado por IA puede ser incorrecto." id="155" name="Google Shape;155;p7"/>
          <p:cNvPicPr preferRelativeResize="0"/>
          <p:nvPr/>
        </p:nvPicPr>
        <p:blipFill rotWithShape="1">
          <a:blip r:embed="rId6">
            <a:alphaModFix/>
          </a:blip>
          <a:srcRect b="0" l="0" r="0" t="0"/>
          <a:stretch/>
        </p:blipFill>
        <p:spPr>
          <a:xfrm>
            <a:off x="8207448" y="2903566"/>
            <a:ext cx="3624221" cy="30008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Gráfico, Gráfico de rectángulos&#10;&#10;El contenido generado por IA puede ser incorrecto." id="161" name="Google Shape;161;p8"/>
          <p:cNvPicPr preferRelativeResize="0"/>
          <p:nvPr>
            <p:ph idx="1" type="body"/>
          </p:nvPr>
        </p:nvPicPr>
        <p:blipFill rotWithShape="1">
          <a:blip r:embed="rId3">
            <a:alphaModFix/>
          </a:blip>
          <a:srcRect b="0" l="0" r="0" t="0"/>
          <a:stretch/>
        </p:blipFill>
        <p:spPr>
          <a:xfrm>
            <a:off x="825794" y="1393945"/>
            <a:ext cx="3439159" cy="2990316"/>
          </a:xfrm>
          <a:prstGeom prst="rect">
            <a:avLst/>
          </a:prstGeom>
          <a:noFill/>
          <a:ln>
            <a:noFill/>
          </a:ln>
        </p:spPr>
      </p:pic>
      <p:pic>
        <p:nvPicPr>
          <p:cNvPr descr="Texto&#10;&#10;El contenido generado por IA puede ser incorrecto." id="162" name="Google Shape;162;p8"/>
          <p:cNvPicPr preferRelativeResize="0"/>
          <p:nvPr/>
        </p:nvPicPr>
        <p:blipFill rotWithShape="1">
          <a:blip r:embed="rId4">
            <a:alphaModFix/>
          </a:blip>
          <a:srcRect b="0" l="0" r="0" t="0"/>
          <a:stretch/>
        </p:blipFill>
        <p:spPr>
          <a:xfrm>
            <a:off x="4534866" y="1610432"/>
            <a:ext cx="2940179" cy="2372499"/>
          </a:xfrm>
          <a:prstGeom prst="rect">
            <a:avLst/>
          </a:prstGeom>
          <a:noFill/>
          <a:ln>
            <a:noFill/>
          </a:ln>
        </p:spPr>
      </p:pic>
      <p:pic>
        <p:nvPicPr>
          <p:cNvPr descr="Calendario&#10;&#10;El contenido generado por IA puede ser incorrecto." id="163" name="Google Shape;163;p8"/>
          <p:cNvPicPr preferRelativeResize="0"/>
          <p:nvPr/>
        </p:nvPicPr>
        <p:blipFill rotWithShape="1">
          <a:blip r:embed="rId5">
            <a:alphaModFix/>
          </a:blip>
          <a:srcRect b="0" l="0" r="0" t="0"/>
          <a:stretch/>
        </p:blipFill>
        <p:spPr>
          <a:xfrm>
            <a:off x="7744959" y="1863643"/>
            <a:ext cx="2804507" cy="2015923"/>
          </a:xfrm>
          <a:prstGeom prst="rect">
            <a:avLst/>
          </a:prstGeom>
          <a:noFill/>
          <a:ln>
            <a:noFill/>
          </a:ln>
        </p:spPr>
      </p:pic>
      <p:pic>
        <p:nvPicPr>
          <p:cNvPr id="164" name="Google Shape;164;p8"/>
          <p:cNvPicPr preferRelativeResize="0"/>
          <p:nvPr/>
        </p:nvPicPr>
        <p:blipFill rotWithShape="1">
          <a:blip r:embed="rId6">
            <a:alphaModFix/>
          </a:blip>
          <a:srcRect b="0" l="0" r="0" t="0"/>
          <a:stretch/>
        </p:blipFill>
        <p:spPr>
          <a:xfrm>
            <a:off x="4715932" y="839762"/>
            <a:ext cx="5406663" cy="554183"/>
          </a:xfrm>
          <a:prstGeom prst="rect">
            <a:avLst/>
          </a:prstGeom>
          <a:noFill/>
          <a:ln>
            <a:noFill/>
          </a:ln>
        </p:spPr>
      </p:pic>
      <p:sp>
        <p:nvSpPr>
          <p:cNvPr id="165" name="Google Shape;165;p8"/>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6" name="Google Shape;166;p8"/>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8"/>
          <p:cNvSpPr txBox="1"/>
          <p:nvPr>
            <p:ph type="title"/>
          </p:nvPr>
        </p:nvSpPr>
        <p:spPr>
          <a:xfrm>
            <a:off x="1128437" y="4384261"/>
            <a:ext cx="8395384" cy="17570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6200"/>
              <a:t>Random Forest L2 Regularize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2025-01-23T13:47:41Z</dcterms:created>
  <dc:creator>Joshua Miranda</dc:creator>
</cp:coreProperties>
</file>