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69" r:id="rId4"/>
    <p:sldId id="270" r:id="rId5"/>
    <p:sldId id="271" r:id="rId6"/>
    <p:sldId id="274" r:id="rId7"/>
    <p:sldId id="273" r:id="rId8"/>
    <p:sldId id="275" r:id="rId9"/>
    <p:sldId id="262" r:id="rId10"/>
    <p:sldId id="267" r:id="rId11"/>
    <p:sldId id="260" r:id="rId12"/>
    <p:sldId id="264" r:id="rId13"/>
    <p:sldId id="276" r:id="rId14"/>
    <p:sldId id="263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55" autoAdjust="0"/>
  </p:normalViewPr>
  <p:slideViewPr>
    <p:cSldViewPr snapToGrid="0">
      <p:cViewPr varScale="1">
        <p:scale>
          <a:sx n="141" d="100"/>
          <a:sy n="141" d="100"/>
        </p:scale>
        <p:origin x="-774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663402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b29caa0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b29caa05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 smtClean="0"/>
              <a:t>Imagine a </a:t>
            </a:r>
            <a:r>
              <a:rPr lang="en-US" dirty="0" err="1" smtClean="0"/>
              <a:t>chatbot</a:t>
            </a:r>
            <a:r>
              <a:rPr lang="en-US" dirty="0" smtClean="0"/>
              <a:t> that brings knowledge to your fingertips with real-time answers about a Company’s Earnings,</a:t>
            </a:r>
            <a:r>
              <a:rPr lang="en-US" baseline="0" dirty="0" smtClean="0"/>
              <a:t> Revenue, Profit, and also compare it with previous quarters and years.</a:t>
            </a:r>
            <a:r>
              <a:rPr lang="en-US" dirty="0" smtClean="0"/>
              <a:t>. It’s exciting.. !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0b29caa05f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0b29caa05f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b29caa05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b29caa05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b29caa05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b29caa05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" dirty="0" smtClean="0"/>
              <a:t>Provide Evaluation criteria with tick mark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 smtClean="0"/>
              <a:t>Provide the different Sprints data!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0b29caa05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0b29caa05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b29caa0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b29caa05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2204f834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2204f834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50010d4b9a96855ac.gradio.live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5147481" y="733033"/>
            <a:ext cx="3996519" cy="12758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Earnings Q&amp;A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160818" y="2834126"/>
            <a:ext cx="387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 smtClean="0"/>
              <a:t>Karthikeyan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	</a:t>
            </a:r>
            <a:r>
              <a:rPr lang="en" i="1" dirty="0" smtClean="0"/>
              <a:t>Karuppusamy (KK)</a:t>
            </a:r>
            <a:endParaRPr i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24691"/>
            <a:ext cx="4933950" cy="4823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91" y="971874"/>
            <a:ext cx="8357326" cy="2346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71" y="3449782"/>
            <a:ext cx="8458374" cy="1330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Google Shape;67;p15"/>
          <p:cNvSpPr txBox="1">
            <a:spLocks noGrp="1"/>
          </p:cNvSpPr>
          <p:nvPr>
            <p:ph type="title"/>
          </p:nvPr>
        </p:nvSpPr>
        <p:spPr>
          <a:xfrm>
            <a:off x="433954" y="39917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Giskard evaluation: contd.,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035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277063" y="22335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Project A</a:t>
            </a:r>
            <a:r>
              <a:rPr lang="en" dirty="0" smtClean="0"/>
              <a:t>pproach </a:t>
            </a:r>
            <a:endParaRPr dirty="0"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542639"/>
              </p:ext>
            </p:extLst>
          </p:nvPr>
        </p:nvGraphicFramePr>
        <p:xfrm>
          <a:off x="775853" y="861452"/>
          <a:ext cx="7239001" cy="3378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998"/>
                <a:gridCol w="1844101"/>
                <a:gridCol w="4302902"/>
              </a:tblGrid>
              <a:tr h="376794">
                <a:tc>
                  <a:txBody>
                    <a:bodyPr/>
                    <a:lstStyle/>
                    <a:p>
                      <a:r>
                        <a:rPr lang="de-DE" b="1" dirty="0"/>
                        <a:t>Sprint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b="1"/>
                        <a:t>Goal</a:t>
                      </a:r>
                      <a:endParaRPr lang="de-D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Tasks</a:t>
                      </a:r>
                      <a:endParaRPr lang="de-DE" dirty="0"/>
                    </a:p>
                  </a:txBody>
                  <a:tcPr anchor="ctr"/>
                </a:tc>
              </a:tr>
              <a:tr h="565191">
                <a:tc>
                  <a:txBody>
                    <a:bodyPr/>
                    <a:lstStyle/>
                    <a:p>
                      <a:r>
                        <a:rPr lang="de-DE" sz="800" b="1"/>
                        <a:t>Sprint 1</a:t>
                      </a:r>
                      <a:endParaRPr lang="de-DE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Initial Setup and Processing of a Single YouTube Video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- Loaded </a:t>
                      </a:r>
                      <a:r>
                        <a:rPr lang="en-US" sz="800" dirty="0"/>
                        <a:t>one </a:t>
                      </a:r>
                      <a:r>
                        <a:rPr lang="en-US" sz="800" dirty="0" smtClean="0"/>
                        <a:t>short (5min/20min)YouTube </a:t>
                      </a:r>
                      <a:r>
                        <a:rPr lang="en-US" sz="800" dirty="0"/>
                        <a:t>video to understand processing flow. 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- Extracted audio, transcribed with Whisper. </a:t>
                      </a:r>
                      <a:endParaRPr lang="en-US" sz="800" dirty="0" smtClean="0"/>
                    </a:p>
                    <a:p>
                      <a:r>
                        <a:rPr lang="en-US" sz="800" dirty="0" smtClean="0"/>
                        <a:t>- Generated </a:t>
                      </a:r>
                      <a:r>
                        <a:rPr lang="en-US" sz="800" dirty="0" err="1" smtClean="0"/>
                        <a:t>embeddings</a:t>
                      </a:r>
                      <a:r>
                        <a:rPr lang="en-US" sz="800" dirty="0" smtClean="0"/>
                        <a:t> and stored them in Pinecone as a trial run</a:t>
                      </a:r>
                      <a:endParaRPr lang="en-US" sz="800" dirty="0"/>
                    </a:p>
                  </a:txBody>
                  <a:tcPr anchor="ctr"/>
                </a:tc>
              </a:tr>
              <a:tr h="589761">
                <a:tc>
                  <a:txBody>
                    <a:bodyPr/>
                    <a:lstStyle/>
                    <a:p>
                      <a:r>
                        <a:rPr lang="de-DE" sz="800" b="1" dirty="0"/>
                        <a:t>Sprint </a:t>
                      </a:r>
                      <a:r>
                        <a:rPr lang="de-DE" sz="800" b="1" dirty="0" smtClean="0"/>
                        <a:t>2</a:t>
                      </a:r>
                      <a:endParaRPr lang="de-DE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Scaling to Multiple YouTube Videos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- Processed multiple YouTube videos relevant to Accenture’s earnings. </a:t>
                      </a:r>
                      <a:br>
                        <a:rPr lang="en-US" sz="800" dirty="0" smtClean="0"/>
                      </a:br>
                      <a:r>
                        <a:rPr lang="en-US" sz="800" dirty="0" smtClean="0"/>
                        <a:t>- Implemented an automated loop for audio extraction and transcription.</a:t>
                      </a:r>
                      <a:r>
                        <a:rPr lang="en-US" sz="800" dirty="0"/>
                        <a:t/>
                      </a:r>
                      <a:br>
                        <a:rPr lang="en-US" sz="800" dirty="0"/>
                      </a:br>
                      <a:r>
                        <a:rPr lang="en-US" sz="800" dirty="0"/>
                        <a:t>- </a:t>
                      </a:r>
                      <a:r>
                        <a:rPr lang="en-US" sz="800" dirty="0" smtClean="0"/>
                        <a:t>Implemented </a:t>
                      </a:r>
                      <a:r>
                        <a:rPr lang="en-US" sz="800" dirty="0" err="1" smtClean="0"/>
                        <a:t>ConversationalQA</a:t>
                      </a:r>
                      <a:r>
                        <a:rPr lang="en-US" sz="800" dirty="0" smtClean="0"/>
                        <a:t> agent</a:t>
                      </a:r>
                      <a:endParaRPr lang="en-US" sz="800" dirty="0"/>
                    </a:p>
                  </a:txBody>
                  <a:tcPr anchor="ctr"/>
                </a:tc>
              </a:tr>
              <a:tr h="715909">
                <a:tc>
                  <a:txBody>
                    <a:bodyPr/>
                    <a:lstStyle/>
                    <a:p>
                      <a:r>
                        <a:rPr lang="de-DE" sz="800" b="1" dirty="0"/>
                        <a:t>Sprint </a:t>
                      </a:r>
                      <a:r>
                        <a:rPr lang="de-DE" sz="800" b="1" dirty="0" smtClean="0"/>
                        <a:t>3</a:t>
                      </a:r>
                      <a:endParaRPr lang="de-DE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Basic</a:t>
                      </a:r>
                      <a:r>
                        <a:rPr lang="en-US" sz="800" baseline="0" dirty="0" smtClean="0"/>
                        <a:t> Chat functionality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- Implemented</a:t>
                      </a:r>
                      <a:r>
                        <a:rPr lang="en-US" sz="800" baseline="0" dirty="0" smtClean="0"/>
                        <a:t> </a:t>
                      </a:r>
                      <a:r>
                        <a:rPr lang="en-US" sz="800" baseline="0" dirty="0" err="1" smtClean="0"/>
                        <a:t>ReAct</a:t>
                      </a:r>
                      <a:r>
                        <a:rPr lang="en-US" sz="800" baseline="0" dirty="0" smtClean="0"/>
                        <a:t> agent</a:t>
                      </a:r>
                      <a:r>
                        <a:rPr lang="en-US" sz="800" dirty="0" smtClean="0"/>
                        <a:t>. </a:t>
                      </a:r>
                      <a:br>
                        <a:rPr lang="en-US" sz="800" dirty="0" smtClean="0"/>
                      </a:br>
                      <a:r>
                        <a:rPr lang="en-US" sz="800" dirty="0" smtClean="0"/>
                        <a:t>- Implemented Routing functionality.</a:t>
                      </a:r>
                    </a:p>
                    <a:p>
                      <a:r>
                        <a:rPr lang="en-US" sz="800" dirty="0" smtClean="0"/>
                        <a:t>- Implemented Chat Function</a:t>
                      </a:r>
                      <a:endParaRPr lang="en-US" sz="800" dirty="0"/>
                    </a:p>
                  </a:txBody>
                  <a:tcPr anchor="ctr"/>
                </a:tc>
              </a:tr>
              <a:tr h="565191">
                <a:tc>
                  <a:txBody>
                    <a:bodyPr/>
                    <a:lstStyle/>
                    <a:p>
                      <a:r>
                        <a:rPr lang="de-DE" sz="800" b="1"/>
                        <a:t>Sprint 1</a:t>
                      </a:r>
                      <a:endParaRPr lang="de-DE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Chatbot</a:t>
                      </a:r>
                      <a:r>
                        <a:rPr lang="en-US" sz="800" baseline="0" dirty="0" smtClean="0"/>
                        <a:t> and </a:t>
                      </a:r>
                      <a:r>
                        <a:rPr lang="en-US" sz="800" baseline="0" dirty="0" err="1" smtClean="0"/>
                        <a:t>Gradio</a:t>
                      </a:r>
                      <a:r>
                        <a:rPr lang="en-US" sz="800" baseline="0" dirty="0" smtClean="0"/>
                        <a:t> integration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- Switched to </a:t>
                      </a:r>
                      <a:r>
                        <a:rPr lang="en-US" sz="800" dirty="0" err="1" smtClean="0"/>
                        <a:t>ConversationBufferWindowMemory</a:t>
                      </a:r>
                      <a:r>
                        <a:rPr lang="en-US" sz="800" dirty="0" smtClean="0"/>
                        <a:t> to retain recent context more efficiently. </a:t>
                      </a:r>
                      <a:br>
                        <a:rPr lang="en-US" sz="800" dirty="0" smtClean="0"/>
                      </a:br>
                      <a:r>
                        <a:rPr lang="en-US" sz="800" dirty="0" smtClean="0"/>
                        <a:t>- Integrated </a:t>
                      </a:r>
                      <a:r>
                        <a:rPr lang="en-US" sz="800" dirty="0" err="1" smtClean="0"/>
                        <a:t>Gradio</a:t>
                      </a:r>
                      <a:r>
                        <a:rPr lang="en-US" sz="800" dirty="0" smtClean="0"/>
                        <a:t> for a web-based user interface. </a:t>
                      </a:r>
                      <a:endParaRPr lang="en-US" sz="800" dirty="0"/>
                    </a:p>
                  </a:txBody>
                  <a:tcPr anchor="ctr"/>
                </a:tc>
              </a:tr>
              <a:tr h="565191">
                <a:tc>
                  <a:txBody>
                    <a:bodyPr/>
                    <a:lstStyle/>
                    <a:p>
                      <a:r>
                        <a:rPr lang="de-DE" sz="800" b="1"/>
                        <a:t>Sprint 1</a:t>
                      </a:r>
                      <a:endParaRPr lang="de-DE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Evaluation &amp; Tracking with </a:t>
                      </a:r>
                      <a:r>
                        <a:rPr lang="en-US" sz="800" dirty="0" err="1" smtClean="0"/>
                        <a:t>Langsmith</a:t>
                      </a:r>
                      <a:r>
                        <a:rPr lang="en-US" sz="800" dirty="0" smtClean="0"/>
                        <a:t> and </a:t>
                      </a:r>
                      <a:r>
                        <a:rPr lang="en-US" sz="800" dirty="0" err="1" smtClean="0"/>
                        <a:t>Giskard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- </a:t>
                      </a:r>
                      <a:r>
                        <a:rPr lang="en-US" sz="800" dirty="0" smtClean="0"/>
                        <a:t>Added </a:t>
                      </a:r>
                      <a:r>
                        <a:rPr lang="en-US" sz="800" dirty="0" err="1" smtClean="0"/>
                        <a:t>LangSmith</a:t>
                      </a:r>
                      <a:r>
                        <a:rPr lang="en-US" sz="800" dirty="0" smtClean="0"/>
                        <a:t> to track interactions for debugging and analysis. </a:t>
                      </a:r>
                      <a:br>
                        <a:rPr lang="en-US" sz="800" dirty="0" smtClean="0"/>
                      </a:br>
                      <a:r>
                        <a:rPr lang="en-US" sz="800" dirty="0" smtClean="0"/>
                        <a:t>- Conducted initial evaluations with </a:t>
                      </a:r>
                      <a:r>
                        <a:rPr lang="en-US" sz="800" dirty="0" err="1" smtClean="0"/>
                        <a:t>Giskard</a:t>
                      </a:r>
                      <a:r>
                        <a:rPr lang="en-US" sz="800" dirty="0" smtClean="0"/>
                        <a:t>.</a:t>
                      </a:r>
                      <a:br>
                        <a:rPr lang="en-US" sz="800" dirty="0" smtClean="0"/>
                      </a:br>
                      <a:r>
                        <a:rPr lang="en-US" sz="800" dirty="0" smtClean="0"/>
                        <a:t>- Fine-tuned the input dataset</a:t>
                      </a:r>
                      <a:r>
                        <a:rPr lang="en-US" sz="800" baseline="0" dirty="0" smtClean="0"/>
                        <a:t> </a:t>
                      </a:r>
                      <a:r>
                        <a:rPr lang="en-US" sz="800" dirty="0" smtClean="0"/>
                        <a:t>based on </a:t>
                      </a:r>
                      <a:r>
                        <a:rPr lang="en-US" sz="800" dirty="0" err="1" smtClean="0"/>
                        <a:t>Giskard</a:t>
                      </a:r>
                      <a:r>
                        <a:rPr lang="en-US" sz="800" dirty="0" smtClean="0"/>
                        <a:t> evaluation.</a:t>
                      </a:r>
                      <a:endParaRPr lang="en-US" sz="8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buNone/>
            </a:pPr>
            <a:r>
              <a:rPr lang="en" dirty="0" smtClean="0"/>
              <a:t>Gradio link : </a:t>
            </a:r>
            <a:r>
              <a:rPr lang="de-DE" dirty="0" smtClean="0">
                <a:hlinkClick r:id="rId3"/>
              </a:rPr>
              <a:t>https://d50010d4b9a96855ac.gradio.live</a:t>
            </a:r>
            <a:endParaRPr lang="de-DE" dirty="0" smtClean="0"/>
          </a:p>
          <a:p>
            <a:pPr marL="0" lvl="0" indent="0">
              <a:buNone/>
            </a:pPr>
            <a:endParaRPr lang="de-DE" dirty="0"/>
          </a:p>
          <a:p>
            <a:pPr marL="0" lvl="0" indent="0">
              <a:buNone/>
            </a:pPr>
            <a:endParaRPr dirty="0"/>
          </a:p>
        </p:txBody>
      </p:sp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Deployment: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Next Steps: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en-US" sz="1600" dirty="0" smtClean="0"/>
              <a:t>Enable Audio functionality for </a:t>
            </a:r>
            <a:r>
              <a:rPr lang="en-US" sz="1600" dirty="0" err="1" smtClean="0"/>
              <a:t>Chatbot</a:t>
            </a:r>
            <a:endParaRPr lang="en-US" sz="1600" dirty="0" smtClean="0"/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en-US" sz="1600" dirty="0" smtClean="0"/>
              <a:t>Deploy it in </a:t>
            </a:r>
            <a:r>
              <a:rPr lang="en-US" sz="1600" dirty="0" err="1" smtClean="0"/>
              <a:t>HuggingFace</a:t>
            </a:r>
            <a:r>
              <a:rPr lang="en-US" sz="1600" dirty="0" smtClean="0"/>
              <a:t> or AWS. Make it more UI friendly.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en-US" sz="1600" dirty="0" smtClean="0"/>
              <a:t>Use of </a:t>
            </a:r>
            <a:r>
              <a:rPr lang="en-US" sz="1600" dirty="0" err="1" smtClean="0"/>
              <a:t>Opensource</a:t>
            </a:r>
            <a:r>
              <a:rPr lang="en-US" sz="1600" dirty="0" smtClean="0"/>
              <a:t> LLM models for cost efficiency and data security.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66896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 dirty="0" smtClean="0"/>
              <a:t>Thank You!!!</a:t>
            </a:r>
            <a:endParaRPr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Overview &amp; Scope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 smtClean="0"/>
              <a:t>Build a </a:t>
            </a:r>
            <a:r>
              <a:rPr lang="en-US" dirty="0"/>
              <a:t>conversational </a:t>
            </a:r>
            <a:r>
              <a:rPr lang="en-US" dirty="0" err="1"/>
              <a:t>chatbot</a:t>
            </a:r>
            <a:r>
              <a:rPr lang="en-US" dirty="0"/>
              <a:t> for </a:t>
            </a:r>
            <a:r>
              <a:rPr lang="en-US" dirty="0" smtClean="0"/>
              <a:t>Earnings Q&amp;A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en-US" sz="1600" dirty="0" smtClean="0"/>
              <a:t>with standout </a:t>
            </a:r>
            <a:r>
              <a:rPr lang="en-US" sz="1600" dirty="0"/>
              <a:t>features (multi-source retrieval, dynamic answer generation, etc</a:t>
            </a:r>
            <a:r>
              <a:rPr lang="en-US" sz="1600" dirty="0" smtClean="0"/>
              <a:t>.) 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en-US" sz="1600" dirty="0" smtClean="0"/>
              <a:t>supplement Earning QA with Generic QA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en-US" sz="1600" dirty="0" smtClean="0"/>
              <a:t>Implement </a:t>
            </a:r>
            <a:r>
              <a:rPr lang="en-US" sz="1600" dirty="0" err="1" smtClean="0"/>
              <a:t>Langchain</a:t>
            </a:r>
            <a:r>
              <a:rPr lang="en-US" sz="1600" dirty="0" smtClean="0"/>
              <a:t> </a:t>
            </a:r>
            <a:r>
              <a:rPr lang="en-US" sz="1600" dirty="0" err="1" smtClean="0"/>
              <a:t>ReAct</a:t>
            </a:r>
            <a:r>
              <a:rPr lang="en-US" sz="1600" dirty="0" smtClean="0"/>
              <a:t> agent &amp; Tools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en-US" sz="1600" dirty="0" smtClean="0"/>
              <a:t>Deploy on </a:t>
            </a:r>
            <a:r>
              <a:rPr lang="en-US" sz="1600" dirty="0" err="1" smtClean="0"/>
              <a:t>Gradio</a:t>
            </a: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88195" y="4642889"/>
            <a:ext cx="8801177" cy="43051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Oval 1"/>
          <p:cNvSpPr/>
          <p:nvPr/>
        </p:nvSpPr>
        <p:spPr>
          <a:xfrm>
            <a:off x="1946517" y="3267340"/>
            <a:ext cx="221673" cy="263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Oval 2"/>
          <p:cNvSpPr/>
          <p:nvPr/>
        </p:nvSpPr>
        <p:spPr>
          <a:xfrm>
            <a:off x="2479858" y="1137694"/>
            <a:ext cx="221673" cy="263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Oval 3"/>
          <p:cNvSpPr/>
          <p:nvPr/>
        </p:nvSpPr>
        <p:spPr>
          <a:xfrm>
            <a:off x="3467063" y="1139625"/>
            <a:ext cx="221673" cy="263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/>
          <p:cNvSpPr/>
          <p:nvPr/>
        </p:nvSpPr>
        <p:spPr>
          <a:xfrm>
            <a:off x="6915074" y="1465551"/>
            <a:ext cx="221673" cy="263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/>
          <p:cNvSpPr/>
          <p:nvPr/>
        </p:nvSpPr>
        <p:spPr>
          <a:xfrm>
            <a:off x="4994531" y="2124341"/>
            <a:ext cx="221673" cy="263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Diamond 7"/>
          <p:cNvSpPr/>
          <p:nvPr/>
        </p:nvSpPr>
        <p:spPr>
          <a:xfrm>
            <a:off x="5938371" y="2113951"/>
            <a:ext cx="263239" cy="28401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/>
          <p:cNvSpPr txBox="1"/>
          <p:nvPr/>
        </p:nvSpPr>
        <p:spPr>
          <a:xfrm>
            <a:off x="2284235" y="3267339"/>
            <a:ext cx="7342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Routing</a:t>
            </a:r>
            <a:endParaRPr lang="de-DE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Can 17"/>
          <p:cNvSpPr/>
          <p:nvPr/>
        </p:nvSpPr>
        <p:spPr>
          <a:xfrm>
            <a:off x="3331985" y="1965013"/>
            <a:ext cx="491837" cy="58189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Elbow Connector 20"/>
          <p:cNvCxnSpPr>
            <a:stCxn id="2" idx="0"/>
            <a:endCxn id="18" idx="2"/>
          </p:cNvCxnSpPr>
          <p:nvPr/>
        </p:nvCxnSpPr>
        <p:spPr>
          <a:xfrm rot="5400000" flipH="1" flipV="1">
            <a:off x="2188979" y="2124335"/>
            <a:ext cx="1011381" cy="127463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18525" y="2546206"/>
            <a:ext cx="11187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Pinecone Vector DB</a:t>
            </a:r>
            <a:endParaRPr lang="de-DE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920215" y="4160958"/>
            <a:ext cx="221673" cy="263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4545990" y="1610326"/>
            <a:ext cx="11187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Retrieved Documents</a:t>
            </a:r>
            <a:endParaRPr lang="de-DE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6" name="Straight Arrow Connector 25"/>
          <p:cNvCxnSpPr>
            <a:stCxn id="18" idx="4"/>
            <a:endCxn id="6" idx="2"/>
          </p:cNvCxnSpPr>
          <p:nvPr/>
        </p:nvCxnSpPr>
        <p:spPr>
          <a:xfrm>
            <a:off x="3823822" y="2255959"/>
            <a:ext cx="11707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" idx="4"/>
            <a:endCxn id="23" idx="2"/>
          </p:cNvCxnSpPr>
          <p:nvPr/>
        </p:nvCxnSpPr>
        <p:spPr>
          <a:xfrm rot="16200000" flipH="1">
            <a:off x="4107784" y="1480145"/>
            <a:ext cx="762000" cy="486286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582511" y="4432749"/>
            <a:ext cx="1118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Web Search</a:t>
            </a:r>
            <a:endParaRPr lang="de-DE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28640" y="965575"/>
            <a:ext cx="11187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Generate Answer - LLM</a:t>
            </a:r>
            <a:endParaRPr lang="de-DE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8" name="Elbow Connector 37"/>
          <p:cNvCxnSpPr>
            <a:stCxn id="23" idx="0"/>
            <a:endCxn id="5" idx="4"/>
          </p:cNvCxnSpPr>
          <p:nvPr/>
        </p:nvCxnSpPr>
        <p:spPr>
          <a:xfrm rot="16200000" flipV="1">
            <a:off x="5812397" y="2942302"/>
            <a:ext cx="2432171" cy="514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flipV="1">
            <a:off x="1385422" y="3398144"/>
            <a:ext cx="498764" cy="81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87036" y="3208899"/>
            <a:ext cx="1118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itchFamily="66" charset="0"/>
              </a:rPr>
              <a:t>Question</a:t>
            </a:r>
            <a:endParaRPr lang="de-DE" sz="1600" b="1" dirty="0">
              <a:solidFill>
                <a:schemeClr val="tx1">
                  <a:lumMod val="95000"/>
                  <a:lumOff val="5000"/>
                </a:schemeClr>
              </a:solidFill>
              <a:latin typeface="Bradley Hand ITC" pitchFamily="66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942116" y="1526431"/>
            <a:ext cx="1118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itchFamily="66" charset="0"/>
              </a:rPr>
              <a:t>Answer</a:t>
            </a:r>
            <a:endParaRPr lang="de-DE" sz="1600" b="1" dirty="0">
              <a:solidFill>
                <a:schemeClr val="tx1">
                  <a:lumMod val="95000"/>
                  <a:lumOff val="5000"/>
                </a:schemeClr>
              </a:solidFill>
              <a:latin typeface="Bradley Hand ITC" pitchFamily="66" charset="0"/>
            </a:endParaRPr>
          </a:p>
        </p:txBody>
      </p:sp>
      <p:cxnSp>
        <p:nvCxnSpPr>
          <p:cNvPr id="51" name="Elbow Connector 50"/>
          <p:cNvCxnSpPr>
            <a:stCxn id="5" idx="6"/>
          </p:cNvCxnSpPr>
          <p:nvPr/>
        </p:nvCxnSpPr>
        <p:spPr>
          <a:xfrm>
            <a:off x="7136747" y="1597169"/>
            <a:ext cx="741261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6201610" y="1749569"/>
            <a:ext cx="566331" cy="3747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68" idx="0"/>
          </p:cNvCxnSpPr>
          <p:nvPr/>
        </p:nvCxnSpPr>
        <p:spPr>
          <a:xfrm>
            <a:off x="6195757" y="2411823"/>
            <a:ext cx="644103" cy="14506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6" idx="6"/>
            <a:endCxn id="8" idx="1"/>
          </p:cNvCxnSpPr>
          <p:nvPr/>
        </p:nvCxnSpPr>
        <p:spPr>
          <a:xfrm>
            <a:off x="5216204" y="2255959"/>
            <a:ext cx="722167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218110" y="2093170"/>
            <a:ext cx="696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>
                <a:solidFill>
                  <a:schemeClr val="accent1">
                    <a:lumMod val="75000"/>
                  </a:schemeClr>
                </a:solidFill>
              </a:rPr>
              <a:t>Docs</a:t>
            </a:r>
          </a:p>
          <a:p>
            <a:pPr algn="ctr"/>
            <a:r>
              <a:rPr lang="de-DE" sz="1000" dirty="0" smtClean="0">
                <a:solidFill>
                  <a:schemeClr val="accent1">
                    <a:lumMod val="75000"/>
                  </a:schemeClr>
                </a:solidFill>
              </a:rPr>
              <a:t>relevant</a:t>
            </a:r>
            <a:endParaRPr lang="de-DE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184289" y="1411015"/>
            <a:ext cx="6963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>
                <a:solidFill>
                  <a:schemeClr val="accent1">
                    <a:lumMod val="75000"/>
                  </a:schemeClr>
                </a:solidFill>
              </a:rPr>
              <a:t>yes</a:t>
            </a:r>
            <a:endParaRPr lang="de-DE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491702" y="3862476"/>
            <a:ext cx="6963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>
                <a:solidFill>
                  <a:schemeClr val="accent1">
                    <a:lumMod val="75000"/>
                  </a:schemeClr>
                </a:solidFill>
              </a:rPr>
              <a:t>No</a:t>
            </a:r>
            <a:endParaRPr lang="de-DE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Can 34"/>
          <p:cNvSpPr/>
          <p:nvPr/>
        </p:nvSpPr>
        <p:spPr>
          <a:xfrm>
            <a:off x="389661" y="991509"/>
            <a:ext cx="491837" cy="58189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Box 35"/>
          <p:cNvSpPr txBox="1"/>
          <p:nvPr/>
        </p:nvSpPr>
        <p:spPr>
          <a:xfrm>
            <a:off x="259774" y="700961"/>
            <a:ext cx="755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YouTube</a:t>
            </a:r>
            <a:endParaRPr lang="de-DE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75110" y="750628"/>
            <a:ext cx="843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Vectorize</a:t>
            </a:r>
            <a:endParaRPr lang="de-DE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00799" y="746876"/>
            <a:ext cx="754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Embed</a:t>
            </a:r>
            <a:endParaRPr lang="de-DE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6" name="Elbow Connector 15"/>
          <p:cNvCxnSpPr>
            <a:stCxn id="3" idx="6"/>
            <a:endCxn id="4" idx="2"/>
          </p:cNvCxnSpPr>
          <p:nvPr/>
        </p:nvCxnSpPr>
        <p:spPr>
          <a:xfrm>
            <a:off x="2701531" y="1269312"/>
            <a:ext cx="765532" cy="193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4"/>
            <a:endCxn id="18" idx="1"/>
          </p:cNvCxnSpPr>
          <p:nvPr/>
        </p:nvCxnSpPr>
        <p:spPr>
          <a:xfrm rot="16200000" flipH="1">
            <a:off x="3296826" y="1683935"/>
            <a:ext cx="562152" cy="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1527200" y="1147250"/>
            <a:ext cx="221673" cy="263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Elbow Connector 49"/>
          <p:cNvCxnSpPr>
            <a:stCxn id="47" idx="6"/>
            <a:endCxn id="3" idx="2"/>
          </p:cNvCxnSpPr>
          <p:nvPr/>
        </p:nvCxnSpPr>
        <p:spPr>
          <a:xfrm flipV="1">
            <a:off x="1748873" y="1269312"/>
            <a:ext cx="730985" cy="955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219201" y="751629"/>
            <a:ext cx="843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Transcribe</a:t>
            </a:r>
            <a:endParaRPr lang="de-DE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1" name="Elbow Connector 40"/>
          <p:cNvCxnSpPr>
            <a:stCxn id="35" idx="4"/>
            <a:endCxn id="47" idx="2"/>
          </p:cNvCxnSpPr>
          <p:nvPr/>
        </p:nvCxnSpPr>
        <p:spPr>
          <a:xfrm flipV="1">
            <a:off x="881498" y="1278868"/>
            <a:ext cx="645702" cy="35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308989" y="1526431"/>
            <a:ext cx="7342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Whisper</a:t>
            </a:r>
            <a:endParaRPr lang="de-DE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113740" y="1471564"/>
            <a:ext cx="7342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Open AI</a:t>
            </a:r>
            <a:endParaRPr lang="de-DE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025910" y="1794992"/>
            <a:ext cx="1034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solidFill>
                  <a:schemeClr val="accent1">
                    <a:lumMod val="75000"/>
                  </a:schemeClr>
                </a:solidFill>
              </a:rPr>
              <a:t>GPT-3.5-Turbo</a:t>
            </a:r>
            <a:endParaRPr lang="de-DE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076" y="915212"/>
            <a:ext cx="625186" cy="611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Google Shape;60;p14"/>
          <p:cNvSpPr txBox="1">
            <a:spLocks/>
          </p:cNvSpPr>
          <p:nvPr/>
        </p:nvSpPr>
        <p:spPr>
          <a:xfrm>
            <a:off x="311700" y="5206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400" dirty="0" smtClean="0"/>
              <a:t>Solution Architecture</a:t>
            </a:r>
            <a:endParaRPr lang="de-DE" sz="2400" dirty="0"/>
          </a:p>
        </p:txBody>
      </p:sp>
      <p:sp>
        <p:nvSpPr>
          <p:cNvPr id="64" name="TextBox 63"/>
          <p:cNvSpPr txBox="1"/>
          <p:nvPr/>
        </p:nvSpPr>
        <p:spPr>
          <a:xfrm>
            <a:off x="8046564" y="517497"/>
            <a:ext cx="754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Gradio</a:t>
            </a:r>
            <a:endParaRPr lang="de-DE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0797" y="4694359"/>
            <a:ext cx="3200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accent1">
                    <a:lumMod val="75000"/>
                  </a:schemeClr>
                </a:solidFill>
              </a:rPr>
              <a:t>Langsmith</a:t>
            </a:r>
            <a:r>
              <a:rPr lang="de-DE" dirty="0" smtClean="0"/>
              <a:t> 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Tracing &amp;</a:t>
            </a:r>
            <a:r>
              <a:rPr lang="de-DE" dirty="0" smtClean="0"/>
              <a:t> </a:t>
            </a:r>
            <a:r>
              <a:rPr lang="de-DE" sz="1100" dirty="0">
                <a:solidFill>
                  <a:schemeClr val="accent1">
                    <a:lumMod val="75000"/>
                  </a:schemeClr>
                </a:solidFill>
              </a:rPr>
              <a:t>Debugging</a:t>
            </a:r>
            <a:endParaRPr lang="de-DE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3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52389" y="647764"/>
            <a:ext cx="4627329" cy="2564504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Oval 1"/>
          <p:cNvSpPr/>
          <p:nvPr/>
        </p:nvSpPr>
        <p:spPr>
          <a:xfrm>
            <a:off x="2064276" y="3342459"/>
            <a:ext cx="221673" cy="263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Oval 2"/>
          <p:cNvSpPr/>
          <p:nvPr/>
        </p:nvSpPr>
        <p:spPr>
          <a:xfrm>
            <a:off x="2597617" y="1212813"/>
            <a:ext cx="221673" cy="263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Oval 3"/>
          <p:cNvSpPr/>
          <p:nvPr/>
        </p:nvSpPr>
        <p:spPr>
          <a:xfrm>
            <a:off x="3584822" y="1214744"/>
            <a:ext cx="221673" cy="263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/>
          <p:cNvSpPr/>
          <p:nvPr/>
        </p:nvSpPr>
        <p:spPr>
          <a:xfrm>
            <a:off x="7032833" y="1540670"/>
            <a:ext cx="221673" cy="263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/>
          <p:cNvSpPr/>
          <p:nvPr/>
        </p:nvSpPr>
        <p:spPr>
          <a:xfrm>
            <a:off x="5112290" y="2199460"/>
            <a:ext cx="221673" cy="263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Diamond 7"/>
          <p:cNvSpPr/>
          <p:nvPr/>
        </p:nvSpPr>
        <p:spPr>
          <a:xfrm>
            <a:off x="6056130" y="2189070"/>
            <a:ext cx="263239" cy="28401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/>
          <p:cNvSpPr txBox="1"/>
          <p:nvPr/>
        </p:nvSpPr>
        <p:spPr>
          <a:xfrm>
            <a:off x="2401994" y="3342458"/>
            <a:ext cx="7342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Routing</a:t>
            </a:r>
            <a:endParaRPr lang="de-DE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Can 17"/>
          <p:cNvSpPr/>
          <p:nvPr/>
        </p:nvSpPr>
        <p:spPr>
          <a:xfrm>
            <a:off x="3449744" y="2040132"/>
            <a:ext cx="491837" cy="58189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Elbow Connector 20"/>
          <p:cNvCxnSpPr>
            <a:stCxn id="2" idx="0"/>
            <a:endCxn id="18" idx="2"/>
          </p:cNvCxnSpPr>
          <p:nvPr/>
        </p:nvCxnSpPr>
        <p:spPr>
          <a:xfrm rot="5400000" flipH="1" flipV="1">
            <a:off x="2306738" y="2199454"/>
            <a:ext cx="1011381" cy="127463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36284" y="2621325"/>
            <a:ext cx="11187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Pinecone Vector DB</a:t>
            </a:r>
            <a:endParaRPr lang="de-DE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037974" y="4236077"/>
            <a:ext cx="221673" cy="263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4663749" y="1685445"/>
            <a:ext cx="11187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Retrieved Documents</a:t>
            </a:r>
            <a:endParaRPr lang="de-DE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6" name="Straight Arrow Connector 25"/>
          <p:cNvCxnSpPr>
            <a:stCxn id="18" idx="4"/>
            <a:endCxn id="6" idx="2"/>
          </p:cNvCxnSpPr>
          <p:nvPr/>
        </p:nvCxnSpPr>
        <p:spPr>
          <a:xfrm>
            <a:off x="3941581" y="2331078"/>
            <a:ext cx="11707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" idx="4"/>
            <a:endCxn id="23" idx="2"/>
          </p:cNvCxnSpPr>
          <p:nvPr/>
        </p:nvCxnSpPr>
        <p:spPr>
          <a:xfrm rot="16200000" flipH="1">
            <a:off x="4225543" y="1555264"/>
            <a:ext cx="762000" cy="486286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700270" y="4507868"/>
            <a:ext cx="1118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Web Search</a:t>
            </a:r>
            <a:endParaRPr lang="de-DE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746399" y="1040694"/>
            <a:ext cx="11187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Generate Answer - LLM</a:t>
            </a:r>
            <a:endParaRPr lang="de-DE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8" name="Elbow Connector 37"/>
          <p:cNvCxnSpPr>
            <a:stCxn id="23" idx="0"/>
            <a:endCxn id="5" idx="4"/>
          </p:cNvCxnSpPr>
          <p:nvPr/>
        </p:nvCxnSpPr>
        <p:spPr>
          <a:xfrm rot="16200000" flipV="1">
            <a:off x="5930156" y="3017421"/>
            <a:ext cx="2432171" cy="514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flipV="1">
            <a:off x="1503181" y="3473263"/>
            <a:ext cx="498764" cy="81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04795" y="3284018"/>
            <a:ext cx="1118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itchFamily="66" charset="0"/>
              </a:rPr>
              <a:t>Question</a:t>
            </a:r>
            <a:endParaRPr lang="de-DE" sz="1600" b="1" dirty="0">
              <a:solidFill>
                <a:schemeClr val="tx1">
                  <a:lumMod val="95000"/>
                  <a:lumOff val="5000"/>
                </a:schemeClr>
              </a:solidFill>
              <a:latin typeface="Bradley Hand ITC" pitchFamily="66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995819" y="1546683"/>
            <a:ext cx="1118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itchFamily="66" charset="0"/>
              </a:rPr>
              <a:t>Answer</a:t>
            </a:r>
            <a:endParaRPr lang="de-DE" sz="1600" b="1" dirty="0">
              <a:solidFill>
                <a:schemeClr val="tx1">
                  <a:lumMod val="95000"/>
                  <a:lumOff val="5000"/>
                </a:schemeClr>
              </a:solidFill>
              <a:latin typeface="Bradley Hand ITC" pitchFamily="66" charset="0"/>
            </a:endParaRPr>
          </a:p>
        </p:txBody>
      </p:sp>
      <p:cxnSp>
        <p:nvCxnSpPr>
          <p:cNvPr id="51" name="Elbow Connector 50"/>
          <p:cNvCxnSpPr>
            <a:stCxn id="5" idx="6"/>
          </p:cNvCxnSpPr>
          <p:nvPr/>
        </p:nvCxnSpPr>
        <p:spPr>
          <a:xfrm>
            <a:off x="7254506" y="1672288"/>
            <a:ext cx="741261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6319369" y="1824688"/>
            <a:ext cx="566331" cy="3747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68" idx="0"/>
          </p:cNvCxnSpPr>
          <p:nvPr/>
        </p:nvCxnSpPr>
        <p:spPr>
          <a:xfrm>
            <a:off x="6313516" y="2486942"/>
            <a:ext cx="644103" cy="14506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6" idx="6"/>
            <a:endCxn id="8" idx="1"/>
          </p:cNvCxnSpPr>
          <p:nvPr/>
        </p:nvCxnSpPr>
        <p:spPr>
          <a:xfrm>
            <a:off x="5333963" y="2331078"/>
            <a:ext cx="722167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335869" y="2168289"/>
            <a:ext cx="696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>
                <a:solidFill>
                  <a:schemeClr val="accent1">
                    <a:lumMod val="75000"/>
                  </a:schemeClr>
                </a:solidFill>
              </a:rPr>
              <a:t>Docs</a:t>
            </a:r>
          </a:p>
          <a:p>
            <a:pPr algn="ctr"/>
            <a:r>
              <a:rPr lang="de-DE" sz="1000" dirty="0" smtClean="0">
                <a:solidFill>
                  <a:schemeClr val="accent1">
                    <a:lumMod val="75000"/>
                  </a:schemeClr>
                </a:solidFill>
              </a:rPr>
              <a:t>relevant</a:t>
            </a:r>
            <a:endParaRPr lang="de-DE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302048" y="1486134"/>
            <a:ext cx="6963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>
                <a:solidFill>
                  <a:schemeClr val="accent1">
                    <a:lumMod val="75000"/>
                  </a:schemeClr>
                </a:solidFill>
              </a:rPr>
              <a:t>yes</a:t>
            </a:r>
            <a:endParaRPr lang="de-DE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609461" y="3937595"/>
            <a:ext cx="6963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>
                <a:solidFill>
                  <a:schemeClr val="accent1">
                    <a:lumMod val="75000"/>
                  </a:schemeClr>
                </a:solidFill>
              </a:rPr>
              <a:t>No</a:t>
            </a:r>
            <a:endParaRPr lang="de-DE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Can 34"/>
          <p:cNvSpPr/>
          <p:nvPr/>
        </p:nvSpPr>
        <p:spPr>
          <a:xfrm>
            <a:off x="507420" y="1066628"/>
            <a:ext cx="491837" cy="58189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Box 35"/>
          <p:cNvSpPr txBox="1"/>
          <p:nvPr/>
        </p:nvSpPr>
        <p:spPr>
          <a:xfrm>
            <a:off x="377533" y="776080"/>
            <a:ext cx="755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YouTube</a:t>
            </a:r>
            <a:endParaRPr lang="de-DE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292869" y="825747"/>
            <a:ext cx="843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Vectorize</a:t>
            </a:r>
            <a:endParaRPr lang="de-DE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18558" y="821995"/>
            <a:ext cx="754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Embed</a:t>
            </a:r>
            <a:endParaRPr lang="de-DE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6" name="Elbow Connector 15"/>
          <p:cNvCxnSpPr>
            <a:stCxn id="3" idx="6"/>
            <a:endCxn id="4" idx="2"/>
          </p:cNvCxnSpPr>
          <p:nvPr/>
        </p:nvCxnSpPr>
        <p:spPr>
          <a:xfrm>
            <a:off x="2819290" y="1344431"/>
            <a:ext cx="765532" cy="193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4"/>
            <a:endCxn id="18" idx="1"/>
          </p:cNvCxnSpPr>
          <p:nvPr/>
        </p:nvCxnSpPr>
        <p:spPr>
          <a:xfrm rot="16200000" flipH="1">
            <a:off x="3414585" y="1759054"/>
            <a:ext cx="562152" cy="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1644959" y="1222369"/>
            <a:ext cx="221673" cy="263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Elbow Connector 49"/>
          <p:cNvCxnSpPr>
            <a:stCxn id="47" idx="6"/>
            <a:endCxn id="3" idx="2"/>
          </p:cNvCxnSpPr>
          <p:nvPr/>
        </p:nvCxnSpPr>
        <p:spPr>
          <a:xfrm flipV="1">
            <a:off x="1866632" y="1344431"/>
            <a:ext cx="730985" cy="955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336960" y="826748"/>
            <a:ext cx="843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Transcribe</a:t>
            </a:r>
            <a:endParaRPr lang="de-DE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1" name="Elbow Connector 40"/>
          <p:cNvCxnSpPr>
            <a:stCxn id="35" idx="4"/>
            <a:endCxn id="47" idx="2"/>
          </p:cNvCxnSpPr>
          <p:nvPr/>
        </p:nvCxnSpPr>
        <p:spPr>
          <a:xfrm flipV="1">
            <a:off x="999257" y="1353987"/>
            <a:ext cx="645702" cy="35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426748" y="1601550"/>
            <a:ext cx="7342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Whisper</a:t>
            </a:r>
            <a:endParaRPr lang="de-DE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31499" y="1546683"/>
            <a:ext cx="7342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Open AI</a:t>
            </a:r>
            <a:endParaRPr lang="de-DE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143669" y="1870111"/>
            <a:ext cx="1034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solidFill>
                  <a:schemeClr val="accent1">
                    <a:lumMod val="75000"/>
                  </a:schemeClr>
                </a:solidFill>
              </a:rPr>
              <a:t>GPT-3.5-Turbo</a:t>
            </a:r>
            <a:endParaRPr lang="de-DE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835" y="990331"/>
            <a:ext cx="625186" cy="611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Google Shape;72;p16"/>
          <p:cNvSpPr txBox="1">
            <a:spLocks/>
          </p:cNvSpPr>
          <p:nvPr/>
        </p:nvSpPr>
        <p:spPr>
          <a:xfrm>
            <a:off x="235525" y="3228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400" dirty="0" smtClean="0"/>
              <a:t>Dataset</a:t>
            </a:r>
            <a:endParaRPr lang="de-DE" sz="2400" dirty="0"/>
          </a:p>
        </p:txBody>
      </p:sp>
      <p:sp>
        <p:nvSpPr>
          <p:cNvPr id="45" name="Rounded Rectangle 44"/>
          <p:cNvSpPr/>
          <p:nvPr/>
        </p:nvSpPr>
        <p:spPr>
          <a:xfrm>
            <a:off x="88195" y="4642889"/>
            <a:ext cx="8801177" cy="43051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Box 53"/>
          <p:cNvSpPr txBox="1"/>
          <p:nvPr/>
        </p:nvSpPr>
        <p:spPr>
          <a:xfrm>
            <a:off x="3200797" y="4694359"/>
            <a:ext cx="3200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accent1">
                    <a:lumMod val="75000"/>
                  </a:schemeClr>
                </a:solidFill>
              </a:rPr>
              <a:t>Langsmith</a:t>
            </a:r>
            <a:r>
              <a:rPr lang="de-DE" dirty="0" smtClean="0"/>
              <a:t> 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Tracing &amp;</a:t>
            </a:r>
            <a:r>
              <a:rPr lang="de-DE" dirty="0" smtClean="0"/>
              <a:t> </a:t>
            </a:r>
            <a:r>
              <a:rPr lang="de-DE" sz="1100" dirty="0">
                <a:solidFill>
                  <a:schemeClr val="accent1">
                    <a:lumMod val="75000"/>
                  </a:schemeClr>
                </a:solidFill>
              </a:rPr>
              <a:t>Debugging</a:t>
            </a:r>
            <a:endParaRPr lang="de-DE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83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1748873" y="2827276"/>
            <a:ext cx="1451926" cy="1149689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Oval 1"/>
          <p:cNvSpPr/>
          <p:nvPr/>
        </p:nvSpPr>
        <p:spPr>
          <a:xfrm>
            <a:off x="1946517" y="3258719"/>
            <a:ext cx="221673" cy="263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Oval 2"/>
          <p:cNvSpPr/>
          <p:nvPr/>
        </p:nvSpPr>
        <p:spPr>
          <a:xfrm>
            <a:off x="2479858" y="1129073"/>
            <a:ext cx="221673" cy="263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Oval 3"/>
          <p:cNvSpPr/>
          <p:nvPr/>
        </p:nvSpPr>
        <p:spPr>
          <a:xfrm>
            <a:off x="3467063" y="1131004"/>
            <a:ext cx="221673" cy="263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/>
          <p:cNvSpPr/>
          <p:nvPr/>
        </p:nvSpPr>
        <p:spPr>
          <a:xfrm>
            <a:off x="6915074" y="1456930"/>
            <a:ext cx="221673" cy="263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/>
          <p:cNvSpPr/>
          <p:nvPr/>
        </p:nvSpPr>
        <p:spPr>
          <a:xfrm>
            <a:off x="4994531" y="2115720"/>
            <a:ext cx="221673" cy="263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Diamond 7"/>
          <p:cNvSpPr/>
          <p:nvPr/>
        </p:nvSpPr>
        <p:spPr>
          <a:xfrm>
            <a:off x="5938371" y="2105330"/>
            <a:ext cx="263239" cy="28401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/>
          <p:cNvSpPr txBox="1"/>
          <p:nvPr/>
        </p:nvSpPr>
        <p:spPr>
          <a:xfrm>
            <a:off x="2284235" y="3258718"/>
            <a:ext cx="7342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Routing</a:t>
            </a:r>
            <a:endParaRPr lang="de-DE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Can 17"/>
          <p:cNvSpPr/>
          <p:nvPr/>
        </p:nvSpPr>
        <p:spPr>
          <a:xfrm>
            <a:off x="3331985" y="1956392"/>
            <a:ext cx="491837" cy="58189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Elbow Connector 20"/>
          <p:cNvCxnSpPr>
            <a:stCxn id="2" idx="0"/>
            <a:endCxn id="18" idx="2"/>
          </p:cNvCxnSpPr>
          <p:nvPr/>
        </p:nvCxnSpPr>
        <p:spPr>
          <a:xfrm rot="5400000" flipH="1" flipV="1">
            <a:off x="2188979" y="2115714"/>
            <a:ext cx="1011381" cy="127463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18525" y="2537585"/>
            <a:ext cx="11187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Pinecone Vector DB</a:t>
            </a:r>
            <a:endParaRPr lang="de-DE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920215" y="4152337"/>
            <a:ext cx="221673" cy="263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4545990" y="1601705"/>
            <a:ext cx="11187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Retrieved Documents</a:t>
            </a:r>
            <a:endParaRPr lang="de-DE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6" name="Straight Arrow Connector 25"/>
          <p:cNvCxnSpPr>
            <a:stCxn id="18" idx="4"/>
            <a:endCxn id="6" idx="2"/>
          </p:cNvCxnSpPr>
          <p:nvPr/>
        </p:nvCxnSpPr>
        <p:spPr>
          <a:xfrm>
            <a:off x="3823822" y="2247338"/>
            <a:ext cx="11707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" idx="4"/>
            <a:endCxn id="23" idx="2"/>
          </p:cNvCxnSpPr>
          <p:nvPr/>
        </p:nvCxnSpPr>
        <p:spPr>
          <a:xfrm rot="16200000" flipH="1">
            <a:off x="4107784" y="1471524"/>
            <a:ext cx="762000" cy="486286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582511" y="4424128"/>
            <a:ext cx="1118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Web Search</a:t>
            </a:r>
            <a:endParaRPr lang="de-DE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28640" y="956954"/>
            <a:ext cx="11187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Generate Answer - LLM</a:t>
            </a:r>
            <a:endParaRPr lang="de-DE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8" name="Elbow Connector 37"/>
          <p:cNvCxnSpPr>
            <a:stCxn id="23" idx="0"/>
            <a:endCxn id="5" idx="4"/>
          </p:cNvCxnSpPr>
          <p:nvPr/>
        </p:nvCxnSpPr>
        <p:spPr>
          <a:xfrm rot="16200000" flipV="1">
            <a:off x="5812397" y="2933681"/>
            <a:ext cx="2432171" cy="514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flipV="1">
            <a:off x="1385422" y="3389523"/>
            <a:ext cx="498764" cy="81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87036" y="3179497"/>
            <a:ext cx="1118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itchFamily="66" charset="0"/>
              </a:rPr>
              <a:t>Question</a:t>
            </a:r>
            <a:endParaRPr lang="de-DE" sz="1600" b="1" dirty="0">
              <a:solidFill>
                <a:schemeClr val="tx1">
                  <a:lumMod val="95000"/>
                  <a:lumOff val="5000"/>
                </a:schemeClr>
              </a:solidFill>
              <a:latin typeface="Bradley Hand ITC" pitchFamily="66" charset="0"/>
            </a:endParaRPr>
          </a:p>
        </p:txBody>
      </p:sp>
      <p:cxnSp>
        <p:nvCxnSpPr>
          <p:cNvPr id="51" name="Elbow Connector 50"/>
          <p:cNvCxnSpPr>
            <a:stCxn id="5" idx="6"/>
          </p:cNvCxnSpPr>
          <p:nvPr/>
        </p:nvCxnSpPr>
        <p:spPr>
          <a:xfrm>
            <a:off x="7136747" y="1588548"/>
            <a:ext cx="741261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6201610" y="1740948"/>
            <a:ext cx="566331" cy="3747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68" idx="0"/>
          </p:cNvCxnSpPr>
          <p:nvPr/>
        </p:nvCxnSpPr>
        <p:spPr>
          <a:xfrm>
            <a:off x="6195757" y="2403202"/>
            <a:ext cx="644103" cy="14506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6" idx="6"/>
            <a:endCxn id="8" idx="1"/>
          </p:cNvCxnSpPr>
          <p:nvPr/>
        </p:nvCxnSpPr>
        <p:spPr>
          <a:xfrm>
            <a:off x="5216204" y="2247338"/>
            <a:ext cx="722167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218110" y="2084549"/>
            <a:ext cx="696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>
                <a:solidFill>
                  <a:schemeClr val="accent1">
                    <a:lumMod val="75000"/>
                  </a:schemeClr>
                </a:solidFill>
              </a:rPr>
              <a:t>Docs</a:t>
            </a:r>
          </a:p>
          <a:p>
            <a:pPr algn="ctr"/>
            <a:r>
              <a:rPr lang="de-DE" sz="1000" dirty="0" smtClean="0">
                <a:solidFill>
                  <a:schemeClr val="accent1">
                    <a:lumMod val="75000"/>
                  </a:schemeClr>
                </a:solidFill>
              </a:rPr>
              <a:t>relevant</a:t>
            </a:r>
            <a:endParaRPr lang="de-DE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184289" y="1402394"/>
            <a:ext cx="6963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>
                <a:solidFill>
                  <a:schemeClr val="accent1">
                    <a:lumMod val="75000"/>
                  </a:schemeClr>
                </a:solidFill>
              </a:rPr>
              <a:t>yes</a:t>
            </a:r>
            <a:endParaRPr lang="de-DE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491702" y="3853855"/>
            <a:ext cx="6963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>
                <a:solidFill>
                  <a:schemeClr val="accent1">
                    <a:lumMod val="75000"/>
                  </a:schemeClr>
                </a:solidFill>
              </a:rPr>
              <a:t>No</a:t>
            </a:r>
            <a:endParaRPr lang="de-DE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Can 34"/>
          <p:cNvSpPr/>
          <p:nvPr/>
        </p:nvSpPr>
        <p:spPr>
          <a:xfrm>
            <a:off x="389661" y="982888"/>
            <a:ext cx="491837" cy="58189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Box 35"/>
          <p:cNvSpPr txBox="1"/>
          <p:nvPr/>
        </p:nvSpPr>
        <p:spPr>
          <a:xfrm>
            <a:off x="259774" y="671559"/>
            <a:ext cx="755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YouTube</a:t>
            </a:r>
            <a:endParaRPr lang="de-DE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75110" y="742007"/>
            <a:ext cx="843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Vectorize</a:t>
            </a:r>
            <a:endParaRPr lang="de-DE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00799" y="738255"/>
            <a:ext cx="754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Embed</a:t>
            </a:r>
            <a:endParaRPr lang="de-DE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6" name="Elbow Connector 15"/>
          <p:cNvCxnSpPr>
            <a:stCxn id="3" idx="6"/>
            <a:endCxn id="4" idx="2"/>
          </p:cNvCxnSpPr>
          <p:nvPr/>
        </p:nvCxnSpPr>
        <p:spPr>
          <a:xfrm>
            <a:off x="2701531" y="1260691"/>
            <a:ext cx="765532" cy="193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4"/>
            <a:endCxn id="18" idx="1"/>
          </p:cNvCxnSpPr>
          <p:nvPr/>
        </p:nvCxnSpPr>
        <p:spPr>
          <a:xfrm rot="16200000" flipH="1">
            <a:off x="3296826" y="1675314"/>
            <a:ext cx="562152" cy="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1527200" y="1138629"/>
            <a:ext cx="221673" cy="263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Elbow Connector 49"/>
          <p:cNvCxnSpPr>
            <a:stCxn id="47" idx="6"/>
            <a:endCxn id="3" idx="2"/>
          </p:cNvCxnSpPr>
          <p:nvPr/>
        </p:nvCxnSpPr>
        <p:spPr>
          <a:xfrm flipV="1">
            <a:off x="1748873" y="1260691"/>
            <a:ext cx="730985" cy="955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219201" y="743008"/>
            <a:ext cx="843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Transcribe</a:t>
            </a:r>
            <a:endParaRPr lang="de-DE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1" name="Elbow Connector 40"/>
          <p:cNvCxnSpPr>
            <a:stCxn id="35" idx="4"/>
            <a:endCxn id="47" idx="2"/>
          </p:cNvCxnSpPr>
          <p:nvPr/>
        </p:nvCxnSpPr>
        <p:spPr>
          <a:xfrm flipV="1">
            <a:off x="881498" y="1270247"/>
            <a:ext cx="645702" cy="35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308989" y="1517810"/>
            <a:ext cx="7342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Whisper</a:t>
            </a:r>
            <a:endParaRPr lang="de-DE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113740" y="1462943"/>
            <a:ext cx="7342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Open AI</a:t>
            </a:r>
            <a:endParaRPr lang="de-DE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025910" y="1786371"/>
            <a:ext cx="1034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solidFill>
                  <a:schemeClr val="accent1">
                    <a:lumMod val="75000"/>
                  </a:schemeClr>
                </a:solidFill>
              </a:rPr>
              <a:t>GPT-3.5-Turbo</a:t>
            </a:r>
            <a:endParaRPr lang="de-DE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076" y="906591"/>
            <a:ext cx="625186" cy="611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8025247" y="1550888"/>
            <a:ext cx="1118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itchFamily="66" charset="0"/>
              </a:rPr>
              <a:t>Answer</a:t>
            </a:r>
            <a:endParaRPr lang="de-DE" sz="1600" b="1" dirty="0">
              <a:solidFill>
                <a:schemeClr val="tx1">
                  <a:lumMod val="95000"/>
                  <a:lumOff val="5000"/>
                </a:schemeClr>
              </a:solidFill>
              <a:latin typeface="Bradley Hand ITC" pitchFamily="66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274526" y="2827275"/>
            <a:ext cx="1599801" cy="1149689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4409176" y="3215666"/>
            <a:ext cx="1449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1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algn="ctr"/>
            <a:r>
              <a:rPr lang="de-DE" sz="1400" dirty="0"/>
              <a:t>ReAct Agent</a:t>
            </a:r>
          </a:p>
        </p:txBody>
      </p:sp>
      <p:sp>
        <p:nvSpPr>
          <p:cNvPr id="30" name="Left Arrow 29"/>
          <p:cNvSpPr/>
          <p:nvPr/>
        </p:nvSpPr>
        <p:spPr>
          <a:xfrm>
            <a:off x="3276600" y="3258718"/>
            <a:ext cx="860678" cy="394870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Google Shape;72;p16"/>
          <p:cNvSpPr txBox="1">
            <a:spLocks/>
          </p:cNvSpPr>
          <p:nvPr/>
        </p:nvSpPr>
        <p:spPr>
          <a:xfrm>
            <a:off x="235525" y="5937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400" dirty="0" smtClean="0"/>
              <a:t>ReAct Agent</a:t>
            </a:r>
            <a:endParaRPr lang="de-DE" sz="2400" dirty="0"/>
          </a:p>
        </p:txBody>
      </p:sp>
      <p:sp>
        <p:nvSpPr>
          <p:cNvPr id="53" name="Rounded Rectangle 52"/>
          <p:cNvSpPr/>
          <p:nvPr/>
        </p:nvSpPr>
        <p:spPr>
          <a:xfrm>
            <a:off x="88195" y="4642889"/>
            <a:ext cx="8801177" cy="43051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Box 53"/>
          <p:cNvSpPr txBox="1"/>
          <p:nvPr/>
        </p:nvSpPr>
        <p:spPr>
          <a:xfrm>
            <a:off x="3200797" y="4694359"/>
            <a:ext cx="3200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accent1">
                    <a:lumMod val="75000"/>
                  </a:schemeClr>
                </a:solidFill>
              </a:rPr>
              <a:t>Langsmith</a:t>
            </a:r>
            <a:r>
              <a:rPr lang="de-DE" dirty="0" smtClean="0"/>
              <a:t> 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Tracing &amp;</a:t>
            </a:r>
            <a:r>
              <a:rPr lang="de-DE" dirty="0" smtClean="0"/>
              <a:t> </a:t>
            </a:r>
            <a:r>
              <a:rPr lang="de-DE" sz="1100" dirty="0">
                <a:solidFill>
                  <a:schemeClr val="accent1">
                    <a:lumMod val="75000"/>
                  </a:schemeClr>
                </a:solidFill>
              </a:rPr>
              <a:t>Debugging</a:t>
            </a:r>
            <a:endParaRPr lang="de-DE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1748873" y="2540343"/>
            <a:ext cx="1451926" cy="1149689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Oval 1"/>
          <p:cNvSpPr/>
          <p:nvPr/>
        </p:nvSpPr>
        <p:spPr>
          <a:xfrm>
            <a:off x="1946517" y="2971786"/>
            <a:ext cx="221673" cy="263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Oval 2"/>
          <p:cNvSpPr/>
          <p:nvPr/>
        </p:nvSpPr>
        <p:spPr>
          <a:xfrm>
            <a:off x="2479858" y="842140"/>
            <a:ext cx="221673" cy="263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Oval 3"/>
          <p:cNvSpPr/>
          <p:nvPr/>
        </p:nvSpPr>
        <p:spPr>
          <a:xfrm>
            <a:off x="3467063" y="844071"/>
            <a:ext cx="221673" cy="263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/>
          <p:cNvSpPr/>
          <p:nvPr/>
        </p:nvSpPr>
        <p:spPr>
          <a:xfrm>
            <a:off x="6915074" y="1169997"/>
            <a:ext cx="221673" cy="263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/>
          <p:cNvSpPr/>
          <p:nvPr/>
        </p:nvSpPr>
        <p:spPr>
          <a:xfrm>
            <a:off x="4994531" y="1828787"/>
            <a:ext cx="221673" cy="263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Diamond 7"/>
          <p:cNvSpPr/>
          <p:nvPr/>
        </p:nvSpPr>
        <p:spPr>
          <a:xfrm>
            <a:off x="5938371" y="1818397"/>
            <a:ext cx="263239" cy="28401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/>
          <p:cNvSpPr txBox="1"/>
          <p:nvPr/>
        </p:nvSpPr>
        <p:spPr>
          <a:xfrm>
            <a:off x="2284235" y="2971785"/>
            <a:ext cx="7342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Routing</a:t>
            </a:r>
            <a:endParaRPr lang="de-DE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Can 17"/>
          <p:cNvSpPr/>
          <p:nvPr/>
        </p:nvSpPr>
        <p:spPr>
          <a:xfrm>
            <a:off x="3331985" y="1669459"/>
            <a:ext cx="491837" cy="58189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Elbow Connector 20"/>
          <p:cNvCxnSpPr>
            <a:stCxn id="2" idx="0"/>
            <a:endCxn id="18" idx="2"/>
          </p:cNvCxnSpPr>
          <p:nvPr/>
        </p:nvCxnSpPr>
        <p:spPr>
          <a:xfrm rot="5400000" flipH="1" flipV="1">
            <a:off x="2188979" y="1828781"/>
            <a:ext cx="1011381" cy="127463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18525" y="2250652"/>
            <a:ext cx="11187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Pinecone Vector DB</a:t>
            </a:r>
            <a:endParaRPr lang="de-DE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920215" y="3865404"/>
            <a:ext cx="221673" cy="263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4545990" y="1314772"/>
            <a:ext cx="11187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Retrieved Documents</a:t>
            </a:r>
            <a:endParaRPr lang="de-DE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6" name="Straight Arrow Connector 25"/>
          <p:cNvCxnSpPr>
            <a:stCxn id="18" idx="4"/>
            <a:endCxn id="6" idx="2"/>
          </p:cNvCxnSpPr>
          <p:nvPr/>
        </p:nvCxnSpPr>
        <p:spPr>
          <a:xfrm>
            <a:off x="3823822" y="1960405"/>
            <a:ext cx="11707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" idx="4"/>
            <a:endCxn id="23" idx="2"/>
          </p:cNvCxnSpPr>
          <p:nvPr/>
        </p:nvCxnSpPr>
        <p:spPr>
          <a:xfrm rot="16200000" flipH="1">
            <a:off x="4107784" y="1184591"/>
            <a:ext cx="762000" cy="486286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582511" y="4137195"/>
            <a:ext cx="1118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Web Search</a:t>
            </a:r>
            <a:endParaRPr lang="de-DE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28640" y="670021"/>
            <a:ext cx="11187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Generate Answer - LLM</a:t>
            </a:r>
            <a:endParaRPr lang="de-DE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8" name="Elbow Connector 37"/>
          <p:cNvCxnSpPr>
            <a:stCxn id="23" idx="0"/>
            <a:endCxn id="5" idx="4"/>
          </p:cNvCxnSpPr>
          <p:nvPr/>
        </p:nvCxnSpPr>
        <p:spPr>
          <a:xfrm rot="16200000" flipV="1">
            <a:off x="5812397" y="2646748"/>
            <a:ext cx="2432171" cy="514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flipV="1">
            <a:off x="1385422" y="3102590"/>
            <a:ext cx="498764" cy="81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87036" y="2913345"/>
            <a:ext cx="1118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itchFamily="66" charset="0"/>
              </a:rPr>
              <a:t>Question</a:t>
            </a:r>
            <a:endParaRPr lang="de-DE" sz="1600" b="1" dirty="0">
              <a:solidFill>
                <a:schemeClr val="tx1">
                  <a:lumMod val="95000"/>
                  <a:lumOff val="5000"/>
                </a:schemeClr>
              </a:solidFill>
              <a:latin typeface="Bradley Hand ITC" pitchFamily="66" charset="0"/>
            </a:endParaRPr>
          </a:p>
        </p:txBody>
      </p:sp>
      <p:cxnSp>
        <p:nvCxnSpPr>
          <p:cNvPr id="51" name="Elbow Connector 50"/>
          <p:cNvCxnSpPr>
            <a:stCxn id="5" idx="6"/>
          </p:cNvCxnSpPr>
          <p:nvPr/>
        </p:nvCxnSpPr>
        <p:spPr>
          <a:xfrm>
            <a:off x="7136747" y="1301615"/>
            <a:ext cx="741261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6201610" y="1454015"/>
            <a:ext cx="566331" cy="3747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68" idx="0"/>
          </p:cNvCxnSpPr>
          <p:nvPr/>
        </p:nvCxnSpPr>
        <p:spPr>
          <a:xfrm>
            <a:off x="6195757" y="2116269"/>
            <a:ext cx="644103" cy="14506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6" idx="6"/>
            <a:endCxn id="8" idx="1"/>
          </p:cNvCxnSpPr>
          <p:nvPr/>
        </p:nvCxnSpPr>
        <p:spPr>
          <a:xfrm>
            <a:off x="5216204" y="1960405"/>
            <a:ext cx="722167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218110" y="1797616"/>
            <a:ext cx="696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>
                <a:solidFill>
                  <a:schemeClr val="accent1">
                    <a:lumMod val="75000"/>
                  </a:schemeClr>
                </a:solidFill>
              </a:rPr>
              <a:t>Docs</a:t>
            </a:r>
          </a:p>
          <a:p>
            <a:pPr algn="ctr"/>
            <a:r>
              <a:rPr lang="de-DE" sz="1000" dirty="0" smtClean="0">
                <a:solidFill>
                  <a:schemeClr val="accent1">
                    <a:lumMod val="75000"/>
                  </a:schemeClr>
                </a:solidFill>
              </a:rPr>
              <a:t>relevant</a:t>
            </a:r>
            <a:endParaRPr lang="de-DE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184289" y="1115461"/>
            <a:ext cx="6963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>
                <a:solidFill>
                  <a:schemeClr val="accent1">
                    <a:lumMod val="75000"/>
                  </a:schemeClr>
                </a:solidFill>
              </a:rPr>
              <a:t>yes</a:t>
            </a:r>
            <a:endParaRPr lang="de-DE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491702" y="3566922"/>
            <a:ext cx="6963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>
                <a:solidFill>
                  <a:schemeClr val="accent1">
                    <a:lumMod val="75000"/>
                  </a:schemeClr>
                </a:solidFill>
              </a:rPr>
              <a:t>No</a:t>
            </a:r>
            <a:endParaRPr lang="de-DE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Can 34"/>
          <p:cNvSpPr/>
          <p:nvPr/>
        </p:nvSpPr>
        <p:spPr>
          <a:xfrm>
            <a:off x="389661" y="695955"/>
            <a:ext cx="491837" cy="58189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Box 35"/>
          <p:cNvSpPr txBox="1"/>
          <p:nvPr/>
        </p:nvSpPr>
        <p:spPr>
          <a:xfrm>
            <a:off x="259774" y="405407"/>
            <a:ext cx="755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YouTube</a:t>
            </a:r>
            <a:endParaRPr lang="de-DE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75110" y="455074"/>
            <a:ext cx="843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Vectorize</a:t>
            </a:r>
            <a:endParaRPr lang="de-DE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00799" y="451322"/>
            <a:ext cx="754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Embed</a:t>
            </a:r>
            <a:endParaRPr lang="de-DE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6" name="Elbow Connector 15"/>
          <p:cNvCxnSpPr>
            <a:stCxn id="3" idx="6"/>
            <a:endCxn id="4" idx="2"/>
          </p:cNvCxnSpPr>
          <p:nvPr/>
        </p:nvCxnSpPr>
        <p:spPr>
          <a:xfrm>
            <a:off x="2701531" y="973758"/>
            <a:ext cx="765532" cy="193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4"/>
            <a:endCxn id="18" idx="1"/>
          </p:cNvCxnSpPr>
          <p:nvPr/>
        </p:nvCxnSpPr>
        <p:spPr>
          <a:xfrm rot="16200000" flipH="1">
            <a:off x="3296826" y="1388381"/>
            <a:ext cx="562152" cy="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1527200" y="851696"/>
            <a:ext cx="221673" cy="263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Elbow Connector 49"/>
          <p:cNvCxnSpPr>
            <a:stCxn id="47" idx="6"/>
            <a:endCxn id="3" idx="2"/>
          </p:cNvCxnSpPr>
          <p:nvPr/>
        </p:nvCxnSpPr>
        <p:spPr>
          <a:xfrm flipV="1">
            <a:off x="1748873" y="973758"/>
            <a:ext cx="730985" cy="955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219201" y="456075"/>
            <a:ext cx="843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Transcribe</a:t>
            </a:r>
            <a:endParaRPr lang="de-DE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1" name="Elbow Connector 40"/>
          <p:cNvCxnSpPr>
            <a:stCxn id="35" idx="4"/>
            <a:endCxn id="47" idx="2"/>
          </p:cNvCxnSpPr>
          <p:nvPr/>
        </p:nvCxnSpPr>
        <p:spPr>
          <a:xfrm flipV="1">
            <a:off x="881498" y="983314"/>
            <a:ext cx="645702" cy="35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308989" y="1230877"/>
            <a:ext cx="7342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Whisper</a:t>
            </a:r>
            <a:endParaRPr lang="de-DE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113740" y="1176010"/>
            <a:ext cx="7342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Open AI</a:t>
            </a:r>
            <a:endParaRPr lang="de-DE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025910" y="1499438"/>
            <a:ext cx="1034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solidFill>
                  <a:schemeClr val="accent1">
                    <a:lumMod val="75000"/>
                  </a:schemeClr>
                </a:solidFill>
              </a:rPr>
              <a:t>GPT-3.5-Turbo</a:t>
            </a:r>
            <a:endParaRPr lang="de-DE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076" y="619658"/>
            <a:ext cx="625186" cy="611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7942116" y="1230877"/>
            <a:ext cx="1118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itchFamily="66" charset="0"/>
              </a:rPr>
              <a:t>Answer</a:t>
            </a:r>
            <a:endParaRPr lang="de-DE" sz="1600" b="1" dirty="0">
              <a:solidFill>
                <a:schemeClr val="tx1">
                  <a:lumMod val="95000"/>
                  <a:lumOff val="5000"/>
                </a:schemeClr>
              </a:solidFill>
              <a:latin typeface="Bradley Hand ITC" pitchFamily="66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274526" y="2540342"/>
            <a:ext cx="1599801" cy="1149689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4409176" y="2928733"/>
            <a:ext cx="1449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1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algn="ctr"/>
            <a:r>
              <a:rPr lang="de-DE" sz="1400" dirty="0"/>
              <a:t>ReAct Agent</a:t>
            </a:r>
          </a:p>
        </p:txBody>
      </p:sp>
      <p:sp>
        <p:nvSpPr>
          <p:cNvPr id="30" name="Left Arrow 29"/>
          <p:cNvSpPr/>
          <p:nvPr/>
        </p:nvSpPr>
        <p:spPr>
          <a:xfrm>
            <a:off x="3276600" y="2971785"/>
            <a:ext cx="860678" cy="394870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Cloud Callout 31"/>
          <p:cNvSpPr/>
          <p:nvPr/>
        </p:nvSpPr>
        <p:spPr>
          <a:xfrm>
            <a:off x="1618683" y="319734"/>
            <a:ext cx="5854614" cy="2220170"/>
          </a:xfrm>
          <a:prstGeom prst="cloud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009" y="47228"/>
            <a:ext cx="4623206" cy="2382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Rounded Rectangle 52"/>
          <p:cNvSpPr/>
          <p:nvPr/>
        </p:nvSpPr>
        <p:spPr>
          <a:xfrm>
            <a:off x="88195" y="4642889"/>
            <a:ext cx="8801177" cy="43051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Box 53"/>
          <p:cNvSpPr txBox="1"/>
          <p:nvPr/>
        </p:nvSpPr>
        <p:spPr>
          <a:xfrm>
            <a:off x="3200797" y="4694359"/>
            <a:ext cx="3200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accent1">
                    <a:lumMod val="75000"/>
                  </a:schemeClr>
                </a:solidFill>
              </a:rPr>
              <a:t>Langsmith</a:t>
            </a:r>
            <a:r>
              <a:rPr lang="de-DE" dirty="0" smtClean="0"/>
              <a:t> 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Tracing &amp;</a:t>
            </a:r>
            <a:r>
              <a:rPr lang="de-DE" dirty="0" smtClean="0"/>
              <a:t> </a:t>
            </a:r>
            <a:r>
              <a:rPr lang="de-DE" sz="1100" dirty="0">
                <a:solidFill>
                  <a:schemeClr val="accent1">
                    <a:lumMod val="75000"/>
                  </a:schemeClr>
                </a:solidFill>
              </a:rPr>
              <a:t>Debugging</a:t>
            </a:r>
            <a:endParaRPr lang="de-DE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47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6649398" y="655154"/>
            <a:ext cx="2494602" cy="1492816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Oval 1"/>
          <p:cNvSpPr/>
          <p:nvPr/>
        </p:nvSpPr>
        <p:spPr>
          <a:xfrm>
            <a:off x="1946517" y="3322140"/>
            <a:ext cx="221673" cy="263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Oval 2"/>
          <p:cNvSpPr/>
          <p:nvPr/>
        </p:nvSpPr>
        <p:spPr>
          <a:xfrm>
            <a:off x="2479858" y="1192494"/>
            <a:ext cx="221673" cy="263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Oval 3"/>
          <p:cNvSpPr/>
          <p:nvPr/>
        </p:nvSpPr>
        <p:spPr>
          <a:xfrm>
            <a:off x="3467063" y="1194425"/>
            <a:ext cx="221673" cy="263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/>
          <p:cNvSpPr/>
          <p:nvPr/>
        </p:nvSpPr>
        <p:spPr>
          <a:xfrm>
            <a:off x="6915074" y="1520351"/>
            <a:ext cx="221673" cy="263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/>
          <p:cNvSpPr/>
          <p:nvPr/>
        </p:nvSpPr>
        <p:spPr>
          <a:xfrm>
            <a:off x="4994531" y="2179141"/>
            <a:ext cx="221673" cy="263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Diamond 7"/>
          <p:cNvSpPr/>
          <p:nvPr/>
        </p:nvSpPr>
        <p:spPr>
          <a:xfrm>
            <a:off x="5938371" y="2168751"/>
            <a:ext cx="263239" cy="28401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/>
          <p:cNvSpPr txBox="1"/>
          <p:nvPr/>
        </p:nvSpPr>
        <p:spPr>
          <a:xfrm>
            <a:off x="2284235" y="3322139"/>
            <a:ext cx="7342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Routing</a:t>
            </a:r>
            <a:endParaRPr lang="de-DE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Can 17"/>
          <p:cNvSpPr/>
          <p:nvPr/>
        </p:nvSpPr>
        <p:spPr>
          <a:xfrm>
            <a:off x="3331985" y="2019813"/>
            <a:ext cx="491837" cy="58189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Elbow Connector 20"/>
          <p:cNvCxnSpPr>
            <a:stCxn id="2" idx="0"/>
            <a:endCxn id="18" idx="2"/>
          </p:cNvCxnSpPr>
          <p:nvPr/>
        </p:nvCxnSpPr>
        <p:spPr>
          <a:xfrm rot="5400000" flipH="1" flipV="1">
            <a:off x="2188979" y="2179135"/>
            <a:ext cx="1011381" cy="127463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18525" y="2601006"/>
            <a:ext cx="11187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Pinecone Vector DB</a:t>
            </a:r>
            <a:endParaRPr lang="de-DE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920215" y="4215758"/>
            <a:ext cx="221673" cy="263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4545990" y="1665126"/>
            <a:ext cx="11187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Retrieved Documents</a:t>
            </a:r>
            <a:endParaRPr lang="de-DE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6" name="Straight Arrow Connector 25"/>
          <p:cNvCxnSpPr>
            <a:stCxn id="18" idx="4"/>
            <a:endCxn id="6" idx="2"/>
          </p:cNvCxnSpPr>
          <p:nvPr/>
        </p:nvCxnSpPr>
        <p:spPr>
          <a:xfrm>
            <a:off x="3823822" y="2310759"/>
            <a:ext cx="11707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" idx="4"/>
            <a:endCxn id="23" idx="2"/>
          </p:cNvCxnSpPr>
          <p:nvPr/>
        </p:nvCxnSpPr>
        <p:spPr>
          <a:xfrm rot="16200000" flipH="1">
            <a:off x="4107784" y="1534945"/>
            <a:ext cx="762000" cy="486286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582511" y="4487549"/>
            <a:ext cx="1118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Web Search</a:t>
            </a:r>
            <a:endParaRPr lang="de-DE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28640" y="1020375"/>
            <a:ext cx="11187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Generate Answer - LLM</a:t>
            </a:r>
            <a:endParaRPr lang="de-DE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8" name="Elbow Connector 37"/>
          <p:cNvCxnSpPr>
            <a:stCxn id="23" idx="0"/>
            <a:endCxn id="5" idx="4"/>
          </p:cNvCxnSpPr>
          <p:nvPr/>
        </p:nvCxnSpPr>
        <p:spPr>
          <a:xfrm rot="16200000" flipV="1">
            <a:off x="5812397" y="2997102"/>
            <a:ext cx="2432171" cy="514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flipV="1">
            <a:off x="1385422" y="3452944"/>
            <a:ext cx="498764" cy="81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87036" y="3263699"/>
            <a:ext cx="1118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itchFamily="66" charset="0"/>
              </a:rPr>
              <a:t>Question</a:t>
            </a:r>
            <a:endParaRPr lang="de-DE" sz="1600" b="1" dirty="0">
              <a:solidFill>
                <a:schemeClr val="tx1">
                  <a:lumMod val="95000"/>
                  <a:lumOff val="5000"/>
                </a:schemeClr>
              </a:solidFill>
              <a:latin typeface="Bradley Hand ITC" pitchFamily="66" charset="0"/>
            </a:endParaRPr>
          </a:p>
        </p:txBody>
      </p:sp>
      <p:cxnSp>
        <p:nvCxnSpPr>
          <p:cNvPr id="51" name="Elbow Connector 50"/>
          <p:cNvCxnSpPr>
            <a:stCxn id="5" idx="6"/>
          </p:cNvCxnSpPr>
          <p:nvPr/>
        </p:nvCxnSpPr>
        <p:spPr>
          <a:xfrm>
            <a:off x="7136747" y="1651969"/>
            <a:ext cx="741261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6201610" y="1804369"/>
            <a:ext cx="566331" cy="3747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68" idx="0"/>
          </p:cNvCxnSpPr>
          <p:nvPr/>
        </p:nvCxnSpPr>
        <p:spPr>
          <a:xfrm>
            <a:off x="6195757" y="2466623"/>
            <a:ext cx="644103" cy="14506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6" idx="6"/>
            <a:endCxn id="8" idx="1"/>
          </p:cNvCxnSpPr>
          <p:nvPr/>
        </p:nvCxnSpPr>
        <p:spPr>
          <a:xfrm>
            <a:off x="5216204" y="2310759"/>
            <a:ext cx="722167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218110" y="2147970"/>
            <a:ext cx="696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>
                <a:solidFill>
                  <a:schemeClr val="accent1">
                    <a:lumMod val="75000"/>
                  </a:schemeClr>
                </a:solidFill>
              </a:rPr>
              <a:t>Docs</a:t>
            </a:r>
          </a:p>
          <a:p>
            <a:pPr algn="ctr"/>
            <a:r>
              <a:rPr lang="de-DE" sz="1000" dirty="0" smtClean="0">
                <a:solidFill>
                  <a:schemeClr val="accent1">
                    <a:lumMod val="75000"/>
                  </a:schemeClr>
                </a:solidFill>
              </a:rPr>
              <a:t>relevant</a:t>
            </a:r>
            <a:endParaRPr lang="de-DE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184289" y="1465815"/>
            <a:ext cx="6963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>
                <a:solidFill>
                  <a:schemeClr val="accent1">
                    <a:lumMod val="75000"/>
                  </a:schemeClr>
                </a:solidFill>
              </a:rPr>
              <a:t>yes</a:t>
            </a:r>
            <a:endParaRPr lang="de-DE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491702" y="3917276"/>
            <a:ext cx="6963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>
                <a:solidFill>
                  <a:schemeClr val="accent1">
                    <a:lumMod val="75000"/>
                  </a:schemeClr>
                </a:solidFill>
              </a:rPr>
              <a:t>No</a:t>
            </a:r>
            <a:endParaRPr lang="de-DE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Can 34"/>
          <p:cNvSpPr/>
          <p:nvPr/>
        </p:nvSpPr>
        <p:spPr>
          <a:xfrm>
            <a:off x="389661" y="1046309"/>
            <a:ext cx="491837" cy="58189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Box 35"/>
          <p:cNvSpPr txBox="1"/>
          <p:nvPr/>
        </p:nvSpPr>
        <p:spPr>
          <a:xfrm>
            <a:off x="259774" y="755761"/>
            <a:ext cx="755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YouTube</a:t>
            </a:r>
            <a:endParaRPr lang="de-DE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75110" y="805428"/>
            <a:ext cx="843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Vectorize</a:t>
            </a:r>
            <a:endParaRPr lang="de-DE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00799" y="801676"/>
            <a:ext cx="754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Embed</a:t>
            </a:r>
            <a:endParaRPr lang="de-DE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6" name="Elbow Connector 15"/>
          <p:cNvCxnSpPr>
            <a:stCxn id="3" idx="6"/>
            <a:endCxn id="4" idx="2"/>
          </p:cNvCxnSpPr>
          <p:nvPr/>
        </p:nvCxnSpPr>
        <p:spPr>
          <a:xfrm>
            <a:off x="2701531" y="1324112"/>
            <a:ext cx="765532" cy="193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4"/>
            <a:endCxn id="18" idx="1"/>
          </p:cNvCxnSpPr>
          <p:nvPr/>
        </p:nvCxnSpPr>
        <p:spPr>
          <a:xfrm rot="16200000" flipH="1">
            <a:off x="3296826" y="1738735"/>
            <a:ext cx="562152" cy="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1527200" y="1202050"/>
            <a:ext cx="221673" cy="263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Elbow Connector 49"/>
          <p:cNvCxnSpPr>
            <a:stCxn id="47" idx="6"/>
            <a:endCxn id="3" idx="2"/>
          </p:cNvCxnSpPr>
          <p:nvPr/>
        </p:nvCxnSpPr>
        <p:spPr>
          <a:xfrm flipV="1">
            <a:off x="1748873" y="1324112"/>
            <a:ext cx="730985" cy="955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219201" y="806429"/>
            <a:ext cx="843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Transcribe</a:t>
            </a:r>
            <a:endParaRPr lang="de-DE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1" name="Elbow Connector 40"/>
          <p:cNvCxnSpPr>
            <a:stCxn id="35" idx="4"/>
            <a:endCxn id="47" idx="2"/>
          </p:cNvCxnSpPr>
          <p:nvPr/>
        </p:nvCxnSpPr>
        <p:spPr>
          <a:xfrm flipV="1">
            <a:off x="881498" y="1333668"/>
            <a:ext cx="645702" cy="35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308989" y="1581231"/>
            <a:ext cx="7342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Whisper</a:t>
            </a:r>
            <a:endParaRPr lang="de-DE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113740" y="1526364"/>
            <a:ext cx="7342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Open AI</a:t>
            </a:r>
            <a:endParaRPr lang="de-DE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025910" y="1849792"/>
            <a:ext cx="1034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solidFill>
                  <a:schemeClr val="accent1">
                    <a:lumMod val="75000"/>
                  </a:schemeClr>
                </a:solidFill>
              </a:rPr>
              <a:t>GPT-3.5-Turbo</a:t>
            </a:r>
            <a:endParaRPr lang="de-DE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076" y="970012"/>
            <a:ext cx="625186" cy="611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7942116" y="1581231"/>
            <a:ext cx="1118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itchFamily="66" charset="0"/>
              </a:rPr>
              <a:t>Answer</a:t>
            </a:r>
            <a:endParaRPr lang="de-DE" sz="1600" b="1" dirty="0">
              <a:solidFill>
                <a:schemeClr val="tx1">
                  <a:lumMod val="95000"/>
                  <a:lumOff val="5000"/>
                </a:schemeClr>
              </a:solidFill>
              <a:latin typeface="Bradley Hand ITC" pitchFamily="66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274526" y="2890696"/>
            <a:ext cx="1599801" cy="1149689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4409176" y="3279087"/>
            <a:ext cx="1449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1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algn="ctr"/>
            <a:r>
              <a:rPr lang="de-DE" sz="1400" dirty="0"/>
              <a:t>ReAct Agent</a:t>
            </a:r>
          </a:p>
        </p:txBody>
      </p:sp>
      <p:sp>
        <p:nvSpPr>
          <p:cNvPr id="29" name="Bent-Up Arrow 28"/>
          <p:cNvSpPr/>
          <p:nvPr/>
        </p:nvSpPr>
        <p:spPr>
          <a:xfrm>
            <a:off x="6223598" y="2596556"/>
            <a:ext cx="1393233" cy="935195"/>
          </a:xfrm>
          <a:prstGeom prst="bent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Google Shape;72;p16"/>
          <p:cNvSpPr txBox="1">
            <a:spLocks/>
          </p:cNvSpPr>
          <p:nvPr/>
        </p:nvSpPr>
        <p:spPr>
          <a:xfrm>
            <a:off x="235525" y="1196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400" dirty="0" smtClean="0"/>
              <a:t>Generation &amp; Chatbot</a:t>
            </a:r>
            <a:endParaRPr lang="de-DE" sz="2400" dirty="0"/>
          </a:p>
        </p:txBody>
      </p:sp>
      <p:sp>
        <p:nvSpPr>
          <p:cNvPr id="54" name="Rounded Rectangle 53"/>
          <p:cNvSpPr/>
          <p:nvPr/>
        </p:nvSpPr>
        <p:spPr>
          <a:xfrm>
            <a:off x="88195" y="4642889"/>
            <a:ext cx="8801177" cy="43051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TextBox 57"/>
          <p:cNvSpPr txBox="1"/>
          <p:nvPr/>
        </p:nvSpPr>
        <p:spPr>
          <a:xfrm>
            <a:off x="3200797" y="4694359"/>
            <a:ext cx="3200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accent1">
                    <a:lumMod val="75000"/>
                  </a:schemeClr>
                </a:solidFill>
              </a:rPr>
              <a:t>Langsmith</a:t>
            </a:r>
            <a:r>
              <a:rPr lang="de-DE" dirty="0" smtClean="0"/>
              <a:t> 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Tracing &amp;</a:t>
            </a:r>
            <a:r>
              <a:rPr lang="de-DE" dirty="0" smtClean="0"/>
              <a:t> </a:t>
            </a:r>
            <a:r>
              <a:rPr lang="de-DE" sz="1100" dirty="0">
                <a:solidFill>
                  <a:schemeClr val="accent1">
                    <a:lumMod val="75000"/>
                  </a:schemeClr>
                </a:solidFill>
              </a:rPr>
              <a:t>Debugging</a:t>
            </a:r>
            <a:endParaRPr lang="de-DE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51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6649398" y="661927"/>
            <a:ext cx="2494602" cy="1492816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Oval 1"/>
          <p:cNvSpPr/>
          <p:nvPr/>
        </p:nvSpPr>
        <p:spPr>
          <a:xfrm>
            <a:off x="1946517" y="3328913"/>
            <a:ext cx="221673" cy="263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Oval 2"/>
          <p:cNvSpPr/>
          <p:nvPr/>
        </p:nvSpPr>
        <p:spPr>
          <a:xfrm>
            <a:off x="2479858" y="1199267"/>
            <a:ext cx="221673" cy="263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Oval 3"/>
          <p:cNvSpPr/>
          <p:nvPr/>
        </p:nvSpPr>
        <p:spPr>
          <a:xfrm>
            <a:off x="3467063" y="1201198"/>
            <a:ext cx="221673" cy="263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/>
          <p:cNvSpPr/>
          <p:nvPr/>
        </p:nvSpPr>
        <p:spPr>
          <a:xfrm>
            <a:off x="6915074" y="1527124"/>
            <a:ext cx="221673" cy="263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/>
          <p:cNvSpPr/>
          <p:nvPr/>
        </p:nvSpPr>
        <p:spPr>
          <a:xfrm>
            <a:off x="4994531" y="2185914"/>
            <a:ext cx="221673" cy="263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Diamond 7"/>
          <p:cNvSpPr/>
          <p:nvPr/>
        </p:nvSpPr>
        <p:spPr>
          <a:xfrm>
            <a:off x="5938371" y="2175524"/>
            <a:ext cx="263239" cy="28401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/>
          <p:cNvSpPr txBox="1"/>
          <p:nvPr/>
        </p:nvSpPr>
        <p:spPr>
          <a:xfrm>
            <a:off x="2284235" y="3328912"/>
            <a:ext cx="7342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Routing</a:t>
            </a:r>
            <a:endParaRPr lang="de-DE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Can 17"/>
          <p:cNvSpPr/>
          <p:nvPr/>
        </p:nvSpPr>
        <p:spPr>
          <a:xfrm>
            <a:off x="3331985" y="2026586"/>
            <a:ext cx="491837" cy="58189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Elbow Connector 20"/>
          <p:cNvCxnSpPr>
            <a:stCxn id="2" idx="0"/>
            <a:endCxn id="18" idx="2"/>
          </p:cNvCxnSpPr>
          <p:nvPr/>
        </p:nvCxnSpPr>
        <p:spPr>
          <a:xfrm rot="5400000" flipH="1" flipV="1">
            <a:off x="2188979" y="2185908"/>
            <a:ext cx="1011381" cy="127463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18525" y="2607779"/>
            <a:ext cx="11187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Pinecone Vector DB</a:t>
            </a:r>
            <a:endParaRPr lang="de-DE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920215" y="4222531"/>
            <a:ext cx="221673" cy="263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4545990" y="1671899"/>
            <a:ext cx="11187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Retrieved Documents</a:t>
            </a:r>
            <a:endParaRPr lang="de-DE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6" name="Straight Arrow Connector 25"/>
          <p:cNvCxnSpPr>
            <a:stCxn id="18" idx="4"/>
            <a:endCxn id="6" idx="2"/>
          </p:cNvCxnSpPr>
          <p:nvPr/>
        </p:nvCxnSpPr>
        <p:spPr>
          <a:xfrm>
            <a:off x="3823822" y="2317532"/>
            <a:ext cx="11707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" idx="4"/>
            <a:endCxn id="23" idx="2"/>
          </p:cNvCxnSpPr>
          <p:nvPr/>
        </p:nvCxnSpPr>
        <p:spPr>
          <a:xfrm rot="16200000" flipH="1">
            <a:off x="4107784" y="1541718"/>
            <a:ext cx="762000" cy="486286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582511" y="4494322"/>
            <a:ext cx="1118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Web Search</a:t>
            </a:r>
            <a:endParaRPr lang="de-DE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28640" y="1027148"/>
            <a:ext cx="11187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Generate Answer - LLM</a:t>
            </a:r>
            <a:endParaRPr lang="de-DE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8" name="Elbow Connector 37"/>
          <p:cNvCxnSpPr>
            <a:stCxn id="23" idx="0"/>
            <a:endCxn id="5" idx="4"/>
          </p:cNvCxnSpPr>
          <p:nvPr/>
        </p:nvCxnSpPr>
        <p:spPr>
          <a:xfrm rot="16200000" flipV="1">
            <a:off x="5812397" y="3003875"/>
            <a:ext cx="2432171" cy="514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flipV="1">
            <a:off x="1385422" y="3459717"/>
            <a:ext cx="498764" cy="81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87036" y="3270472"/>
            <a:ext cx="1118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itchFamily="66" charset="0"/>
              </a:rPr>
              <a:t>Question</a:t>
            </a:r>
            <a:endParaRPr lang="de-DE" sz="1600" b="1" dirty="0">
              <a:solidFill>
                <a:schemeClr val="tx1">
                  <a:lumMod val="95000"/>
                  <a:lumOff val="5000"/>
                </a:schemeClr>
              </a:solidFill>
              <a:latin typeface="Bradley Hand ITC" pitchFamily="66" charset="0"/>
            </a:endParaRPr>
          </a:p>
        </p:txBody>
      </p:sp>
      <p:cxnSp>
        <p:nvCxnSpPr>
          <p:cNvPr id="51" name="Elbow Connector 50"/>
          <p:cNvCxnSpPr>
            <a:stCxn id="5" idx="6"/>
          </p:cNvCxnSpPr>
          <p:nvPr/>
        </p:nvCxnSpPr>
        <p:spPr>
          <a:xfrm>
            <a:off x="7136747" y="1658742"/>
            <a:ext cx="741261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6201610" y="1811142"/>
            <a:ext cx="566331" cy="3747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68" idx="0"/>
          </p:cNvCxnSpPr>
          <p:nvPr/>
        </p:nvCxnSpPr>
        <p:spPr>
          <a:xfrm>
            <a:off x="6195757" y="2473396"/>
            <a:ext cx="644103" cy="14506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6" idx="6"/>
            <a:endCxn id="8" idx="1"/>
          </p:cNvCxnSpPr>
          <p:nvPr/>
        </p:nvCxnSpPr>
        <p:spPr>
          <a:xfrm>
            <a:off x="5216204" y="2317532"/>
            <a:ext cx="722167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218110" y="2154743"/>
            <a:ext cx="696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>
                <a:solidFill>
                  <a:schemeClr val="accent1">
                    <a:lumMod val="75000"/>
                  </a:schemeClr>
                </a:solidFill>
              </a:rPr>
              <a:t>Docs</a:t>
            </a:r>
          </a:p>
          <a:p>
            <a:pPr algn="ctr"/>
            <a:r>
              <a:rPr lang="de-DE" sz="1000" dirty="0" smtClean="0">
                <a:solidFill>
                  <a:schemeClr val="accent1">
                    <a:lumMod val="75000"/>
                  </a:schemeClr>
                </a:solidFill>
              </a:rPr>
              <a:t>relevant</a:t>
            </a:r>
            <a:endParaRPr lang="de-DE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184289" y="1472588"/>
            <a:ext cx="6963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>
                <a:solidFill>
                  <a:schemeClr val="accent1">
                    <a:lumMod val="75000"/>
                  </a:schemeClr>
                </a:solidFill>
              </a:rPr>
              <a:t>yes</a:t>
            </a:r>
            <a:endParaRPr lang="de-DE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491702" y="3924049"/>
            <a:ext cx="6963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>
                <a:solidFill>
                  <a:schemeClr val="accent1">
                    <a:lumMod val="75000"/>
                  </a:schemeClr>
                </a:solidFill>
              </a:rPr>
              <a:t>No</a:t>
            </a:r>
            <a:endParaRPr lang="de-DE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Can 34"/>
          <p:cNvSpPr/>
          <p:nvPr/>
        </p:nvSpPr>
        <p:spPr>
          <a:xfrm>
            <a:off x="389661" y="1053082"/>
            <a:ext cx="491837" cy="58189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Box 35"/>
          <p:cNvSpPr txBox="1"/>
          <p:nvPr/>
        </p:nvSpPr>
        <p:spPr>
          <a:xfrm>
            <a:off x="259774" y="762534"/>
            <a:ext cx="755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YouTube</a:t>
            </a:r>
            <a:endParaRPr lang="de-DE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75110" y="812201"/>
            <a:ext cx="843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Vectorize</a:t>
            </a:r>
            <a:endParaRPr lang="de-DE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00799" y="808449"/>
            <a:ext cx="754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Embed</a:t>
            </a:r>
            <a:endParaRPr lang="de-DE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6" name="Elbow Connector 15"/>
          <p:cNvCxnSpPr>
            <a:stCxn id="3" idx="6"/>
            <a:endCxn id="4" idx="2"/>
          </p:cNvCxnSpPr>
          <p:nvPr/>
        </p:nvCxnSpPr>
        <p:spPr>
          <a:xfrm>
            <a:off x="2701531" y="1330885"/>
            <a:ext cx="765532" cy="193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4"/>
            <a:endCxn id="18" idx="1"/>
          </p:cNvCxnSpPr>
          <p:nvPr/>
        </p:nvCxnSpPr>
        <p:spPr>
          <a:xfrm rot="16200000" flipH="1">
            <a:off x="3296826" y="1745508"/>
            <a:ext cx="562152" cy="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1527200" y="1208823"/>
            <a:ext cx="221673" cy="263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Elbow Connector 49"/>
          <p:cNvCxnSpPr>
            <a:stCxn id="47" idx="6"/>
            <a:endCxn id="3" idx="2"/>
          </p:cNvCxnSpPr>
          <p:nvPr/>
        </p:nvCxnSpPr>
        <p:spPr>
          <a:xfrm flipV="1">
            <a:off x="1748873" y="1330885"/>
            <a:ext cx="730985" cy="955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219201" y="813202"/>
            <a:ext cx="843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Transcribe</a:t>
            </a:r>
            <a:endParaRPr lang="de-DE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1" name="Elbow Connector 40"/>
          <p:cNvCxnSpPr>
            <a:stCxn id="35" idx="4"/>
            <a:endCxn id="47" idx="2"/>
          </p:cNvCxnSpPr>
          <p:nvPr/>
        </p:nvCxnSpPr>
        <p:spPr>
          <a:xfrm flipV="1">
            <a:off x="881498" y="1340441"/>
            <a:ext cx="645702" cy="35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308989" y="1588004"/>
            <a:ext cx="7342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Whisper</a:t>
            </a:r>
            <a:endParaRPr lang="de-DE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113740" y="1533137"/>
            <a:ext cx="7342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Open AI</a:t>
            </a:r>
            <a:endParaRPr lang="de-DE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025910" y="1856565"/>
            <a:ext cx="1034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solidFill>
                  <a:schemeClr val="accent1">
                    <a:lumMod val="75000"/>
                  </a:schemeClr>
                </a:solidFill>
              </a:rPr>
              <a:t>GPT-3.5-Turbo</a:t>
            </a:r>
            <a:endParaRPr lang="de-DE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076" y="976785"/>
            <a:ext cx="625186" cy="611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7942116" y="1588004"/>
            <a:ext cx="1118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itchFamily="66" charset="0"/>
              </a:rPr>
              <a:t>Answer</a:t>
            </a:r>
            <a:endParaRPr lang="de-DE" sz="1600" b="1" dirty="0">
              <a:solidFill>
                <a:schemeClr val="tx1">
                  <a:lumMod val="95000"/>
                  <a:lumOff val="5000"/>
                </a:schemeClr>
              </a:solidFill>
              <a:latin typeface="Bradley Hand ITC" pitchFamily="66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274526" y="2897469"/>
            <a:ext cx="1599801" cy="1149689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4409176" y="3285860"/>
            <a:ext cx="1449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1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algn="ctr"/>
            <a:r>
              <a:rPr lang="de-DE" sz="1400" dirty="0"/>
              <a:t>ReAct Agent</a:t>
            </a:r>
          </a:p>
        </p:txBody>
      </p:sp>
      <p:sp>
        <p:nvSpPr>
          <p:cNvPr id="29" name="Bent-Up Arrow 28"/>
          <p:cNvSpPr/>
          <p:nvPr/>
        </p:nvSpPr>
        <p:spPr>
          <a:xfrm>
            <a:off x="6223598" y="2603329"/>
            <a:ext cx="1393233" cy="935195"/>
          </a:xfrm>
          <a:prstGeom prst="bent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Google Shape;72;p16"/>
          <p:cNvSpPr txBox="1">
            <a:spLocks/>
          </p:cNvSpPr>
          <p:nvPr/>
        </p:nvSpPr>
        <p:spPr>
          <a:xfrm>
            <a:off x="235525" y="1873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400" dirty="0" smtClean="0"/>
              <a:t>Generation &amp; Chatbot</a:t>
            </a:r>
            <a:endParaRPr lang="de-DE" sz="2400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5874327" y="121928"/>
            <a:ext cx="3269673" cy="2126827"/>
          </a:xfrm>
          <a:prstGeom prst="wedgeRound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075" y="173937"/>
            <a:ext cx="3393391" cy="1980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Rounded Rectangle 53"/>
          <p:cNvSpPr/>
          <p:nvPr/>
        </p:nvSpPr>
        <p:spPr>
          <a:xfrm>
            <a:off x="88195" y="4642889"/>
            <a:ext cx="8801177" cy="43051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TextBox 57"/>
          <p:cNvSpPr txBox="1"/>
          <p:nvPr/>
        </p:nvSpPr>
        <p:spPr>
          <a:xfrm>
            <a:off x="3200797" y="4694359"/>
            <a:ext cx="3200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accent1">
                    <a:lumMod val="75000"/>
                  </a:schemeClr>
                </a:solidFill>
              </a:rPr>
              <a:t>Langsmith</a:t>
            </a:r>
            <a:r>
              <a:rPr lang="de-DE" dirty="0" smtClean="0"/>
              <a:t> 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</a:rPr>
              <a:t>Tracing &amp;</a:t>
            </a:r>
            <a:r>
              <a:rPr lang="de-DE" dirty="0" smtClean="0"/>
              <a:t> </a:t>
            </a:r>
            <a:r>
              <a:rPr lang="de-DE" sz="1100" dirty="0">
                <a:solidFill>
                  <a:schemeClr val="accent1">
                    <a:lumMod val="75000"/>
                  </a:schemeClr>
                </a:solidFill>
              </a:rPr>
              <a:t>Debugging</a:t>
            </a:r>
            <a:endParaRPr lang="de-DE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36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54909" y="15069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Evaluation</a:t>
            </a:r>
            <a:endParaRPr dirty="0"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670560"/>
            <a:ext cx="8520600" cy="41181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" sz="1400" dirty="0" smtClean="0"/>
              <a:t>Input Dataset Optimization</a:t>
            </a:r>
          </a:p>
          <a:p>
            <a:pPr lvl="0"/>
            <a:r>
              <a:rPr lang="en" sz="1400" dirty="0" smtClean="0"/>
              <a:t>Router node implementation</a:t>
            </a:r>
          </a:p>
          <a:p>
            <a:pPr lvl="0"/>
            <a:r>
              <a:rPr lang="en" sz="1400" dirty="0" smtClean="0"/>
              <a:t>Langsmith </a:t>
            </a:r>
            <a:r>
              <a:rPr lang="en" sz="1400" dirty="0"/>
              <a:t>for Tracing &amp; </a:t>
            </a:r>
            <a:r>
              <a:rPr lang="en" sz="1400" dirty="0" smtClean="0"/>
              <a:t>debugging</a:t>
            </a:r>
          </a:p>
          <a:p>
            <a:r>
              <a:rPr lang="en-US" sz="1400" dirty="0" err="1"/>
              <a:t>Giskard</a:t>
            </a:r>
            <a:r>
              <a:rPr lang="en-US" sz="1400" dirty="0"/>
              <a:t> </a:t>
            </a:r>
            <a:r>
              <a:rPr lang="en-US" sz="1400" dirty="0" smtClean="0"/>
              <a:t>testing &amp; Evaluation – results below. </a:t>
            </a:r>
            <a:endParaRPr lang="en-US" sz="14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419" y="2270971"/>
            <a:ext cx="3375383" cy="249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96" y="2270971"/>
            <a:ext cx="3091159" cy="2440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3591452" y="3081861"/>
            <a:ext cx="1488935" cy="598811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354909" y="1894121"/>
            <a:ext cx="2989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Consolidated Input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5304419" y="1807815"/>
            <a:ext cx="2989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Split Input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454</Words>
  <Application>Microsoft Office PowerPoint</Application>
  <PresentationFormat>On-screen Show (16:9)</PresentationFormat>
  <Paragraphs>178</Paragraphs>
  <Slides>14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Simple Light</vt:lpstr>
      <vt:lpstr>Earnings Q&amp;A</vt:lpstr>
      <vt:lpstr>Overview &amp; Scope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Evaluation</vt:lpstr>
      <vt:lpstr>Giskard evaluation: contd., </vt:lpstr>
      <vt:lpstr>Project Approach </vt:lpstr>
      <vt:lpstr>Deployment:</vt:lpstr>
      <vt:lpstr>Next Steps: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KK</dc:creator>
  <cp:lastModifiedBy>ismail - [2010]</cp:lastModifiedBy>
  <cp:revision>32</cp:revision>
  <dcterms:modified xsi:type="dcterms:W3CDTF">2024-11-08T13:07:42Z</dcterms:modified>
</cp:coreProperties>
</file>