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001553-E37A-451B-80F6-B17BC40278CB}">
  <a:tblStyle styleId="{F8001553-E37A-451B-80F6-B17BC40278CB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9EC"/>
          </a:solidFill>
        </a:fill>
      </a:tcStyle>
    </a:wholeTbl>
    <a:band1H>
      <a:tcTxStyle/>
      <a:tcStyle>
        <a:fill>
          <a:solidFill>
            <a:srgbClr val="CAD1D8"/>
          </a:solidFill>
        </a:fill>
      </a:tcStyle>
    </a:band1H>
    <a:band2H>
      <a:tcTxStyle/>
    </a:band2H>
    <a:band1V>
      <a:tcTxStyle/>
      <a:tcStyle>
        <a:fill>
          <a:solidFill>
            <a:srgbClr val="CAD1D8"/>
          </a:solidFill>
        </a:fill>
      </a:tcStyle>
    </a:band1V>
    <a:band2V>
      <a:tcTxStyle/>
    </a:band2V>
    <a:la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888011cd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888011c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888011cd8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888011cd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888011cd8_0_5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888011cd8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d888011cd8_0_5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d888011cd8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2"/>
                </a:solidFill>
              </a:defRPr>
            </a:lvl1pPr>
            <a:lvl2pPr lvl="1" algn="r">
              <a:buNone/>
              <a:defRPr sz="1300">
                <a:solidFill>
                  <a:schemeClr val="lt2"/>
                </a:solidFill>
              </a:defRPr>
            </a:lvl2pPr>
            <a:lvl3pPr lvl="2" algn="r">
              <a:buNone/>
              <a:defRPr sz="1300">
                <a:solidFill>
                  <a:schemeClr val="lt2"/>
                </a:solidFill>
              </a:defRPr>
            </a:lvl3pPr>
            <a:lvl4pPr lvl="3" algn="r">
              <a:buNone/>
              <a:defRPr sz="1300">
                <a:solidFill>
                  <a:schemeClr val="lt2"/>
                </a:solidFill>
              </a:defRPr>
            </a:lvl4pPr>
            <a:lvl5pPr lvl="4" algn="r">
              <a:buNone/>
              <a:defRPr sz="1300">
                <a:solidFill>
                  <a:schemeClr val="lt2"/>
                </a:solidFill>
              </a:defRPr>
            </a:lvl5pPr>
            <a:lvl6pPr lvl="5" algn="r">
              <a:buNone/>
              <a:defRPr sz="1300">
                <a:solidFill>
                  <a:schemeClr val="lt2"/>
                </a:solidFill>
              </a:defRPr>
            </a:lvl6pPr>
            <a:lvl7pPr lvl="6" algn="r">
              <a:buNone/>
              <a:defRPr sz="1300">
                <a:solidFill>
                  <a:schemeClr val="lt2"/>
                </a:solidFill>
              </a:defRPr>
            </a:lvl7pPr>
            <a:lvl8pPr lvl="7" algn="r">
              <a:buNone/>
              <a:defRPr sz="1300">
                <a:solidFill>
                  <a:schemeClr val="lt2"/>
                </a:solidFill>
              </a:defRPr>
            </a:lvl8pPr>
            <a:lvl9pPr lvl="8" algn="r">
              <a:buNone/>
              <a:defRPr sz="13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640"/>
              <a:t>Automated Customer Reviews with Natural Language Processing</a:t>
            </a:r>
            <a:endParaRPr sz="464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Diego Rosa Paz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Sylvia Y. Pérez Montero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862300" y="5056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83">
                <a:solidFill>
                  <a:schemeClr val="accent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Consumer Reviews of Amazon Products</a:t>
            </a:r>
            <a:endParaRPr sz="3983">
              <a:solidFill>
                <a:schemeClr val="accent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400" y="1881425"/>
            <a:ext cx="3277425" cy="3841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9825" y="1363663"/>
            <a:ext cx="7573674" cy="48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418550" y="1161900"/>
            <a:ext cx="935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NLP Modeling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838200" y="2487600"/>
            <a:ext cx="10515600" cy="32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Phase I (Traditional Models)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Naïve Bayes, Logistic Regression, Random Forest and Support Vector models were generated and trained.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-US"/>
              <a:t>Optimization steps generally worsened the models’ performance.  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Undersampling was looked at to balance out the impact of the lower ratings (1,2,3) being so underrepresented.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Phase II – Deep Learning Model (BERT / DistilBERT)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Results were much more positive than previous models.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664213" y="533242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👩‍🌾 </a:t>
            </a:r>
            <a:r>
              <a:rPr lang="en-US"/>
              <a:t>Traditional Machine Learning Models 🧑‍🌾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559975" y="1296750"/>
            <a:ext cx="6282000" cy="3537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After removing half the columns in the dataset, we applied </a:t>
            </a:r>
            <a:r>
              <a:rPr lang="en-US"/>
              <a:t>TF-IDF</a:t>
            </a:r>
            <a:r>
              <a:rPr lang="en-US"/>
              <a:t> vectorization to the ‘reviews.text’ column, aiming to predict and label if a rating would be negative, neutral or positive off of the reviews left by customers. </a:t>
            </a:r>
            <a:br>
              <a:rPr lang="en-US"/>
            </a:br>
            <a:br>
              <a:rPr lang="en-US"/>
            </a:br>
            <a:r>
              <a:rPr lang="en-US"/>
              <a:t>For this approach we got out best results with Random Forest Classifiers and Support Vector Classifiers.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275" y="1358750"/>
            <a:ext cx="5347650" cy="11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797" y="4235900"/>
            <a:ext cx="10554424" cy="19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👩‍🌾 </a:t>
            </a:r>
            <a:r>
              <a:rPr lang="en-US"/>
              <a:t>Traditional Results🧑‍🌾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2869" y="1549900"/>
            <a:ext cx="4977025" cy="3758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013" y="1564267"/>
            <a:ext cx="4977024" cy="372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751114" y="18986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Results </a:t>
            </a:r>
            <a:br>
              <a:rPr lang="en-US"/>
            </a:br>
            <a:r>
              <a:rPr lang="en-US"/>
              <a:t>(“Optimized” traditional models + DistilBERT)</a:t>
            </a:r>
            <a:endParaRPr/>
          </a:p>
        </p:txBody>
      </p:sp>
      <p:graphicFrame>
        <p:nvGraphicFramePr>
          <p:cNvPr id="95" name="Google Shape;95;p19"/>
          <p:cNvGraphicFramePr/>
          <p:nvPr/>
        </p:nvGraphicFramePr>
        <p:xfrm>
          <a:off x="838201" y="14758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{F8001553-E37A-451B-80F6-B17BC40278CB}</a:tableStyleId>
              </a:tblPr>
              <a:tblGrid>
                <a:gridCol w="3570525"/>
                <a:gridCol w="1524000"/>
                <a:gridCol w="1600200"/>
                <a:gridCol w="1676400"/>
                <a:gridCol w="1567550"/>
              </a:tblGrid>
              <a:tr h="544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Model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Model Accuracy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F1 Score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Precision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Recall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1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DistilBERT</a:t>
                      </a:r>
                      <a:endParaRPr sz="18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93.37%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90.17%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87.18%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93.37%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4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Support Vector (TF-IDF)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71</a:t>
                      </a:r>
                      <a:r>
                        <a:rPr lang="en-US" sz="1800"/>
                        <a:t>.77%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83</a:t>
                      </a:r>
                      <a:r>
                        <a:rPr lang="en-US" sz="1800"/>
                        <a:t>.00%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73</a:t>
                      </a:r>
                      <a:r>
                        <a:rPr lang="en-US" sz="1800"/>
                        <a:t>.00%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97</a:t>
                      </a:r>
                      <a:r>
                        <a:rPr lang="en-US" sz="1800"/>
                        <a:t>.00%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4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Random Forest (TF-IDF)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71.61</a:t>
                      </a:r>
                      <a:r>
                        <a:rPr lang="en-US" sz="1800"/>
                        <a:t>%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83</a:t>
                      </a:r>
                      <a:r>
                        <a:rPr lang="en-US" sz="1800"/>
                        <a:t>.00%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73</a:t>
                      </a:r>
                      <a:r>
                        <a:rPr lang="en-US" sz="1800"/>
                        <a:t>.00%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97</a:t>
                      </a:r>
                      <a:r>
                        <a:rPr lang="en-US" sz="1800"/>
                        <a:t>.00%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4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Naïve Bayes (TF-IDF)</a:t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11.90%</a:t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9.00%</a:t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22.00%</a:t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18.00%</a:t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  <a:tr h="544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Naïve Bayes (Count)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11.90%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9.00%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22.00%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18.00%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77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Logistic Regression (TF-IDF)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6.19%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5.00%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21.00%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16.00%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77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Logistic Regression (Count)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6.19%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5.00%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21.00%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16.00%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1011250" y="555150"/>
            <a:ext cx="100596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668550" y="1406851"/>
            <a:ext cx="10854900" cy="48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10000"/>
          </a:bodyPr>
          <a:lstStyle/>
          <a:p>
            <a:pPr indent="-229041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19"/>
              <a:buChar char="●"/>
            </a:pPr>
            <a:r>
              <a:rPr lang="en-US" sz="3992"/>
              <a:t>DistilBERT had significantly better results than the traditional Naïve Bayes, Logistic Regression, and Random Forest models.</a:t>
            </a:r>
            <a:endParaRPr sz="3992"/>
          </a:p>
          <a:p>
            <a:pPr indent="-234756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14316"/>
              <a:buChar char="○"/>
            </a:pPr>
            <a:r>
              <a:rPr lang="en-US" sz="3492"/>
              <a:t>Accuracy of 93.37% was dramatically higher</a:t>
            </a:r>
            <a:endParaRPr sz="3492"/>
          </a:p>
          <a:p>
            <a:pPr indent="-234756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14316"/>
              <a:buChar char="○"/>
            </a:pPr>
            <a:r>
              <a:rPr lang="en-US" sz="3492"/>
              <a:t>F1-Score of 90.17% suggests a strong balance between precision and recall, whereas the traditional models had very low values</a:t>
            </a:r>
            <a:endParaRPr sz="3492"/>
          </a:p>
          <a:p>
            <a:pPr indent="-234756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14316"/>
              <a:buChar char="○"/>
            </a:pPr>
            <a:r>
              <a:rPr lang="en-US" sz="3492"/>
              <a:t>Precision (87.18%) and recall (93.37%) show that DistilBERT predicts very well and also captures most relevant cases.</a:t>
            </a:r>
            <a:endParaRPr sz="3492"/>
          </a:p>
          <a:p>
            <a:pPr indent="-234756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14316"/>
              <a:buChar char="○"/>
            </a:pPr>
            <a:r>
              <a:rPr lang="en-US" sz="3492"/>
              <a:t>While the traditional models struggled with class imbalance (even with tuning), DistilBERT appears to generalize well </a:t>
            </a:r>
            <a:endParaRPr sz="3492"/>
          </a:p>
          <a:p>
            <a:pPr indent="-1333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8721"/>
              <a:buNone/>
            </a:pPr>
            <a:r>
              <a:t/>
            </a:r>
            <a:endParaRPr sz="3492"/>
          </a:p>
          <a:p>
            <a:pPr indent="-22904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0019"/>
              <a:buChar char="●"/>
            </a:pPr>
            <a:r>
              <a:rPr lang="en-US" sz="3992"/>
              <a:t>Within the ML models, Random Forest outperformed Naïve Bayes and Logistic Regression</a:t>
            </a:r>
            <a:endParaRPr sz="3992"/>
          </a:p>
          <a:p>
            <a:pPr indent="-234756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14316"/>
              <a:buChar char="○"/>
            </a:pPr>
            <a:r>
              <a:rPr lang="en-US" sz="3492"/>
              <a:t>Still much lower accuracy than DistilBERT</a:t>
            </a:r>
            <a:endParaRPr sz="3492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3492"/>
          </a:p>
          <a:p>
            <a:pPr indent="-22904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0019"/>
              <a:buChar char="●"/>
            </a:pPr>
            <a:r>
              <a:rPr lang="en-US" sz="3992"/>
              <a:t>Optimization Recommendations:</a:t>
            </a:r>
            <a:endParaRPr sz="3992"/>
          </a:p>
          <a:p>
            <a:pPr indent="-234756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14316"/>
              <a:buChar char="○"/>
            </a:pPr>
            <a:r>
              <a:rPr lang="en-US" sz="3492"/>
              <a:t>Increase training epochs for DistilBERT (5-10 versus the 3 used here)</a:t>
            </a:r>
            <a:endParaRPr sz="3492"/>
          </a:p>
          <a:p>
            <a:pPr indent="-234756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14316"/>
              <a:buChar char="○"/>
            </a:pPr>
            <a:r>
              <a:rPr lang="en-US" sz="3492"/>
              <a:t>Hyperparameter tuning: </a:t>
            </a:r>
            <a:endParaRPr sz="3492"/>
          </a:p>
          <a:p>
            <a:pPr indent="-240471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2863"/>
              <a:buChar char="■"/>
            </a:pPr>
            <a:r>
              <a:rPr lang="en-US" sz="3492"/>
              <a:t>Batch size (8 -&gt;16)</a:t>
            </a:r>
            <a:endParaRPr sz="3492"/>
          </a:p>
          <a:p>
            <a:pPr indent="-240471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2863"/>
              <a:buChar char="■"/>
            </a:pPr>
            <a:r>
              <a:rPr lang="en-US" sz="3492"/>
              <a:t>Learning rate</a:t>
            </a:r>
            <a:endParaRPr sz="3492"/>
          </a:p>
          <a:p>
            <a:pPr indent="-240471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2863"/>
              <a:buChar char="■"/>
            </a:pPr>
            <a:r>
              <a:rPr lang="en-US" sz="3492"/>
              <a:t>Max length of sequences (256 -&gt; 512)</a:t>
            </a:r>
            <a:endParaRPr sz="3492"/>
          </a:p>
          <a:p>
            <a:pPr indent="-240471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2863"/>
              <a:buChar char="■"/>
            </a:pPr>
            <a:r>
              <a:rPr lang="en-US" sz="3492"/>
              <a:t>Look further into adjusting class weights, particularly of the 1 and 2 ratings.</a:t>
            </a:r>
            <a:endParaRPr sz="3492"/>
          </a:p>
          <a:p>
            <a:pPr indent="-234756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14316"/>
              <a:buChar char="○"/>
            </a:pPr>
            <a:r>
              <a:rPr lang="en-US" sz="3492"/>
              <a:t>Combine DistilBERT with other Transformers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