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6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  <p:sldId id="25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79"/>
    <p:restoredTop sz="94690"/>
  </p:normalViewPr>
  <p:slideViewPr>
    <p:cSldViewPr snapToGrid="0">
      <p:cViewPr varScale="1">
        <p:scale>
          <a:sx n="97" d="100"/>
          <a:sy n="97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72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1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2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0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0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7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7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3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3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9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4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5" r:id="rId6"/>
    <p:sldLayoutId id="2147483770" r:id="rId7"/>
    <p:sldLayoutId id="2147483771" r:id="rId8"/>
    <p:sldLayoutId id="2147483772" r:id="rId9"/>
    <p:sldLayoutId id="2147483774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Stern, Majorelle Blue, Blau, Licht enthält.&#10;&#10;Automatisch generierte Beschreibung">
            <a:extLst>
              <a:ext uri="{FF2B5EF4-FFF2-40B4-BE49-F238E27FC236}">
                <a16:creationId xmlns:a16="http://schemas.microsoft.com/office/drawing/2014/main" id="{91B6196C-ADA0-8CAD-5FF1-16954242FB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26" r="1278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F6718B-00A2-86BA-D8BB-3532FC424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8192683" cy="2973622"/>
          </a:xfrm>
        </p:spPr>
        <p:txBody>
          <a:bodyPr anchor="b">
            <a:normAutofit/>
          </a:bodyPr>
          <a:lstStyle/>
          <a:p>
            <a:pPr algn="l"/>
            <a:r>
              <a:rPr lang="de-DE" sz="3200" dirty="0">
                <a:solidFill>
                  <a:srgbClr val="F0F6FC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  <a:cs typeface="Devanagari Sangam MN" panose="02000000000000000000" pitchFamily="2" charset="0"/>
              </a:rPr>
              <a:t>PROJECT NLP:</a:t>
            </a:r>
            <a:br>
              <a:rPr lang="de-DE" sz="3200" dirty="0">
                <a:solidFill>
                  <a:srgbClr val="F0F6FC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  <a:cs typeface="Devanagari Sangam MN" panose="02000000000000000000" pitchFamily="2" charset="0"/>
              </a:rPr>
            </a:br>
            <a:br>
              <a:rPr lang="de-DE" sz="3200" dirty="0">
                <a:solidFill>
                  <a:srgbClr val="F0F6FC"/>
                </a:solidFill>
                <a:effectLst/>
                <a:latin typeface="Dotum" panose="020B0600000101010101" pitchFamily="34" charset="-127"/>
                <a:ea typeface="Dotum" panose="020B0600000101010101" pitchFamily="34" charset="-127"/>
                <a:cs typeface="Devanagari Sangam MN" panose="02000000000000000000" pitchFamily="2" charset="0"/>
              </a:rPr>
            </a:br>
            <a:r>
              <a:rPr lang="de-DE" sz="4000" dirty="0">
                <a:solidFill>
                  <a:srgbClr val="F0F6FC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Dotum" panose="020B0600000101010101" pitchFamily="34" charset="-127"/>
                <a:ea typeface="Dotum" panose="020B0600000101010101" pitchFamily="34" charset="-127"/>
                <a:cs typeface="Devanagari Sangam MN" panose="02000000000000000000" pitchFamily="2" charset="0"/>
              </a:rPr>
              <a:t>AUTOMATED CUSTOMER REVIEWS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15FF49-E0F9-719A-5498-0172159B8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7142020" cy="643259"/>
          </a:xfrm>
        </p:spPr>
        <p:txBody>
          <a:bodyPr>
            <a:no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WEEK 7 PROJECT BY KEREM SENLER &amp; JULIA NUSS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7ACA5-DF7E-3D4F-1392-0B513988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463826"/>
            <a:ext cx="9857232" cy="1264390"/>
          </a:xfrm>
        </p:spPr>
        <p:txBody>
          <a:bodyPr/>
          <a:lstStyle/>
          <a:p>
            <a:endParaRPr lang="de-DE" dirty="0"/>
          </a:p>
        </p:txBody>
      </p:sp>
      <p:sp useBgFill="1">
        <p:nvSpPr>
          <p:cNvPr id="4" name="Rechteck 3">
            <a:extLst>
              <a:ext uri="{FF2B5EF4-FFF2-40B4-BE49-F238E27FC236}">
                <a16:creationId xmlns:a16="http://schemas.microsoft.com/office/drawing/2014/main" id="{AC1021EC-3079-0739-C016-D9006871F1BE}"/>
              </a:ext>
            </a:extLst>
          </p:cNvPr>
          <p:cNvSpPr/>
          <p:nvPr/>
        </p:nvSpPr>
        <p:spPr>
          <a:xfrm>
            <a:off x="418967" y="1"/>
            <a:ext cx="11561329" cy="21203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8C09FB1-5380-575B-97E9-7C77665F9778}"/>
              </a:ext>
            </a:extLst>
          </p:cNvPr>
          <p:cNvSpPr txBox="1"/>
          <p:nvPr/>
        </p:nvSpPr>
        <p:spPr>
          <a:xfrm>
            <a:off x="3681197" y="449690"/>
            <a:ext cx="472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F0F6FC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Dotum" panose="020B0600000101010101" pitchFamily="34" charset="-127"/>
                <a:ea typeface="Dotum" panose="020B0600000101010101" pitchFamily="34" charset="-127"/>
                <a:cs typeface="Devanagari Sangam MN" panose="02000000000000000000" pitchFamily="2" charset="0"/>
              </a:rPr>
              <a:t>PROJECT OVERVIEW</a:t>
            </a:r>
            <a:endParaRPr lang="de-DE" sz="3600" dirty="0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0A53EF3-62CA-3668-E33A-48BA8B554AEA}"/>
              </a:ext>
            </a:extLst>
          </p:cNvPr>
          <p:cNvCxnSpPr/>
          <p:nvPr/>
        </p:nvCxnSpPr>
        <p:spPr>
          <a:xfrm>
            <a:off x="1115568" y="1378225"/>
            <a:ext cx="10168128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>
            <a:glow rad="63500">
              <a:srgbClr val="00B0F0">
                <a:alpha val="55892"/>
              </a:srgb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C2A5EE-6527-04BA-D26A-1B834A4F8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728216"/>
            <a:ext cx="10168128" cy="4443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GOAL:</a:t>
            </a: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Developing</a:t>
            </a:r>
            <a:r>
              <a:rPr lang="de-DE" dirty="0">
                <a:solidFill>
                  <a:schemeClr val="bg1"/>
                </a:solidFill>
              </a:rPr>
              <a:t> an NLP </a:t>
            </a:r>
            <a:r>
              <a:rPr lang="de-DE" dirty="0" err="1">
                <a:solidFill>
                  <a:schemeClr val="bg1"/>
                </a:solidFill>
              </a:rPr>
              <a:t>model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that</a:t>
            </a:r>
            <a:r>
              <a:rPr lang="de-DE" dirty="0">
                <a:solidFill>
                  <a:schemeClr val="bg1"/>
                </a:solidFill>
              </a:rPr>
              <a:t> will </a:t>
            </a:r>
            <a:r>
              <a:rPr lang="de-DE" dirty="0" err="1">
                <a:solidFill>
                  <a:schemeClr val="bg1"/>
                </a:solidFill>
              </a:rPr>
              <a:t>automate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processing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customer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feedback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a </a:t>
            </a:r>
            <a:r>
              <a:rPr lang="de-DE" dirty="0" err="1">
                <a:solidFill>
                  <a:schemeClr val="bg1"/>
                </a:solidFill>
              </a:rPr>
              <a:t>retail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company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classifying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reviews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as</a:t>
            </a:r>
            <a:r>
              <a:rPr lang="de-DE" dirty="0">
                <a:solidFill>
                  <a:schemeClr val="bg1"/>
                </a:solidFill>
              </a:rPr>
              <a:t> ‚Positive‘, ‚Neutral‘ </a:t>
            </a:r>
            <a:r>
              <a:rPr lang="de-DE" dirty="0" err="1">
                <a:solidFill>
                  <a:schemeClr val="bg1"/>
                </a:solidFill>
              </a:rPr>
              <a:t>or</a:t>
            </a:r>
            <a:r>
              <a:rPr lang="de-DE" dirty="0">
                <a:solidFill>
                  <a:schemeClr val="bg1"/>
                </a:solidFill>
              </a:rPr>
              <a:t> ‚Negative‘</a:t>
            </a:r>
          </a:p>
          <a:p>
            <a:pPr>
              <a:spcAft>
                <a:spcPts val="1200"/>
              </a:spcAft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Comparing</a:t>
            </a:r>
            <a:r>
              <a:rPr lang="de-DE" dirty="0">
                <a:solidFill>
                  <a:schemeClr val="bg1"/>
                </a:solidFill>
              </a:rPr>
              <a:t> traditional </a:t>
            </a:r>
            <a:r>
              <a:rPr lang="de-DE" dirty="0" err="1">
                <a:solidFill>
                  <a:schemeClr val="bg1"/>
                </a:solidFill>
              </a:rPr>
              <a:t>models</a:t>
            </a:r>
            <a:r>
              <a:rPr lang="de-DE" dirty="0">
                <a:solidFill>
                  <a:schemeClr val="bg1"/>
                </a:solidFill>
              </a:rPr>
              <a:t> like </a:t>
            </a:r>
            <a:r>
              <a:rPr lang="de-DE" dirty="0" err="1">
                <a:solidFill>
                  <a:schemeClr val="bg1"/>
                </a:solidFill>
              </a:rPr>
              <a:t>RandomForest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NaiveBayes</a:t>
            </a:r>
            <a:r>
              <a:rPr lang="de-DE" dirty="0">
                <a:solidFill>
                  <a:schemeClr val="bg1"/>
                </a:solidFill>
              </a:rPr>
              <a:t> and SVM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DeepLearning</a:t>
            </a:r>
            <a:r>
              <a:rPr lang="de-DE" dirty="0">
                <a:solidFill>
                  <a:schemeClr val="bg1"/>
                </a:solidFill>
              </a:rPr>
              <a:t>/</a:t>
            </a:r>
            <a:r>
              <a:rPr lang="de-DE" dirty="0" err="1">
                <a:solidFill>
                  <a:schemeClr val="bg1"/>
                </a:solidFill>
              </a:rPr>
              <a:t>pretrained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models</a:t>
            </a:r>
            <a:r>
              <a:rPr lang="de-DE" dirty="0">
                <a:solidFill>
                  <a:schemeClr val="bg1"/>
                </a:solidFill>
              </a:rPr>
              <a:t> like BERT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KEY LEARNING OBJECTIVES:</a:t>
            </a: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 Learning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get</a:t>
            </a:r>
            <a:r>
              <a:rPr lang="de-DE" dirty="0">
                <a:solidFill>
                  <a:schemeClr val="bg1"/>
                </a:solidFill>
              </a:rPr>
              <a:t> a sense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performance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models</a:t>
            </a:r>
            <a:r>
              <a:rPr lang="de-DE" dirty="0">
                <a:solidFill>
                  <a:schemeClr val="bg1"/>
                </a:solidFill>
              </a:rPr>
              <a:t> in NLP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Which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models</a:t>
            </a:r>
            <a:r>
              <a:rPr lang="de-DE" dirty="0">
                <a:solidFill>
                  <a:schemeClr val="bg1"/>
                </a:solidFill>
              </a:rPr>
              <a:t> perform </a:t>
            </a:r>
            <a:r>
              <a:rPr lang="de-DE" dirty="0" err="1">
                <a:solidFill>
                  <a:schemeClr val="bg1"/>
                </a:solidFill>
              </a:rPr>
              <a:t>best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 err="1">
                <a:solidFill>
                  <a:schemeClr val="bg1"/>
                </a:solidFill>
              </a:rPr>
              <a:t>how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you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refine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them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7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C0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F082F6-5787-94E2-1558-177685DA8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69B0D-A432-03EA-498D-A99A49BD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463826"/>
            <a:ext cx="9857232" cy="1264390"/>
          </a:xfrm>
        </p:spPr>
        <p:txBody>
          <a:bodyPr/>
          <a:lstStyle/>
          <a:p>
            <a:endParaRPr lang="de-DE" dirty="0"/>
          </a:p>
        </p:txBody>
      </p:sp>
      <p:sp useBgFill="1">
        <p:nvSpPr>
          <p:cNvPr id="4" name="Rechteck 3">
            <a:extLst>
              <a:ext uri="{FF2B5EF4-FFF2-40B4-BE49-F238E27FC236}">
                <a16:creationId xmlns:a16="http://schemas.microsoft.com/office/drawing/2014/main" id="{D7444EC6-7165-1232-B7A6-97D58ECFDEFD}"/>
              </a:ext>
            </a:extLst>
          </p:cNvPr>
          <p:cNvSpPr/>
          <p:nvPr/>
        </p:nvSpPr>
        <p:spPr>
          <a:xfrm>
            <a:off x="418967" y="1"/>
            <a:ext cx="11561329" cy="21203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ED1B562-7048-AF4C-36C8-092C9CD473D2}"/>
              </a:ext>
            </a:extLst>
          </p:cNvPr>
          <p:cNvSpPr txBox="1"/>
          <p:nvPr/>
        </p:nvSpPr>
        <p:spPr>
          <a:xfrm>
            <a:off x="3019677" y="463826"/>
            <a:ext cx="6152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F0F6FC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Dotum" panose="020B0600000101010101" pitchFamily="34" charset="-127"/>
                <a:ea typeface="Dotum" panose="020B0600000101010101" pitchFamily="34" charset="-127"/>
                <a:cs typeface="Devanagari Sangam MN" panose="02000000000000000000" pitchFamily="2" charset="0"/>
              </a:rPr>
              <a:t>IMPLEMENTATION DETAILS</a:t>
            </a:r>
            <a:endParaRPr lang="de-DE" sz="3600" dirty="0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C4DEF8E-DA6D-070D-82D1-7F180DA9A756}"/>
              </a:ext>
            </a:extLst>
          </p:cNvPr>
          <p:cNvCxnSpPr/>
          <p:nvPr/>
        </p:nvCxnSpPr>
        <p:spPr>
          <a:xfrm>
            <a:off x="1115568" y="1378225"/>
            <a:ext cx="10168128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>
            <a:glow rad="63500">
              <a:srgbClr val="00B0F0">
                <a:alpha val="55892"/>
              </a:srgb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68A582-48C2-B447-2AD8-2AD410C3E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728216"/>
            <a:ext cx="10168128" cy="4443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FIRST STEP: PREPROCESSING THE REVIEWS</a:t>
            </a: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 Looking at null </a:t>
            </a:r>
            <a:r>
              <a:rPr lang="de-DE" dirty="0" err="1">
                <a:solidFill>
                  <a:schemeClr val="bg1"/>
                </a:solidFill>
              </a:rPr>
              <a:t>values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removing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lines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null </a:t>
            </a:r>
            <a:r>
              <a:rPr lang="de-DE" dirty="0" err="1">
                <a:solidFill>
                  <a:schemeClr val="bg1"/>
                </a:solidFill>
              </a:rPr>
              <a:t>value</a:t>
            </a:r>
            <a:r>
              <a:rPr lang="de-DE" dirty="0">
                <a:solidFill>
                  <a:schemeClr val="bg1"/>
                </a:solidFill>
              </a:rPr>
              <a:t> in </a:t>
            </a:r>
            <a:r>
              <a:rPr lang="de-DE" dirty="0" err="1">
                <a:solidFill>
                  <a:schemeClr val="bg1"/>
                </a:solidFill>
              </a:rPr>
              <a:t>reviews.text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 err="1">
                <a:solidFill>
                  <a:schemeClr val="bg1"/>
                </a:solidFill>
              </a:rPr>
              <a:t>reviews.rating</a:t>
            </a:r>
            <a:r>
              <a:rPr lang="de-DE" dirty="0">
                <a:solidFill>
                  <a:schemeClr val="bg1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Converting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lowercase</a:t>
            </a:r>
            <a:endParaRPr lang="de-DE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Removing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whitespaces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special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characters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emojis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 err="1">
                <a:solidFill>
                  <a:schemeClr val="bg1"/>
                </a:solidFill>
              </a:rPr>
              <a:t>stopwords</a:t>
            </a:r>
            <a:endParaRPr lang="de-DE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Tokenization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Stemming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Lemmatizing</a:t>
            </a:r>
            <a:endParaRPr lang="de-DE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 descr="Ein Bild, das Screenshot, Text, Schrift enthält.&#10;&#10;Automatisch generierte Beschreibung">
            <a:extLst>
              <a:ext uri="{FF2B5EF4-FFF2-40B4-BE49-F238E27FC236}">
                <a16:creationId xmlns:a16="http://schemas.microsoft.com/office/drawing/2014/main" id="{878490E8-AD10-F521-4AC8-15C563226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147" y="4737652"/>
            <a:ext cx="9679285" cy="194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8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C0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D41636-04D6-73D1-9E2E-42CFFE47B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D8ED6-4808-83AD-E840-9B6FA439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463826"/>
            <a:ext cx="9857232" cy="1264390"/>
          </a:xfrm>
        </p:spPr>
        <p:txBody>
          <a:bodyPr/>
          <a:lstStyle/>
          <a:p>
            <a:endParaRPr lang="de-DE" dirty="0"/>
          </a:p>
        </p:txBody>
      </p:sp>
      <p:sp useBgFill="1">
        <p:nvSpPr>
          <p:cNvPr id="4" name="Rechteck 3">
            <a:extLst>
              <a:ext uri="{FF2B5EF4-FFF2-40B4-BE49-F238E27FC236}">
                <a16:creationId xmlns:a16="http://schemas.microsoft.com/office/drawing/2014/main" id="{49D065A6-6E7A-16FB-749F-85E04B5F2970}"/>
              </a:ext>
            </a:extLst>
          </p:cNvPr>
          <p:cNvSpPr/>
          <p:nvPr/>
        </p:nvSpPr>
        <p:spPr>
          <a:xfrm>
            <a:off x="418967" y="1"/>
            <a:ext cx="11561329" cy="21203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0968B8C-C6A0-D50C-51FF-C14B73CA062B}"/>
              </a:ext>
            </a:extLst>
          </p:cNvPr>
          <p:cNvSpPr txBox="1"/>
          <p:nvPr/>
        </p:nvSpPr>
        <p:spPr>
          <a:xfrm>
            <a:off x="3019677" y="463826"/>
            <a:ext cx="6152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F0F6FC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Dotum" panose="020B0600000101010101" pitchFamily="34" charset="-127"/>
                <a:ea typeface="Dotum" panose="020B0600000101010101" pitchFamily="34" charset="-127"/>
                <a:cs typeface="Devanagari Sangam MN" panose="02000000000000000000" pitchFamily="2" charset="0"/>
              </a:rPr>
              <a:t>IMPLEMENTATION DETAILS</a:t>
            </a:r>
            <a:endParaRPr lang="de-DE" sz="3600" dirty="0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867CBB3E-0053-5FCD-C4BB-37B07A8BAC4E}"/>
              </a:ext>
            </a:extLst>
          </p:cNvPr>
          <p:cNvCxnSpPr/>
          <p:nvPr/>
        </p:nvCxnSpPr>
        <p:spPr>
          <a:xfrm>
            <a:off x="1115568" y="1378225"/>
            <a:ext cx="10168128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>
            <a:glow rad="63500">
              <a:srgbClr val="00B0F0">
                <a:alpha val="55892"/>
              </a:srgb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444089-A9C0-D68D-F7DA-EAC30DE2A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728215"/>
            <a:ext cx="5709302" cy="46659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SECOND STEP: MODEL TRAINING</a:t>
            </a: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 Models </a:t>
            </a:r>
            <a:r>
              <a:rPr lang="de-DE" dirty="0" err="1">
                <a:solidFill>
                  <a:schemeClr val="bg1"/>
                </a:solidFill>
              </a:rPr>
              <a:t>we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tried</a:t>
            </a:r>
            <a:r>
              <a:rPr lang="de-DE" dirty="0">
                <a:solidFill>
                  <a:schemeClr val="bg1"/>
                </a:solidFill>
              </a:rPr>
              <a:t>: 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 err="1">
                <a:solidFill>
                  <a:schemeClr val="bg1"/>
                </a:solidFill>
              </a:rPr>
              <a:t>Logistic</a:t>
            </a:r>
            <a:r>
              <a:rPr lang="de-DE" dirty="0">
                <a:solidFill>
                  <a:schemeClr val="bg1"/>
                </a:solidFill>
              </a:rPr>
              <a:t> Regression 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 err="1">
                <a:solidFill>
                  <a:schemeClr val="bg1"/>
                </a:solidFill>
              </a:rPr>
              <a:t>Multinomial</a:t>
            </a:r>
            <a:r>
              <a:rPr lang="de-DE" dirty="0">
                <a:solidFill>
                  <a:schemeClr val="bg1"/>
                </a:solidFill>
              </a:rPr>
              <a:t> Naive Bayes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Support Vector Machines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 err="1">
                <a:solidFill>
                  <a:schemeClr val="bg1"/>
                </a:solidFill>
              </a:rPr>
              <a:t>RandomForest</a:t>
            </a:r>
            <a:r>
              <a:rPr lang="de-DE" dirty="0">
                <a:solidFill>
                  <a:schemeClr val="bg1"/>
                </a:solidFill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 err="1">
                <a:solidFill>
                  <a:schemeClr val="bg1"/>
                </a:solidFill>
              </a:rPr>
              <a:t>Neural</a:t>
            </a:r>
            <a:r>
              <a:rPr lang="de-DE" dirty="0">
                <a:solidFill>
                  <a:schemeClr val="bg1"/>
                </a:solidFill>
              </a:rPr>
              <a:t> Network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BERT </a:t>
            </a:r>
            <a:r>
              <a:rPr lang="de-DE" dirty="0" err="1">
                <a:solidFill>
                  <a:schemeClr val="bg1"/>
                </a:solidFill>
              </a:rPr>
              <a:t>base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uncased</a:t>
            </a: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THIRD STEP: REFINING THE MODELS</a:t>
            </a:r>
          </a:p>
          <a:p>
            <a:pPr lvl="1"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Adding</a:t>
            </a:r>
            <a:r>
              <a:rPr lang="de-DE" dirty="0">
                <a:solidFill>
                  <a:schemeClr val="bg1"/>
                </a:solidFill>
              </a:rPr>
              <a:t>/</a:t>
            </a:r>
            <a:r>
              <a:rPr lang="de-DE" dirty="0" err="1">
                <a:solidFill>
                  <a:schemeClr val="bg1"/>
                </a:solidFill>
              </a:rPr>
              <a:t>removing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amount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epochs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layers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changing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activation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,…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fik 8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A98ACD8B-7620-0A30-350F-CC087A80BB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r="4783"/>
          <a:stretch/>
        </p:blipFill>
        <p:spPr>
          <a:xfrm>
            <a:off x="5979742" y="1871686"/>
            <a:ext cx="6147816" cy="31146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229A135-DCF5-306D-DC32-A76AEBB6A04F}"/>
              </a:ext>
            </a:extLst>
          </p:cNvPr>
          <p:cNvSpPr txBox="1"/>
          <p:nvPr/>
        </p:nvSpPr>
        <p:spPr>
          <a:xfrm>
            <a:off x="9212115" y="4945118"/>
            <a:ext cx="240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86527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C0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551E6E-A12E-751D-8835-4A0D04AF8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B95D56-5DE0-9686-7EA2-A186A732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463826"/>
            <a:ext cx="9857232" cy="1264390"/>
          </a:xfrm>
        </p:spPr>
        <p:txBody>
          <a:bodyPr/>
          <a:lstStyle/>
          <a:p>
            <a:endParaRPr lang="de-DE" dirty="0"/>
          </a:p>
        </p:txBody>
      </p:sp>
      <p:sp useBgFill="1">
        <p:nvSpPr>
          <p:cNvPr id="4" name="Rechteck 3">
            <a:extLst>
              <a:ext uri="{FF2B5EF4-FFF2-40B4-BE49-F238E27FC236}">
                <a16:creationId xmlns:a16="http://schemas.microsoft.com/office/drawing/2014/main" id="{511681F0-23BC-7772-6ED1-2B4C6847856A}"/>
              </a:ext>
            </a:extLst>
          </p:cNvPr>
          <p:cNvSpPr/>
          <p:nvPr/>
        </p:nvSpPr>
        <p:spPr>
          <a:xfrm>
            <a:off x="418967" y="1"/>
            <a:ext cx="11561329" cy="21203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9580F8C-6F8C-5AF3-18B9-523DB6C1271F}"/>
              </a:ext>
            </a:extLst>
          </p:cNvPr>
          <p:cNvSpPr txBox="1"/>
          <p:nvPr/>
        </p:nvSpPr>
        <p:spPr>
          <a:xfrm>
            <a:off x="3019677" y="463826"/>
            <a:ext cx="6152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F0F6FC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Dotum" panose="020B0600000101010101" pitchFamily="34" charset="-127"/>
                <a:ea typeface="Dotum" panose="020B0600000101010101" pitchFamily="34" charset="-127"/>
                <a:cs typeface="Devanagari Sangam MN" panose="02000000000000000000" pitchFamily="2" charset="0"/>
              </a:rPr>
              <a:t>IMPLEMENTATION DETAILS</a:t>
            </a:r>
            <a:endParaRPr lang="de-DE" sz="3600" dirty="0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FBEB79E6-59D2-791D-C3BB-11ED7935B0D1}"/>
              </a:ext>
            </a:extLst>
          </p:cNvPr>
          <p:cNvCxnSpPr/>
          <p:nvPr/>
        </p:nvCxnSpPr>
        <p:spPr>
          <a:xfrm>
            <a:off x="1115568" y="1378225"/>
            <a:ext cx="10168128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>
            <a:glow rad="63500">
              <a:srgbClr val="00B0F0">
                <a:alpha val="55892"/>
              </a:srgb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04231D-5DF4-906F-F6C3-C079F4A4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579415"/>
            <a:ext cx="5709302" cy="4665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FOURTH STEP: MODEL EVALUTION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" name="Grafik 6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EB9CA690-21D6-5E80-495C-8E2CD3778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790" y="2557320"/>
            <a:ext cx="4687420" cy="199693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D99FCE0-3BFB-8C61-071D-BB16F559D7F4}"/>
              </a:ext>
            </a:extLst>
          </p:cNvPr>
          <p:cNvSpPr txBox="1"/>
          <p:nvPr/>
        </p:nvSpPr>
        <p:spPr>
          <a:xfrm>
            <a:off x="862620" y="2214842"/>
            <a:ext cx="338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MULTINOMIAL NAIVE BAYES</a:t>
            </a:r>
          </a:p>
        </p:txBody>
      </p:sp>
      <p:pic>
        <p:nvPicPr>
          <p:cNvPr id="13" name="Grafik 12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80ABAFFE-9072-0849-7FA6-5C5F4922A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000" contrast="4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89791" y="2604411"/>
            <a:ext cx="4547397" cy="1931217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56D8D7F-24FC-CB2C-0770-F0E85950C650}"/>
              </a:ext>
            </a:extLst>
          </p:cNvPr>
          <p:cNvSpPr txBox="1"/>
          <p:nvPr/>
        </p:nvSpPr>
        <p:spPr>
          <a:xfrm>
            <a:off x="6589791" y="2235079"/>
            <a:ext cx="363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SUPPORT VECTOR MACHINES</a:t>
            </a:r>
          </a:p>
        </p:txBody>
      </p:sp>
      <p:pic>
        <p:nvPicPr>
          <p:cNvPr id="16" name="Grafik 1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E82C0D12-6679-2A6C-7CDA-9F350E2C0E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7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168" y="4923589"/>
            <a:ext cx="4582663" cy="1877947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597797FB-93C7-E4D2-6C80-24F6096CB028}"/>
              </a:ext>
            </a:extLst>
          </p:cNvPr>
          <p:cNvSpPr txBox="1"/>
          <p:nvPr/>
        </p:nvSpPr>
        <p:spPr>
          <a:xfrm>
            <a:off x="914790" y="4554257"/>
            <a:ext cx="224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RANDOM FOREST</a:t>
            </a:r>
          </a:p>
        </p:txBody>
      </p:sp>
      <p:pic>
        <p:nvPicPr>
          <p:cNvPr id="19" name="Grafik 18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5484FEA1-6B91-188C-12E2-A751910716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52000"/>
                    </a14:imgEffect>
                  </a14:imgLayer>
                </a14:imgProps>
              </a:ext>
            </a:extLst>
          </a:blip>
          <a:srcRect l="2724" t="28615" r="51918" b="21302"/>
          <a:stretch/>
        </p:blipFill>
        <p:spPr>
          <a:xfrm>
            <a:off x="6425403" y="4801979"/>
            <a:ext cx="4547397" cy="206719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3FC3D324-204F-A03B-1069-7BA5A70EAF0E}"/>
              </a:ext>
            </a:extLst>
          </p:cNvPr>
          <p:cNvSpPr/>
          <p:nvPr/>
        </p:nvSpPr>
        <p:spPr>
          <a:xfrm>
            <a:off x="6199631" y="4643502"/>
            <a:ext cx="5026779" cy="2614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0305C7A-B02F-5CDB-1818-CE65D997AC1D}"/>
              </a:ext>
            </a:extLst>
          </p:cNvPr>
          <p:cNvSpPr txBox="1"/>
          <p:nvPr/>
        </p:nvSpPr>
        <p:spPr>
          <a:xfrm>
            <a:off x="6425403" y="4554257"/>
            <a:ext cx="240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51678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C0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FD6C83-59C9-A8DA-7AA0-4BA4E713E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94B99-B6D5-2718-B01E-A2D9903B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463826"/>
            <a:ext cx="9857232" cy="1264390"/>
          </a:xfrm>
        </p:spPr>
        <p:txBody>
          <a:bodyPr/>
          <a:lstStyle/>
          <a:p>
            <a:endParaRPr lang="de-DE" dirty="0"/>
          </a:p>
        </p:txBody>
      </p:sp>
      <p:sp useBgFill="1">
        <p:nvSpPr>
          <p:cNvPr id="4" name="Rechteck 3">
            <a:extLst>
              <a:ext uri="{FF2B5EF4-FFF2-40B4-BE49-F238E27FC236}">
                <a16:creationId xmlns:a16="http://schemas.microsoft.com/office/drawing/2014/main" id="{2C360349-A82C-53AA-A596-E0D181E81B24}"/>
              </a:ext>
            </a:extLst>
          </p:cNvPr>
          <p:cNvSpPr/>
          <p:nvPr/>
        </p:nvSpPr>
        <p:spPr>
          <a:xfrm>
            <a:off x="418967" y="1"/>
            <a:ext cx="11561329" cy="21203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099DAF8-3149-D446-0D4E-CDA1D37537E4}"/>
              </a:ext>
            </a:extLst>
          </p:cNvPr>
          <p:cNvSpPr txBox="1"/>
          <p:nvPr/>
        </p:nvSpPr>
        <p:spPr>
          <a:xfrm>
            <a:off x="3019677" y="463826"/>
            <a:ext cx="6152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F0F6FC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Dotum" panose="020B0600000101010101" pitchFamily="34" charset="-127"/>
                <a:ea typeface="Dotum" panose="020B0600000101010101" pitchFamily="34" charset="-127"/>
                <a:cs typeface="Devanagari Sangam MN" panose="02000000000000000000" pitchFamily="2" charset="0"/>
              </a:rPr>
              <a:t>IMPLEMENTATION DETAILS</a:t>
            </a:r>
            <a:endParaRPr lang="de-DE" sz="3600" dirty="0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68675436-D718-4E71-FA94-D2BA6D771F6F}"/>
              </a:ext>
            </a:extLst>
          </p:cNvPr>
          <p:cNvCxnSpPr/>
          <p:nvPr/>
        </p:nvCxnSpPr>
        <p:spPr>
          <a:xfrm>
            <a:off x="1115568" y="1378225"/>
            <a:ext cx="10168128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>
            <a:glow rad="63500">
              <a:srgbClr val="00B0F0">
                <a:alpha val="55892"/>
              </a:srgb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AE3C88-CE3E-C212-727D-8A49A549B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579415"/>
            <a:ext cx="5709302" cy="4665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FOURTH STEP: MODEL EVALUTION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Grafik 8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283BFBC9-876A-3DA3-60F9-BF8B58AE5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2000"/>
                    </a14:imgEffect>
                  </a14:imgLayer>
                </a14:imgProps>
              </a:ext>
            </a:extLst>
          </a:blip>
          <a:srcRect l="3684" t="12248" r="1824" b="1769"/>
          <a:stretch/>
        </p:blipFill>
        <p:spPr>
          <a:xfrm>
            <a:off x="1433451" y="2405551"/>
            <a:ext cx="9325097" cy="418582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6D60367-0D71-6F0C-7299-C8498E80CDBD}"/>
              </a:ext>
            </a:extLst>
          </p:cNvPr>
          <p:cNvSpPr txBox="1"/>
          <p:nvPr/>
        </p:nvSpPr>
        <p:spPr>
          <a:xfrm>
            <a:off x="1299448" y="2086742"/>
            <a:ext cx="27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BERT BASE UNCASED </a:t>
            </a:r>
          </a:p>
        </p:txBody>
      </p:sp>
    </p:spTree>
    <p:extLst>
      <p:ext uri="{BB962C8B-B14F-4D97-AF65-F5344CB8AC3E}">
        <p14:creationId xmlns:p14="http://schemas.microsoft.com/office/powerpoint/2010/main" val="390061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C0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D33404-A459-A8D6-D1BC-753CAE156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15FBEB-43FA-7121-6B20-B9B7F873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463826"/>
            <a:ext cx="9857232" cy="1264390"/>
          </a:xfrm>
        </p:spPr>
        <p:txBody>
          <a:bodyPr/>
          <a:lstStyle/>
          <a:p>
            <a:endParaRPr lang="de-DE" dirty="0"/>
          </a:p>
        </p:txBody>
      </p:sp>
      <p:sp useBgFill="1">
        <p:nvSpPr>
          <p:cNvPr id="4" name="Rechteck 3">
            <a:extLst>
              <a:ext uri="{FF2B5EF4-FFF2-40B4-BE49-F238E27FC236}">
                <a16:creationId xmlns:a16="http://schemas.microsoft.com/office/drawing/2014/main" id="{AC62C473-8A00-004E-5C9D-C92E878DBF56}"/>
              </a:ext>
            </a:extLst>
          </p:cNvPr>
          <p:cNvSpPr/>
          <p:nvPr/>
        </p:nvSpPr>
        <p:spPr>
          <a:xfrm>
            <a:off x="418967" y="1"/>
            <a:ext cx="11561329" cy="21203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7A69B6A-A7DC-7B3D-2DB8-C572F676A771}"/>
              </a:ext>
            </a:extLst>
          </p:cNvPr>
          <p:cNvSpPr txBox="1"/>
          <p:nvPr/>
        </p:nvSpPr>
        <p:spPr>
          <a:xfrm>
            <a:off x="2836414" y="409421"/>
            <a:ext cx="6415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F0F6FC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Dotum" panose="020B0600000101010101" pitchFamily="34" charset="-127"/>
                <a:ea typeface="Dotum" panose="020B0600000101010101" pitchFamily="34" charset="-127"/>
                <a:cs typeface="Devanagari Sangam MN" panose="02000000000000000000" pitchFamily="2" charset="0"/>
              </a:rPr>
              <a:t>CHALLENGES &amp; SOLUTIONS</a:t>
            </a:r>
            <a:endParaRPr lang="de-DE" sz="3600" dirty="0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EF19F440-1E10-3ADF-5290-0404E5A1C1BE}"/>
              </a:ext>
            </a:extLst>
          </p:cNvPr>
          <p:cNvCxnSpPr/>
          <p:nvPr/>
        </p:nvCxnSpPr>
        <p:spPr>
          <a:xfrm>
            <a:off x="1115568" y="1378225"/>
            <a:ext cx="10168128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>
            <a:glow rad="63500">
              <a:srgbClr val="00B0F0">
                <a:alpha val="55892"/>
              </a:srgb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33A17-BF45-C7A4-7BE7-67C624B29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1782621"/>
            <a:ext cx="10168127" cy="4611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FOURTH STEP: MODEL EVALUTION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69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C0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C320D2-F33F-2A7D-F33C-E2D4EAEBC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AF4DF-406D-2516-E454-097A0845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463826"/>
            <a:ext cx="9857232" cy="1264390"/>
          </a:xfrm>
        </p:spPr>
        <p:txBody>
          <a:bodyPr/>
          <a:lstStyle/>
          <a:p>
            <a:endParaRPr lang="de-DE" dirty="0"/>
          </a:p>
        </p:txBody>
      </p:sp>
      <p:sp useBgFill="1">
        <p:nvSpPr>
          <p:cNvPr id="4" name="Rechteck 3">
            <a:extLst>
              <a:ext uri="{FF2B5EF4-FFF2-40B4-BE49-F238E27FC236}">
                <a16:creationId xmlns:a16="http://schemas.microsoft.com/office/drawing/2014/main" id="{BE4AA876-B650-CCAB-4F1D-982C8D8C1860}"/>
              </a:ext>
            </a:extLst>
          </p:cNvPr>
          <p:cNvSpPr/>
          <p:nvPr/>
        </p:nvSpPr>
        <p:spPr>
          <a:xfrm>
            <a:off x="418967" y="1"/>
            <a:ext cx="11561329" cy="21203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 dirty="0"/>
          </a:p>
        </p:txBody>
      </p:sp>
      <p:pic>
        <p:nvPicPr>
          <p:cNvPr id="9" name="our_model">
            <a:hlinkClick r:id="" action="ppaction://media"/>
            <a:extLst>
              <a:ext uri="{FF2B5EF4-FFF2-40B4-BE49-F238E27FC236}">
                <a16:creationId xmlns:a16="http://schemas.microsoft.com/office/drawing/2014/main" id="{AEA444B7-9D59-3028-2D27-1BB5DAC4FD4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04880" y="197870"/>
            <a:ext cx="8589501" cy="6462259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E2A2649-DC47-14F4-37EB-97B964184776}"/>
              </a:ext>
            </a:extLst>
          </p:cNvPr>
          <p:cNvSpPr txBox="1"/>
          <p:nvPr/>
        </p:nvSpPr>
        <p:spPr>
          <a:xfrm>
            <a:off x="2859562" y="344269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F0F6FC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Dotum" panose="020B0600000101010101" pitchFamily="34" charset="-127"/>
                <a:ea typeface="Dotum" panose="020B0600000101010101" pitchFamily="34" charset="-127"/>
                <a:cs typeface="Devanagari Sangam MN" panose="02000000000000000000" pitchFamily="2" charset="0"/>
              </a:rPr>
              <a:t>SHOWCASING OUR MODEL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417578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76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50A421-90BD-6D02-459E-CDBDBBDA5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Stern, Majorelle Blue, Blau, Licht enthält.&#10;&#10;Automatisch generierte Beschreibung">
            <a:extLst>
              <a:ext uri="{FF2B5EF4-FFF2-40B4-BE49-F238E27FC236}">
                <a16:creationId xmlns:a16="http://schemas.microsoft.com/office/drawing/2014/main" id="{1181E40C-7C70-691B-280B-D156BCFBDD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l="11556" r="-1" b="-1"/>
          <a:stretch/>
        </p:blipFill>
        <p:spPr>
          <a:xfrm>
            <a:off x="-1" y="10"/>
            <a:ext cx="12191979" cy="685799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0DBFCB27-760B-5FF3-72F5-581461CE1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11988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98F102-5A5D-4D19-212D-64E8B8107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175147"/>
            <a:ext cx="7371962" cy="817325"/>
          </a:xfrm>
        </p:spPr>
        <p:txBody>
          <a:bodyPr anchor="ctr">
            <a:normAutofit/>
          </a:bodyPr>
          <a:lstStyle/>
          <a:p>
            <a:r>
              <a:rPr lang="de-DE" sz="1700">
                <a:effectLst/>
                <a:latin typeface="Dotum" panose="020B0600000101010101" pitchFamily="34" charset="-127"/>
                <a:ea typeface="Dotum" panose="020B0600000101010101" pitchFamily="34" charset="-127"/>
                <a:cs typeface="Devanagari Sangam MN" panose="02000000000000000000" pitchFamily="2" charset="0"/>
              </a:rPr>
              <a:t>PROJECT NLP:</a:t>
            </a:r>
            <a:br>
              <a:rPr lang="de-DE" sz="1700">
                <a:effectLst/>
                <a:latin typeface="Dotum" panose="020B0600000101010101" pitchFamily="34" charset="-127"/>
                <a:ea typeface="Dotum" panose="020B0600000101010101" pitchFamily="34" charset="-127"/>
                <a:cs typeface="Devanagari Sangam MN" panose="02000000000000000000" pitchFamily="2" charset="0"/>
              </a:rPr>
            </a:br>
            <a:br>
              <a:rPr lang="de-DE" sz="1700">
                <a:effectLst/>
                <a:latin typeface="Dotum" panose="020B0600000101010101" pitchFamily="34" charset="-127"/>
                <a:ea typeface="Dotum" panose="020B0600000101010101" pitchFamily="34" charset="-127"/>
                <a:cs typeface="Devanagari Sangam MN" panose="02000000000000000000" pitchFamily="2" charset="0"/>
              </a:rPr>
            </a:br>
            <a:r>
              <a:rPr lang="de-DE" sz="170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Dotum" panose="020B0600000101010101" pitchFamily="34" charset="-127"/>
                <a:ea typeface="Dotum" panose="020B0600000101010101" pitchFamily="34" charset="-127"/>
                <a:cs typeface="Devanagari Sangam MN" panose="02000000000000000000" pitchFamily="2" charset="0"/>
              </a:rPr>
              <a:t>AUTOMATED CUSTOMER REVIEWS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ACF4B9-85C7-13EE-E7E5-656A1B719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0312" y="196598"/>
            <a:ext cx="3840480" cy="774422"/>
          </a:xfrm>
        </p:spPr>
        <p:txBody>
          <a:bodyPr anchor="ctr">
            <a:normAutofit/>
          </a:bodyPr>
          <a:lstStyle/>
          <a:p>
            <a:pPr algn="r"/>
            <a:r>
              <a:rPr lang="de-DE" sz="1800">
                <a:latin typeface="Dotum" panose="020B0600000101010101" pitchFamily="34" charset="-127"/>
                <a:ea typeface="Dotum" panose="020B0600000101010101" pitchFamily="34" charset="-127"/>
              </a:rPr>
              <a:t>WEEK 7 PROJECT BY KEREM SENLER &amp; JULIA NUSS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2DD1BD0-5CE9-B644-72FA-F932B365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6857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F136593-A4EC-2715-1DC0-0D105E654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8549" y="570204"/>
            <a:ext cx="7315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669255-5116-F385-F6E8-9C49F68FF7E5}"/>
              </a:ext>
            </a:extLst>
          </p:cNvPr>
          <p:cNvSpPr txBox="1"/>
          <p:nvPr/>
        </p:nvSpPr>
        <p:spPr>
          <a:xfrm>
            <a:off x="1258935" y="2688606"/>
            <a:ext cx="7288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Dotum" panose="020B0600000101010101" pitchFamily="34" charset="-127"/>
                <a:ea typeface="Dotum" panose="020B0600000101010101" pitchFamily="34" charset="-127"/>
              </a:rPr>
              <a:t>THANK YOU FOR LISTENING!</a:t>
            </a:r>
          </a:p>
          <a:p>
            <a:endParaRPr lang="de-DE" sz="3600" b="1"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lang="de-DE" sz="3600" b="1" dirty="0">
                <a:latin typeface="Dotum" panose="020B0600000101010101" pitchFamily="34" charset="-127"/>
                <a:ea typeface="Dotum" panose="020B0600000101010101" pitchFamily="34" charset="-127"/>
              </a:rPr>
              <a:t>NOW YOU HAVE TWO MINUTES TO GIVE US YOUR REVIEW…</a:t>
            </a:r>
          </a:p>
        </p:txBody>
      </p:sp>
    </p:spTree>
    <p:extLst>
      <p:ext uri="{BB962C8B-B14F-4D97-AF65-F5344CB8AC3E}">
        <p14:creationId xmlns:p14="http://schemas.microsoft.com/office/powerpoint/2010/main" val="1671214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Macintosh PowerPoint</Application>
  <PresentationFormat>Breitbild</PresentationFormat>
  <Paragraphs>45</Paragraphs>
  <Slides>9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Dotum</vt:lpstr>
      <vt:lpstr>Arial</vt:lpstr>
      <vt:lpstr>Calibri</vt:lpstr>
      <vt:lpstr>Neue Haas Grotesk Text Pro</vt:lpstr>
      <vt:lpstr>Wingdings</vt:lpstr>
      <vt:lpstr>AccentBoxVTI</vt:lpstr>
      <vt:lpstr>PROJECT NLP:  AUTOMATED CUSTOMER REVIEWS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PROJECT NLP:  AUTOMATED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Nuss</dc:creator>
  <cp:lastModifiedBy>Julia Nuss</cp:lastModifiedBy>
  <cp:revision>1</cp:revision>
  <dcterms:created xsi:type="dcterms:W3CDTF">2024-10-24T15:25:57Z</dcterms:created>
  <dcterms:modified xsi:type="dcterms:W3CDTF">2024-10-25T12:42:12Z</dcterms:modified>
</cp:coreProperties>
</file>