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F89F26-0BEC-4D5B-90A6-F5818BFDAEDD}">
  <a:tblStyle styleId="{64F89F26-0BEC-4D5B-90A6-F5818BFDAEDD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88011cd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888011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888011cd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888011c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888011cd8_0_5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888011cd8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888011cd8_0_5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888011cd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640"/>
              <a:t>Automated Customer Reviews with Natural Language Processing</a:t>
            </a:r>
            <a:endParaRPr sz="464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Diego Rosa Paz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Sylvia Y. Pérez Montero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62300" y="5056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83">
                <a:solidFill>
                  <a:schemeClr val="accent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Consumer Reviews of Amazon Products</a:t>
            </a:r>
            <a:endParaRPr sz="3983">
              <a:solidFill>
                <a:schemeClr val="accent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00" y="1881425"/>
            <a:ext cx="3277425" cy="384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825" y="1363663"/>
            <a:ext cx="7573674" cy="48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18550" y="1161900"/>
            <a:ext cx="935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NLP Modeling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838200" y="2487600"/>
            <a:ext cx="10515600" cy="3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Phase I (Traditional Models)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Naïve Bayes, Logistic Regression, Random Forest and Support Vector models were generated and trained.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Optimization steps generally worsened the models’ performance. 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/>
              <a:t>Undersampling was looked at to balance out the impact of the lower ratings (1,2,3) being so underrepresented.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Phase II – Deep Learning Model (BERT / DistilBERT)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Results were much more positive than previous models.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64213" y="53324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👩‍🌾 </a:t>
            </a:r>
            <a:r>
              <a:rPr lang="en-US"/>
              <a:t>Traditional Machine Learning Models 🧑‍🌾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9975" y="1296750"/>
            <a:ext cx="6282000" cy="353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After removing half the columns in the dataset, we applied </a:t>
            </a:r>
            <a:r>
              <a:rPr lang="en-US"/>
              <a:t>TF-IDF</a:t>
            </a:r>
            <a:r>
              <a:rPr lang="en-US"/>
              <a:t> vectorization to the ‘reviews.text’ column, aiming to predict and label if a rating would be negative, neutral or positive off of the reviews left by customers. </a:t>
            </a:r>
            <a:br>
              <a:rPr lang="en-US"/>
            </a:br>
            <a:br>
              <a:rPr lang="en-US"/>
            </a:br>
            <a:r>
              <a:rPr lang="en-US"/>
              <a:t>For this approach we got out best results with Random Forest Classifiers and Support Vector Classifiers.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75" y="1358750"/>
            <a:ext cx="5347650" cy="11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797" y="4235900"/>
            <a:ext cx="10554424" cy="1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👩‍🌾 </a:t>
            </a:r>
            <a:r>
              <a:rPr lang="en-US"/>
              <a:t>Traditional Results🧑‍🌾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869" y="1549900"/>
            <a:ext cx="4977025" cy="37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013" y="1564267"/>
            <a:ext cx="4977024" cy="372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751114" y="1898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Results </a:t>
            </a:r>
            <a:br>
              <a:rPr lang="en-US"/>
            </a:br>
            <a:r>
              <a:rPr lang="en-US"/>
              <a:t>(“Optimized” traditional models + DistilBERT)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838201" y="14758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{64F89F26-0BEC-4D5B-90A6-F5818BFDAEDD}</a:tableStyleId>
              </a:tblPr>
              <a:tblGrid>
                <a:gridCol w="3570525"/>
                <a:gridCol w="1524000"/>
                <a:gridCol w="1600200"/>
                <a:gridCol w="1676400"/>
                <a:gridCol w="1567550"/>
              </a:tblGrid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Model Accuracy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 Score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DistilBERT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93.37%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90.17%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87.18%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93.37%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Support Vector (TF-IDF)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</a:t>
                      </a:r>
                      <a:r>
                        <a:rPr lang="en-US" sz="1800"/>
                        <a:t>.77%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Forest (TF-IDF)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71.61</a:t>
                      </a: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97</a:t>
                      </a:r>
                      <a:r>
                        <a:rPr lang="en-US" sz="1800"/>
                        <a:t>.00%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Naïve Bayes (TF-IDF)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11.90%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18.00%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  <a:tr h="54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Naïve Bayes (Count)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11.90%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 (TF-IDF)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6.19%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  <a:tr h="77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Logistic Regression (Count)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6.19%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21.00%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16.00%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11250" y="555150"/>
            <a:ext cx="10059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68550" y="1406851"/>
            <a:ext cx="108549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22904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DistilBERT had significantly better results than the traditional Naïve Bayes, Logistic Regression, and Random Forest models.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Accuracy of 93.37% was dramatically higher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F1-Score of 90.17% suggests a strong balance between precision and recall, whereas the traditional models had very low values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Precision (87.18%) and recall (93.37%) show that DistilBERT predicts very well and also captures most relevant cases.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While the traditional models struggled with class imbalance (even with tuning), DistilBERT appears to generalize well </a:t>
            </a:r>
            <a:endParaRPr sz="3492"/>
          </a:p>
          <a:p>
            <a:pPr indent="-1333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8721"/>
              <a:buNone/>
            </a:pPr>
            <a:r>
              <a:t/>
            </a:r>
            <a:endParaRPr sz="3492"/>
          </a:p>
          <a:p>
            <a:pPr indent="-22904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Within the ML models, Random Forest outperformed Naïve Bayes and Logistic Regression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Still much lower accuracy than DistilBERT</a:t>
            </a:r>
            <a:endParaRPr sz="3492"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492"/>
          </a:p>
          <a:p>
            <a:pPr indent="-22904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19"/>
              <a:buChar char="●"/>
            </a:pPr>
            <a:r>
              <a:rPr lang="en-US" sz="3992"/>
              <a:t>Optimization Recommendations:</a:t>
            </a:r>
            <a:endParaRPr sz="39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Increase training epochs for DistilBERT (5-10 versus the 3 used here)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Hyperparameter tuning: 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Batch size (8 -&gt;16)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Learning rate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Max length of sequences (256 -&gt; 512)</a:t>
            </a:r>
            <a:endParaRPr sz="3492"/>
          </a:p>
          <a:p>
            <a:pPr indent="-24047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2863"/>
              <a:buChar char="■"/>
            </a:pPr>
            <a:r>
              <a:rPr lang="en-US" sz="3492"/>
              <a:t>Look further into adjusting class weights, particularly of the 1 and 2 ratings.</a:t>
            </a:r>
            <a:endParaRPr sz="3492"/>
          </a:p>
          <a:p>
            <a:pPr indent="-23475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14316"/>
              <a:buChar char="○"/>
            </a:pPr>
            <a:r>
              <a:rPr lang="en-US" sz="3492"/>
              <a:t>Combine DistilBERT with other Transformers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