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Nunito"/>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Nuni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Lat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a37b72d0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a37b72d0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1f5485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1f5485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ironhacks.com/hacks/covid-19-data-science-challenge-fall-2020-to-protect-purdue-python"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85" name="Shape 85"/>
        <p:cNvGrpSpPr/>
        <p:nvPr/>
      </p:nvGrpSpPr>
      <p:grpSpPr>
        <a:xfrm>
          <a:off x="0" y="0"/>
          <a:ext cx="0" cy="0"/>
          <a:chOff x="0" y="0"/>
          <a:chExt cx="0" cy="0"/>
        </a:xfrm>
      </p:grpSpPr>
      <p:sp>
        <p:nvSpPr>
          <p:cNvPr id="86" name="Google Shape;86;p13"/>
          <p:cNvSpPr txBox="1"/>
          <p:nvPr>
            <p:ph idx="4294967295" type="title"/>
          </p:nvPr>
        </p:nvSpPr>
        <p:spPr>
          <a:xfrm>
            <a:off x="577050" y="562767"/>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3665D"/>
                </a:solidFill>
              </a:rPr>
              <a:t>Predicting foot traffic using AutoRegressive models</a:t>
            </a:r>
            <a:endParaRPr sz="3000">
              <a:solidFill>
                <a:srgbClr val="23665D"/>
              </a:solidFill>
            </a:endParaRPr>
          </a:p>
        </p:txBody>
      </p:sp>
      <p:sp>
        <p:nvSpPr>
          <p:cNvPr id="87" name="Google Shape;87;p13"/>
          <p:cNvSpPr txBox="1"/>
          <p:nvPr>
            <p:ph idx="4294967295" type="subTitle"/>
          </p:nvPr>
        </p:nvSpPr>
        <p:spPr>
          <a:xfrm>
            <a:off x="577050" y="1581850"/>
            <a:ext cx="4968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 winning solution from </a:t>
            </a:r>
            <a:r>
              <a:rPr lang="en" sz="1200" u="sng">
                <a:solidFill>
                  <a:schemeClr val="hlink"/>
                </a:solidFill>
                <a:hlinkClick r:id="rId3"/>
              </a:rPr>
              <a:t>IronHacks international data science challenge</a:t>
            </a:r>
            <a:endParaRPr sz="1200"/>
          </a:p>
        </p:txBody>
      </p:sp>
      <p:sp>
        <p:nvSpPr>
          <p:cNvPr id="88" name="Google Shape;88;p13"/>
          <p:cNvSpPr txBox="1"/>
          <p:nvPr/>
        </p:nvSpPr>
        <p:spPr>
          <a:xfrm>
            <a:off x="535375" y="2368125"/>
            <a:ext cx="2632500" cy="19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34F5C"/>
                </a:solidFill>
                <a:latin typeface="Nunito"/>
                <a:ea typeface="Nunito"/>
                <a:cs typeface="Nunito"/>
                <a:sym typeface="Nunito"/>
              </a:rPr>
              <a:t>Problem Statement</a:t>
            </a:r>
            <a:endParaRPr b="1">
              <a:solidFill>
                <a:srgbClr val="134F5C"/>
              </a:solidFill>
              <a:latin typeface="Nunito"/>
              <a:ea typeface="Nunito"/>
              <a:cs typeface="Nunito"/>
              <a:sym typeface="Nunito"/>
            </a:endParaRPr>
          </a:p>
          <a:p>
            <a:pPr indent="0" lvl="0" marL="0" rtl="0" algn="l">
              <a:spcBef>
                <a:spcPts val="0"/>
              </a:spcBef>
              <a:spcAft>
                <a:spcPts val="0"/>
              </a:spcAft>
              <a:buNone/>
            </a:pPr>
            <a:r>
              <a:t/>
            </a:r>
            <a:endParaRPr>
              <a:solidFill>
                <a:srgbClr val="134F5C"/>
              </a:solidFill>
              <a:latin typeface="Nunito"/>
              <a:ea typeface="Nunito"/>
              <a:cs typeface="Nunito"/>
              <a:sym typeface="Nunito"/>
            </a:endParaRPr>
          </a:p>
          <a:p>
            <a:pPr indent="0" lvl="0" marL="0" rtl="0" algn="l">
              <a:spcBef>
                <a:spcPts val="0"/>
              </a:spcBef>
              <a:spcAft>
                <a:spcPts val="0"/>
              </a:spcAft>
              <a:buNone/>
            </a:pPr>
            <a:r>
              <a:rPr lang="en" sz="1100">
                <a:solidFill>
                  <a:srgbClr val="134F5C"/>
                </a:solidFill>
                <a:latin typeface="Nunito"/>
                <a:ea typeface="Nunito"/>
                <a:cs typeface="Nunito"/>
                <a:sym typeface="Nunito"/>
              </a:rPr>
              <a:t>COVID-19 has impacted our daily lives. As we are moving out of the lock-down, governments and corporations need to understand citizens' economic and social activity. Forecasting foot traffic in crowded places can help in calculating the risk of infection spread and devise policies to fight the pandemic.</a:t>
            </a:r>
            <a:endParaRPr sz="1100">
              <a:solidFill>
                <a:srgbClr val="134F5C"/>
              </a:solidFill>
              <a:latin typeface="Nunito"/>
              <a:ea typeface="Nunito"/>
              <a:cs typeface="Nunito"/>
              <a:sym typeface="Nunito"/>
            </a:endParaRPr>
          </a:p>
        </p:txBody>
      </p:sp>
      <p:sp>
        <p:nvSpPr>
          <p:cNvPr id="89" name="Google Shape;89;p13"/>
          <p:cNvSpPr txBox="1"/>
          <p:nvPr/>
        </p:nvSpPr>
        <p:spPr>
          <a:xfrm>
            <a:off x="3312975" y="2368125"/>
            <a:ext cx="2632500" cy="22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34F5C"/>
                </a:solidFill>
                <a:latin typeface="Nunito"/>
                <a:ea typeface="Nunito"/>
                <a:cs typeface="Nunito"/>
                <a:sym typeface="Nunito"/>
              </a:rPr>
              <a:t>Task</a:t>
            </a:r>
            <a:endParaRPr b="1">
              <a:solidFill>
                <a:srgbClr val="134F5C"/>
              </a:solidFill>
              <a:latin typeface="Nunito"/>
              <a:ea typeface="Nunito"/>
              <a:cs typeface="Nunito"/>
              <a:sym typeface="Nunito"/>
            </a:endParaRPr>
          </a:p>
          <a:p>
            <a:pPr indent="0" lvl="0" marL="0" rtl="0" algn="l">
              <a:spcBef>
                <a:spcPts val="0"/>
              </a:spcBef>
              <a:spcAft>
                <a:spcPts val="0"/>
              </a:spcAft>
              <a:buNone/>
            </a:pPr>
            <a:r>
              <a:t/>
            </a:r>
            <a:endParaRPr>
              <a:solidFill>
                <a:srgbClr val="134F5C"/>
              </a:solidFill>
              <a:latin typeface="Nunito"/>
              <a:ea typeface="Nunito"/>
              <a:cs typeface="Nunito"/>
              <a:sym typeface="Nunito"/>
            </a:endParaRPr>
          </a:p>
          <a:p>
            <a:pPr indent="0" lvl="0" marL="0" rtl="0" algn="l">
              <a:spcBef>
                <a:spcPts val="0"/>
              </a:spcBef>
              <a:spcAft>
                <a:spcPts val="0"/>
              </a:spcAft>
              <a:buNone/>
            </a:pPr>
            <a:r>
              <a:rPr lang="en" sz="1100">
                <a:solidFill>
                  <a:srgbClr val="134F5C"/>
                </a:solidFill>
                <a:latin typeface="Nunito"/>
                <a:ea typeface="Nunito"/>
                <a:cs typeface="Nunito"/>
                <a:sym typeface="Nunito"/>
              </a:rPr>
              <a:t>The task is to build a statistical model using the historical movement, COVID-19 incident and policy intervention data collected from week 11 to week 43 to predict the foot traffic in week 44 for 1804 places of interest (POIs)* in Tippecanoe County, Indiana, US.</a:t>
            </a:r>
            <a:endParaRPr sz="1100">
              <a:solidFill>
                <a:srgbClr val="134F5C"/>
              </a:solidFill>
              <a:latin typeface="Nunito"/>
              <a:ea typeface="Nunito"/>
              <a:cs typeface="Nunito"/>
              <a:sym typeface="Nunito"/>
            </a:endParaRPr>
          </a:p>
        </p:txBody>
      </p:sp>
      <p:pic>
        <p:nvPicPr>
          <p:cNvPr id="90" name="Google Shape;90;p13"/>
          <p:cNvPicPr preferRelativeResize="0"/>
          <p:nvPr/>
        </p:nvPicPr>
        <p:blipFill rotWithShape="1">
          <a:blip r:embed="rId4">
            <a:alphaModFix/>
          </a:blip>
          <a:srcRect b="0" l="0" r="0" t="0"/>
          <a:stretch/>
        </p:blipFill>
        <p:spPr>
          <a:xfrm>
            <a:off x="6040975" y="377038"/>
            <a:ext cx="2576951" cy="1737676"/>
          </a:xfrm>
          <a:prstGeom prst="rect">
            <a:avLst/>
          </a:prstGeom>
          <a:noFill/>
          <a:ln>
            <a:noFill/>
          </a:ln>
        </p:spPr>
      </p:pic>
      <p:sp>
        <p:nvSpPr>
          <p:cNvPr id="91" name="Google Shape;91;p13"/>
          <p:cNvSpPr txBox="1"/>
          <p:nvPr/>
        </p:nvSpPr>
        <p:spPr>
          <a:xfrm>
            <a:off x="632925" y="4694800"/>
            <a:ext cx="46686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A place of interest (POI) is a public place with an address and a name where people spend time (and sometimes also   money). Eg.: Restaurant, Gym, Shopping centers.</a:t>
            </a:r>
            <a:endParaRPr sz="700">
              <a:latin typeface="Lato"/>
              <a:ea typeface="Lato"/>
              <a:cs typeface="Lato"/>
              <a:sym typeface="Lato"/>
            </a:endParaRPr>
          </a:p>
        </p:txBody>
      </p:sp>
      <p:sp>
        <p:nvSpPr>
          <p:cNvPr id="92" name="Google Shape;92;p13"/>
          <p:cNvSpPr txBox="1"/>
          <p:nvPr/>
        </p:nvSpPr>
        <p:spPr>
          <a:xfrm>
            <a:off x="535375" y="4669231"/>
            <a:ext cx="2550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93" name="Google Shape;93;p13"/>
          <p:cNvSpPr txBox="1"/>
          <p:nvPr/>
        </p:nvSpPr>
        <p:spPr>
          <a:xfrm>
            <a:off x="6192647" y="2375181"/>
            <a:ext cx="2632500" cy="21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34F5C"/>
                </a:solidFill>
                <a:latin typeface="Nunito"/>
                <a:ea typeface="Nunito"/>
                <a:cs typeface="Nunito"/>
                <a:sym typeface="Nunito"/>
              </a:rPr>
              <a:t>Winning model</a:t>
            </a:r>
            <a:endParaRPr b="1" sz="1300">
              <a:solidFill>
                <a:srgbClr val="134F5C"/>
              </a:solidFill>
              <a:latin typeface="Nunito"/>
              <a:ea typeface="Nunito"/>
              <a:cs typeface="Nunito"/>
              <a:sym typeface="Nunito"/>
            </a:endParaRPr>
          </a:p>
          <a:p>
            <a:pPr indent="0" lvl="0" marL="0" rtl="0" algn="l">
              <a:spcBef>
                <a:spcPts val="0"/>
              </a:spcBef>
              <a:spcAft>
                <a:spcPts val="0"/>
              </a:spcAft>
              <a:buNone/>
            </a:pPr>
            <a:r>
              <a:t/>
            </a:r>
            <a:endParaRPr sz="1300">
              <a:solidFill>
                <a:srgbClr val="134F5C"/>
              </a:solidFill>
              <a:latin typeface="Nunito"/>
              <a:ea typeface="Nunito"/>
              <a:cs typeface="Nunito"/>
              <a:sym typeface="Nunito"/>
            </a:endParaRPr>
          </a:p>
          <a:p>
            <a:pPr indent="0" lvl="0" marL="0" rtl="0" algn="l">
              <a:spcBef>
                <a:spcPts val="0"/>
              </a:spcBef>
              <a:spcAft>
                <a:spcPts val="0"/>
              </a:spcAft>
              <a:buNone/>
            </a:pPr>
            <a:r>
              <a:rPr lang="en" sz="1000">
                <a:solidFill>
                  <a:srgbClr val="134F5C"/>
                </a:solidFill>
                <a:latin typeface="Nunito"/>
                <a:ea typeface="Nunito"/>
                <a:cs typeface="Nunito"/>
                <a:sym typeface="Nunito"/>
              </a:rPr>
              <a:t>The time series model that won first place in the hackathon is a simple Auto Regression model which uses foot traffic data as the endogenous variable. Mean absolute error (MAE) for the model was 13.5 on test set. </a:t>
            </a:r>
            <a:r>
              <a:rPr i="1" lang="en" sz="1000">
                <a:solidFill>
                  <a:srgbClr val="134F5C"/>
                </a:solidFill>
                <a:latin typeface="Nunito"/>
                <a:ea typeface="Nunito"/>
                <a:cs typeface="Nunito"/>
                <a:sym typeface="Nunito"/>
              </a:rPr>
              <a:t>statsmodels </a:t>
            </a:r>
            <a:r>
              <a:rPr lang="en" sz="1000">
                <a:solidFill>
                  <a:srgbClr val="134F5C"/>
                </a:solidFill>
                <a:latin typeface="Nunito"/>
                <a:ea typeface="Nunito"/>
                <a:cs typeface="Nunito"/>
                <a:sym typeface="Nunito"/>
              </a:rPr>
              <a:t>package was used to build the model.</a:t>
            </a:r>
            <a:endParaRPr sz="1000">
              <a:solidFill>
                <a:srgbClr val="134F5C"/>
              </a:solidFill>
              <a:latin typeface="Nunito"/>
              <a:ea typeface="Nunito"/>
              <a:cs typeface="Nunito"/>
              <a:sym typeface="Nunito"/>
            </a:endParaRPr>
          </a:p>
          <a:p>
            <a:pPr indent="0" lvl="0" marL="0" rtl="0" algn="l">
              <a:spcBef>
                <a:spcPts val="0"/>
              </a:spcBef>
              <a:spcAft>
                <a:spcPts val="0"/>
              </a:spcAft>
              <a:buNone/>
            </a:pPr>
            <a:r>
              <a:t/>
            </a:r>
            <a:endParaRPr sz="1000">
              <a:solidFill>
                <a:srgbClr val="134F5C"/>
              </a:solidFill>
              <a:latin typeface="Nunito"/>
              <a:ea typeface="Nunito"/>
              <a:cs typeface="Nunito"/>
              <a:sym typeface="Nunito"/>
            </a:endParaRPr>
          </a:p>
          <a:p>
            <a:pPr indent="0" lvl="0" marL="0" rtl="0" algn="l">
              <a:spcBef>
                <a:spcPts val="0"/>
              </a:spcBef>
              <a:spcAft>
                <a:spcPts val="0"/>
              </a:spcAft>
              <a:buNone/>
            </a:pPr>
            <a:r>
              <a:rPr lang="en" sz="1000">
                <a:solidFill>
                  <a:srgbClr val="134F5C"/>
                </a:solidFill>
                <a:latin typeface="Nunito"/>
                <a:ea typeface="Nunito"/>
                <a:cs typeface="Nunito"/>
                <a:sym typeface="Nunito"/>
              </a:rPr>
              <a:t>This was able to outperform Random forest regressors and ARIMA models.</a:t>
            </a:r>
            <a:endParaRPr sz="1000">
              <a:solidFill>
                <a:srgbClr val="134F5C"/>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97" name="Shape 97"/>
        <p:cNvGrpSpPr/>
        <p:nvPr/>
      </p:nvGrpSpPr>
      <p:grpSpPr>
        <a:xfrm>
          <a:off x="0" y="0"/>
          <a:ext cx="0" cy="0"/>
          <a:chOff x="0" y="0"/>
          <a:chExt cx="0" cy="0"/>
        </a:xfrm>
      </p:grpSpPr>
      <p:sp>
        <p:nvSpPr>
          <p:cNvPr id="98" name="Google Shape;98;p14"/>
          <p:cNvSpPr txBox="1"/>
          <p:nvPr>
            <p:ph idx="4294967295" type="title"/>
          </p:nvPr>
        </p:nvSpPr>
        <p:spPr>
          <a:xfrm>
            <a:off x="272250" y="257975"/>
            <a:ext cx="6600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3665D"/>
                </a:solidFill>
              </a:rPr>
              <a:t>Predictions for top 12 busiest POIs</a:t>
            </a:r>
            <a:endParaRPr sz="3000">
              <a:solidFill>
                <a:srgbClr val="23665D"/>
              </a:solidFill>
            </a:endParaRPr>
          </a:p>
        </p:txBody>
      </p:sp>
      <p:pic>
        <p:nvPicPr>
          <p:cNvPr id="99" name="Google Shape;99;p14"/>
          <p:cNvPicPr preferRelativeResize="0"/>
          <p:nvPr/>
        </p:nvPicPr>
        <p:blipFill rotWithShape="1">
          <a:blip r:embed="rId3">
            <a:alphaModFix/>
          </a:blip>
          <a:srcRect b="0" l="-2360" r="2359" t="0"/>
          <a:stretch/>
        </p:blipFill>
        <p:spPr>
          <a:xfrm>
            <a:off x="1295300" y="942200"/>
            <a:ext cx="7086374" cy="4107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577600" y="1775850"/>
            <a:ext cx="38421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3665D"/>
                </a:solidFill>
              </a:rPr>
              <a:t>Policy recommendations</a:t>
            </a:r>
            <a:endParaRPr sz="3000">
              <a:solidFill>
                <a:srgbClr val="23665D"/>
              </a:solidFill>
            </a:endParaRPr>
          </a:p>
        </p:txBody>
      </p:sp>
      <p:sp>
        <p:nvSpPr>
          <p:cNvPr id="105" name="Google Shape;105;p15"/>
          <p:cNvSpPr txBox="1"/>
          <p:nvPr/>
        </p:nvSpPr>
        <p:spPr>
          <a:xfrm>
            <a:off x="4934350" y="562775"/>
            <a:ext cx="3741900" cy="185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50">
                <a:solidFill>
                  <a:srgbClr val="23665D"/>
                </a:solidFill>
              </a:rPr>
              <a:t>From the plot, we can confidently say that </a:t>
            </a:r>
            <a:r>
              <a:rPr b="1" lang="en" sz="1250">
                <a:solidFill>
                  <a:srgbClr val="23665D"/>
                </a:solidFill>
              </a:rPr>
              <a:t>shopping centers and educational institutions are the busiest areas in Tippicanoe country</a:t>
            </a:r>
            <a:r>
              <a:rPr lang="en" sz="1250">
                <a:solidFill>
                  <a:srgbClr val="23665D"/>
                </a:solidFill>
              </a:rPr>
              <a:t> during the pandemic. It is also worthy to note that these places did not get crowded simultaneously. During the first half of the data, shopping centers received high foot traffic whereas the visit counts in Purdue University started to increase only in the second half of the data. After week 30, food outlets like McDonald's and Chick-fil-A also received huge number of visitors.</a:t>
            </a:r>
            <a:endParaRPr sz="1250">
              <a:solidFill>
                <a:srgbClr val="23665D"/>
              </a:solidFill>
            </a:endParaRPr>
          </a:p>
          <a:p>
            <a:pPr indent="0" lvl="0" marL="0" rtl="0" algn="l">
              <a:lnSpc>
                <a:spcPct val="115000"/>
              </a:lnSpc>
              <a:spcBef>
                <a:spcPts val="800"/>
              </a:spcBef>
              <a:spcAft>
                <a:spcPts val="0"/>
              </a:spcAft>
              <a:buNone/>
            </a:pPr>
            <a:r>
              <a:t/>
            </a:r>
            <a:endParaRPr sz="1300">
              <a:solidFill>
                <a:srgbClr val="23665D"/>
              </a:solidFill>
            </a:endParaRPr>
          </a:p>
          <a:p>
            <a:pPr indent="0" lvl="0" marL="0" rtl="0" algn="l">
              <a:spcBef>
                <a:spcPts val="0"/>
              </a:spcBef>
              <a:spcAft>
                <a:spcPts val="0"/>
              </a:spcAft>
              <a:buNone/>
            </a:pPr>
            <a:r>
              <a:t/>
            </a:r>
            <a:endParaRPr sz="1600">
              <a:solidFill>
                <a:srgbClr val="23665D"/>
              </a:solidFill>
              <a:latin typeface="Lato"/>
              <a:ea typeface="Lato"/>
              <a:cs typeface="Lato"/>
              <a:sym typeface="Lato"/>
            </a:endParaRPr>
          </a:p>
        </p:txBody>
      </p:sp>
      <p:sp>
        <p:nvSpPr>
          <p:cNvPr id="106" name="Google Shape;106;p15"/>
          <p:cNvSpPr txBox="1"/>
          <p:nvPr/>
        </p:nvSpPr>
        <p:spPr>
          <a:xfrm>
            <a:off x="4934350" y="3393750"/>
            <a:ext cx="37419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250">
                <a:solidFill>
                  <a:srgbClr val="23665D"/>
                </a:solidFill>
              </a:rPr>
              <a:t>To conclude, locations like </a:t>
            </a:r>
            <a:r>
              <a:rPr b="1" lang="en" sz="1250">
                <a:solidFill>
                  <a:schemeClr val="dk1"/>
                </a:solidFill>
              </a:rPr>
              <a:t>Walmart, Purdue University, Park East Marketplace be classified as high-risk areas</a:t>
            </a:r>
            <a:r>
              <a:rPr b="1" lang="en" sz="1250">
                <a:solidFill>
                  <a:srgbClr val="23665D"/>
                </a:solidFill>
              </a:rPr>
              <a:t> and public health officials should focus more on these locations in order reduce the infection spread.</a:t>
            </a:r>
            <a:endParaRPr sz="1250">
              <a:solidFill>
                <a:srgbClr val="2366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