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46"/>
  </p:notesMasterIdLst>
  <p:sldIdLst>
    <p:sldId id="256" r:id="rId2"/>
    <p:sldId id="259" r:id="rId3"/>
    <p:sldId id="290" r:id="rId4"/>
    <p:sldId id="274" r:id="rId5"/>
    <p:sldId id="276" r:id="rId6"/>
    <p:sldId id="277" r:id="rId7"/>
    <p:sldId id="278" r:id="rId8"/>
    <p:sldId id="279" r:id="rId9"/>
    <p:sldId id="280" r:id="rId10"/>
    <p:sldId id="281" r:id="rId11"/>
    <p:sldId id="282" r:id="rId12"/>
    <p:sldId id="284" r:id="rId13"/>
    <p:sldId id="275" r:id="rId14"/>
    <p:sldId id="260" r:id="rId15"/>
    <p:sldId id="261" r:id="rId16"/>
    <p:sldId id="262" r:id="rId17"/>
    <p:sldId id="264" r:id="rId18"/>
    <p:sldId id="265" r:id="rId19"/>
    <p:sldId id="266" r:id="rId20"/>
    <p:sldId id="267" r:id="rId21"/>
    <p:sldId id="268" r:id="rId22"/>
    <p:sldId id="263" r:id="rId23"/>
    <p:sldId id="269" r:id="rId24"/>
    <p:sldId id="270" r:id="rId25"/>
    <p:sldId id="271" r:id="rId26"/>
    <p:sldId id="272" r:id="rId27"/>
    <p:sldId id="273" r:id="rId28"/>
    <p:sldId id="285" r:id="rId29"/>
    <p:sldId id="286" r:id="rId30"/>
    <p:sldId id="287" r:id="rId31"/>
    <p:sldId id="288" r:id="rId32"/>
    <p:sldId id="289" r:id="rId33"/>
    <p:sldId id="291" r:id="rId34"/>
    <p:sldId id="293" r:id="rId35"/>
    <p:sldId id="292" r:id="rId36"/>
    <p:sldId id="294" r:id="rId37"/>
    <p:sldId id="295"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63"/>
    <p:restoredTop sz="58353"/>
  </p:normalViewPr>
  <p:slideViewPr>
    <p:cSldViewPr snapToGrid="0" snapToObjects="1">
      <p:cViewPr varScale="1">
        <p:scale>
          <a:sx n="83" d="100"/>
          <a:sy n="83" d="100"/>
        </p:scale>
        <p:origin x="3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5D817-2532-534C-9C85-4E3868D549CE}" type="datetimeFigureOut">
              <a:rPr lang="en-US" smtClean="0"/>
              <a:t>12/29/21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C1EA3-F53F-1B47-B656-7229C750B466}" type="slidenum">
              <a:rPr lang="en-US" smtClean="0"/>
              <a:t>‹#›</a:t>
            </a:fld>
            <a:endParaRPr lang="en-US"/>
          </a:p>
        </p:txBody>
      </p:sp>
    </p:spTree>
    <p:extLst>
      <p:ext uri="{BB962C8B-B14F-4D97-AF65-F5344CB8AC3E}">
        <p14:creationId xmlns:p14="http://schemas.microsoft.com/office/powerpoint/2010/main" val="8533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Few points that can be noted here is :</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Shown in </a:t>
            </a:r>
            <a:r>
              <a:rPr lang="en-MY" sz="1200" b="0" i="1" kern="1200" dirty="0">
                <a:solidFill>
                  <a:schemeClr val="tx1"/>
                </a:solidFill>
                <a:effectLst/>
                <a:latin typeface="+mn-lt"/>
                <a:ea typeface="+mn-ea"/>
                <a:cs typeface="+mn-cs"/>
              </a:rPr>
              <a:t>Blue</a:t>
            </a:r>
            <a:r>
              <a:rPr lang="en-MY" sz="1200" b="0" i="0" kern="1200" dirty="0">
                <a:solidFill>
                  <a:schemeClr val="tx1"/>
                </a:solidFill>
                <a:effectLst/>
                <a:latin typeface="+mn-lt"/>
                <a:ea typeface="+mn-ea"/>
                <a:cs typeface="+mn-cs"/>
              </a:rPr>
              <a:t> along the diagonal, we see the variance of scores for each test. The art test has the biggest variance (720); and the English test, the smallest (360). So we can say that art test scores have more variability than English test scores.</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covariance is displayed in black in the off-diagonal elements of the matrix </a:t>
            </a:r>
            <a:r>
              <a:rPr lang="en-MY" sz="1200" b="1" i="0" kern="1200" dirty="0">
                <a:solidFill>
                  <a:schemeClr val="tx1"/>
                </a:solidFill>
                <a:effectLst/>
                <a:latin typeface="+mn-lt"/>
                <a:ea typeface="+mn-ea"/>
                <a:cs typeface="+mn-cs"/>
              </a:rPr>
              <a:t>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a) </a:t>
            </a:r>
            <a:r>
              <a:rPr lang="en-MY" sz="1200" b="0" i="0" kern="1200" dirty="0">
                <a:solidFill>
                  <a:schemeClr val="tx1"/>
                </a:solidFill>
                <a:effectLst/>
                <a:latin typeface="+mn-lt"/>
                <a:ea typeface="+mn-ea"/>
                <a:cs typeface="+mn-cs"/>
              </a:rPr>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b)</a:t>
            </a:r>
            <a:r>
              <a:rPr lang="en-MY" sz="1200" b="0" i="0" kern="1200" dirty="0">
                <a:solidFill>
                  <a:schemeClr val="tx1"/>
                </a:solidFill>
                <a:effectLst/>
                <a:latin typeface="+mn-lt"/>
                <a:ea typeface="+mn-ea"/>
                <a:cs typeface="+mn-cs"/>
              </a:rPr>
              <a:t> The covariance between English and art, however, is zero. This means there tends to be no predictable relationship between the movement of English and art scores.</a:t>
            </a:r>
          </a:p>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5</a:t>
            </a:fld>
            <a:endParaRPr lang="en-US"/>
          </a:p>
        </p:txBody>
      </p:sp>
    </p:spTree>
    <p:extLst>
      <p:ext uri="{BB962C8B-B14F-4D97-AF65-F5344CB8AC3E}">
        <p14:creationId xmlns:p14="http://schemas.microsoft.com/office/powerpoint/2010/main" val="411890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33</a:t>
            </a:fld>
            <a:endParaRPr lang="en-US"/>
          </a:p>
        </p:txBody>
      </p:sp>
    </p:spTree>
    <p:extLst>
      <p:ext uri="{BB962C8B-B14F-4D97-AF65-F5344CB8AC3E}">
        <p14:creationId xmlns:p14="http://schemas.microsoft.com/office/powerpoint/2010/main" val="421761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34</a:t>
            </a:fld>
            <a:endParaRPr lang="en-US"/>
          </a:p>
        </p:txBody>
      </p:sp>
    </p:spTree>
    <p:extLst>
      <p:ext uri="{BB962C8B-B14F-4D97-AF65-F5344CB8AC3E}">
        <p14:creationId xmlns:p14="http://schemas.microsoft.com/office/powerpoint/2010/main" val="162996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35</a:t>
            </a:fld>
            <a:endParaRPr lang="en-US"/>
          </a:p>
        </p:txBody>
      </p:sp>
    </p:spTree>
    <p:extLst>
      <p:ext uri="{BB962C8B-B14F-4D97-AF65-F5344CB8AC3E}">
        <p14:creationId xmlns:p14="http://schemas.microsoft.com/office/powerpoint/2010/main" val="3547986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36</a:t>
            </a:fld>
            <a:endParaRPr lang="en-US"/>
          </a:p>
        </p:txBody>
      </p:sp>
    </p:spTree>
    <p:extLst>
      <p:ext uri="{BB962C8B-B14F-4D97-AF65-F5344CB8AC3E}">
        <p14:creationId xmlns:p14="http://schemas.microsoft.com/office/powerpoint/2010/main" val="14828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37</a:t>
            </a:fld>
            <a:endParaRPr lang="en-US"/>
          </a:p>
        </p:txBody>
      </p:sp>
    </p:spTree>
    <p:extLst>
      <p:ext uri="{BB962C8B-B14F-4D97-AF65-F5344CB8AC3E}">
        <p14:creationId xmlns:p14="http://schemas.microsoft.com/office/powerpoint/2010/main" val="285957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38</a:t>
            </a:fld>
            <a:endParaRPr lang="en-US"/>
          </a:p>
        </p:txBody>
      </p:sp>
    </p:spTree>
    <p:extLst>
      <p:ext uri="{BB962C8B-B14F-4D97-AF65-F5344CB8AC3E}">
        <p14:creationId xmlns:p14="http://schemas.microsoft.com/office/powerpoint/2010/main" val="427786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39</a:t>
            </a:fld>
            <a:endParaRPr lang="en-US"/>
          </a:p>
        </p:txBody>
      </p:sp>
    </p:spTree>
    <p:extLst>
      <p:ext uri="{BB962C8B-B14F-4D97-AF65-F5344CB8AC3E}">
        <p14:creationId xmlns:p14="http://schemas.microsoft.com/office/powerpoint/2010/main" val="319865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40</a:t>
            </a:fld>
            <a:endParaRPr lang="en-US"/>
          </a:p>
        </p:txBody>
      </p:sp>
    </p:spTree>
    <p:extLst>
      <p:ext uri="{BB962C8B-B14F-4D97-AF65-F5344CB8AC3E}">
        <p14:creationId xmlns:p14="http://schemas.microsoft.com/office/powerpoint/2010/main" val="950908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41</a:t>
            </a:fld>
            <a:endParaRPr lang="en-US"/>
          </a:p>
        </p:txBody>
      </p:sp>
    </p:spTree>
    <p:extLst>
      <p:ext uri="{BB962C8B-B14F-4D97-AF65-F5344CB8AC3E}">
        <p14:creationId xmlns:p14="http://schemas.microsoft.com/office/powerpoint/2010/main" val="55163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42</a:t>
            </a:fld>
            <a:endParaRPr lang="en-US"/>
          </a:p>
        </p:txBody>
      </p:sp>
    </p:spTree>
    <p:extLst>
      <p:ext uri="{BB962C8B-B14F-4D97-AF65-F5344CB8AC3E}">
        <p14:creationId xmlns:p14="http://schemas.microsoft.com/office/powerpoint/2010/main" val="327021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6</a:t>
            </a:fld>
            <a:endParaRPr lang="en-US"/>
          </a:p>
        </p:txBody>
      </p:sp>
    </p:spTree>
    <p:extLst>
      <p:ext uri="{BB962C8B-B14F-4D97-AF65-F5344CB8AC3E}">
        <p14:creationId xmlns:p14="http://schemas.microsoft.com/office/powerpoint/2010/main" val="3924479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43</a:t>
            </a:fld>
            <a:endParaRPr lang="en-US"/>
          </a:p>
        </p:txBody>
      </p:sp>
    </p:spTree>
    <p:extLst>
      <p:ext uri="{BB962C8B-B14F-4D97-AF65-F5344CB8AC3E}">
        <p14:creationId xmlns:p14="http://schemas.microsoft.com/office/powerpoint/2010/main" val="1849923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44</a:t>
            </a:fld>
            <a:endParaRPr lang="en-US"/>
          </a:p>
        </p:txBody>
      </p:sp>
    </p:spTree>
    <p:extLst>
      <p:ext uri="{BB962C8B-B14F-4D97-AF65-F5344CB8AC3E}">
        <p14:creationId xmlns:p14="http://schemas.microsoft.com/office/powerpoint/2010/main" val="24496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7</a:t>
            </a:fld>
            <a:endParaRPr lang="en-US"/>
          </a:p>
        </p:txBody>
      </p:sp>
    </p:spTree>
    <p:extLst>
      <p:ext uri="{BB962C8B-B14F-4D97-AF65-F5344CB8AC3E}">
        <p14:creationId xmlns:p14="http://schemas.microsoft.com/office/powerpoint/2010/main" val="38157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8</a:t>
            </a:fld>
            <a:endParaRPr lang="en-US"/>
          </a:p>
        </p:txBody>
      </p:sp>
    </p:spTree>
    <p:extLst>
      <p:ext uri="{BB962C8B-B14F-4D97-AF65-F5344CB8AC3E}">
        <p14:creationId xmlns:p14="http://schemas.microsoft.com/office/powerpoint/2010/main" val="80949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9</a:t>
            </a:fld>
            <a:endParaRPr lang="en-US"/>
          </a:p>
        </p:txBody>
      </p:sp>
    </p:spTree>
    <p:extLst>
      <p:ext uri="{BB962C8B-B14F-4D97-AF65-F5344CB8AC3E}">
        <p14:creationId xmlns:p14="http://schemas.microsoft.com/office/powerpoint/2010/main" val="382302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10</a:t>
            </a:fld>
            <a:endParaRPr lang="en-US"/>
          </a:p>
        </p:txBody>
      </p:sp>
    </p:spTree>
    <p:extLst>
      <p:ext uri="{BB962C8B-B14F-4D97-AF65-F5344CB8AC3E}">
        <p14:creationId xmlns:p14="http://schemas.microsoft.com/office/powerpoint/2010/main" val="423350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11</a:t>
            </a:fld>
            <a:endParaRPr lang="en-US"/>
          </a:p>
        </p:txBody>
      </p:sp>
    </p:spTree>
    <p:extLst>
      <p:ext uri="{BB962C8B-B14F-4D97-AF65-F5344CB8AC3E}">
        <p14:creationId xmlns:p14="http://schemas.microsoft.com/office/powerpoint/2010/main" val="352800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12</a:t>
            </a:fld>
            <a:endParaRPr lang="en-US"/>
          </a:p>
        </p:txBody>
      </p:sp>
    </p:spTree>
    <p:extLst>
      <p:ext uri="{BB962C8B-B14F-4D97-AF65-F5344CB8AC3E}">
        <p14:creationId xmlns:p14="http://schemas.microsoft.com/office/powerpoint/2010/main" val="354310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31</a:t>
            </a:fld>
            <a:endParaRPr lang="en-US"/>
          </a:p>
        </p:txBody>
      </p:sp>
    </p:spTree>
    <p:extLst>
      <p:ext uri="{BB962C8B-B14F-4D97-AF65-F5344CB8AC3E}">
        <p14:creationId xmlns:p14="http://schemas.microsoft.com/office/powerpoint/2010/main" val="237213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December 29,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73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961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487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December 29,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08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44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17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December 29,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591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December 29,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59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December 29,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360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77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8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December 29,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56096933"/>
      </p:ext>
    </p:extLst>
  </p:cSld>
  <p:clrMap bg1="dk1" tx1="lt1" bg2="dk2" tx2="lt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ronhacks/analysis-2017/wiki/PCA-vs-FA-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3034F-1111-6544-B7C1-E696DB845AFB}"/>
              </a:ext>
            </a:extLst>
          </p:cNvPr>
          <p:cNvSpPr>
            <a:spLocks noGrp="1"/>
          </p:cNvSpPr>
          <p:nvPr>
            <p:ph type="ctrTitle"/>
          </p:nvPr>
        </p:nvSpPr>
        <p:spPr>
          <a:xfrm>
            <a:off x="6480000" y="728663"/>
            <a:ext cx="5015638" cy="2795737"/>
          </a:xfrm>
        </p:spPr>
        <p:txBody>
          <a:bodyPr>
            <a:normAutofit/>
          </a:bodyPr>
          <a:lstStyle/>
          <a:p>
            <a:pPr>
              <a:lnSpc>
                <a:spcPct val="90000"/>
              </a:lnSpc>
            </a:pPr>
            <a:r>
              <a:rPr lang="en-US" sz="4800" dirty="0"/>
              <a:t>Survey Analysis for All Treatment Groups</a:t>
            </a:r>
          </a:p>
        </p:txBody>
      </p:sp>
      <p:sp>
        <p:nvSpPr>
          <p:cNvPr id="3" name="Subtitle 2">
            <a:extLst>
              <a:ext uri="{FF2B5EF4-FFF2-40B4-BE49-F238E27FC236}">
                <a16:creationId xmlns:a16="http://schemas.microsoft.com/office/drawing/2014/main" id="{B0984566-6A75-4C4A-A417-4E3572B0EFE8}"/>
              </a:ext>
            </a:extLst>
          </p:cNvPr>
          <p:cNvSpPr>
            <a:spLocks noGrp="1"/>
          </p:cNvSpPr>
          <p:nvPr>
            <p:ph type="subTitle" idx="1"/>
          </p:nvPr>
        </p:nvSpPr>
        <p:spPr>
          <a:xfrm>
            <a:off x="6480000" y="3830399"/>
            <a:ext cx="5015638" cy="642747"/>
          </a:xfrm>
        </p:spPr>
        <p:txBody>
          <a:bodyPr>
            <a:normAutofit/>
          </a:bodyPr>
          <a:lstStyle/>
          <a:p>
            <a:r>
              <a:rPr lang="en-US" sz="3500" dirty="0"/>
              <a:t>Spring 2017</a:t>
            </a:r>
          </a:p>
        </p:txBody>
      </p:sp>
      <p:pic>
        <p:nvPicPr>
          <p:cNvPr id="4" name="Picture 3" descr="Desk with stethoscope and computer keyboard">
            <a:extLst>
              <a:ext uri="{FF2B5EF4-FFF2-40B4-BE49-F238E27FC236}">
                <a16:creationId xmlns:a16="http://schemas.microsoft.com/office/drawing/2014/main" id="{3AA04257-0947-4497-A05C-22C63C179A6F}"/>
              </a:ext>
            </a:extLst>
          </p:cNvPr>
          <p:cNvPicPr>
            <a:picLocks noChangeAspect="1"/>
          </p:cNvPicPr>
          <p:nvPr/>
        </p:nvPicPr>
        <p:blipFill rotWithShape="1">
          <a:blip r:embed="rId2"/>
          <a:srcRect l="44882" r="-1" b="-1"/>
          <a:stretch/>
        </p:blipFill>
        <p:spPr>
          <a:xfrm>
            <a:off x="0" y="289418"/>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14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847207"/>
          </a:xfrm>
          <a:prstGeom prst="rect">
            <a:avLst/>
          </a:prstGeom>
        </p:spPr>
        <p:txBody>
          <a:bodyPr wrap="square">
            <a:spAutoFit/>
          </a:bodyPr>
          <a:lstStyle/>
          <a:p>
            <a:pPr algn="ctr"/>
            <a:r>
              <a:rPr lang="en-MY" sz="3000" dirty="0">
                <a:solidFill>
                  <a:schemeClr val="bg1"/>
                </a:solidFill>
              </a:rPr>
              <a:t>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t>
            </a:r>
          </a:p>
          <a:p>
            <a:pPr algn="ctr"/>
            <a:endParaRPr lang="en-MY" sz="3000" dirty="0">
              <a:solidFill>
                <a:schemeClr val="bg1"/>
              </a:solidFill>
            </a:endParaRPr>
          </a:p>
          <a:p>
            <a:pPr algn="ctr"/>
            <a:r>
              <a:rPr lang="en-MY" sz="3200" dirty="0">
                <a:solidFill>
                  <a:schemeClr val="bg1"/>
                </a:solidFill>
                <a:latin typeface="Times New Roman" panose="02020603050405020304" pitchFamily="18" charset="0"/>
                <a:cs typeface="Times New Roman" panose="02020603050405020304" pitchFamily="18" charset="0"/>
              </a:rPr>
              <a:t>So, after sorting the eigenvalues in decreasing order, we have </a:t>
            </a:r>
            <a:r>
              <a:rPr lang="en-MY" sz="3000" dirty="0"/>
              <a:t>drop.</a:t>
            </a:r>
            <a:endParaRPr lang="en-US" sz="3000" dirty="0"/>
          </a:p>
        </p:txBody>
      </p:sp>
      <p:pic>
        <p:nvPicPr>
          <p:cNvPr id="6" name="Content Placeholder 5" descr="Text&#10;&#10;Description automatically generated with low confidence">
            <a:extLst>
              <a:ext uri="{FF2B5EF4-FFF2-40B4-BE49-F238E27FC236}">
                <a16:creationId xmlns:a16="http://schemas.microsoft.com/office/drawing/2014/main" id="{7C107BD4-F0B7-694B-8069-500376722F6C}"/>
              </a:ext>
            </a:extLst>
          </p:cNvPr>
          <p:cNvPicPr>
            <a:picLocks noGrp="1" noChangeAspect="1"/>
          </p:cNvPicPr>
          <p:nvPr>
            <p:ph idx="1"/>
          </p:nvPr>
        </p:nvPicPr>
        <p:blipFill>
          <a:blip r:embed="rId3"/>
          <a:stretch>
            <a:fillRect/>
          </a:stretch>
        </p:blipFill>
        <p:spPr>
          <a:xfrm>
            <a:off x="4609930" y="3995678"/>
            <a:ext cx="3704181" cy="2862322"/>
          </a:xfrm>
        </p:spPr>
      </p:pic>
    </p:spTree>
    <p:extLst>
      <p:ext uri="{BB962C8B-B14F-4D97-AF65-F5344CB8AC3E}">
        <p14:creationId xmlns:p14="http://schemas.microsoft.com/office/powerpoint/2010/main" val="15920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539430"/>
          </a:xfrm>
          <a:prstGeom prst="rect">
            <a:avLst/>
          </a:prstGeom>
        </p:spPr>
        <p:txBody>
          <a:bodyPr wrap="square">
            <a:spAutoFit/>
          </a:bodyPr>
          <a:lstStyle/>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For our simple example, where we are reducing a 3-dimensional feature space to a 2-dimensional feature subspace, we are combining the two eigenvectors with the highest eigenvalues to construct our </a:t>
            </a:r>
            <a:r>
              <a:rPr lang="en-MY" sz="3200" i="1" dirty="0" err="1">
                <a:solidFill>
                  <a:schemeClr val="bg1">
                    <a:lumMod val="95000"/>
                    <a:lumOff val="5000"/>
                  </a:schemeClr>
                </a:solidFill>
                <a:latin typeface="Times New Roman" panose="02020603050405020304" pitchFamily="18" charset="0"/>
                <a:cs typeface="Times New Roman" panose="02020603050405020304" pitchFamily="18" charset="0"/>
              </a:rPr>
              <a:t>d×k</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dimensional eigenvector matrix </a:t>
            </a:r>
            <a:r>
              <a:rPr lang="en-MY" sz="3200" b="1"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So, </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eigenvectors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corresponding to two maximum eigenvalues are:</a:t>
            </a:r>
          </a:p>
        </p:txBody>
      </p:sp>
      <p:pic>
        <p:nvPicPr>
          <p:cNvPr id="5" name="Content Placeholder 4" descr="A picture containing table&#10;&#10;Description automatically generated">
            <a:extLst>
              <a:ext uri="{FF2B5EF4-FFF2-40B4-BE49-F238E27FC236}">
                <a16:creationId xmlns:a16="http://schemas.microsoft.com/office/drawing/2014/main" id="{A1A486B3-6F59-5A46-924E-B3CC39AF0083}"/>
              </a:ext>
            </a:extLst>
          </p:cNvPr>
          <p:cNvPicPr>
            <a:picLocks noGrp="1" noChangeAspect="1"/>
          </p:cNvPicPr>
          <p:nvPr>
            <p:ph idx="1"/>
          </p:nvPr>
        </p:nvPicPr>
        <p:blipFill>
          <a:blip r:embed="rId3"/>
          <a:stretch>
            <a:fillRect/>
          </a:stretch>
        </p:blipFill>
        <p:spPr>
          <a:xfrm>
            <a:off x="2435577" y="3904229"/>
            <a:ext cx="9036423" cy="2721080"/>
          </a:xfrm>
        </p:spPr>
      </p:pic>
    </p:spTree>
    <p:extLst>
      <p:ext uri="{BB962C8B-B14F-4D97-AF65-F5344CB8AC3E}">
        <p14:creationId xmlns:p14="http://schemas.microsoft.com/office/powerpoint/2010/main" val="125757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52000" cy="4939814"/>
          </a:xfrm>
          <a:prstGeom prst="rect">
            <a:avLst/>
          </a:prstGeom>
        </p:spPr>
        <p:txBody>
          <a:bodyPr wrap="square">
            <a:spAutoFit/>
          </a:bodyPr>
          <a:lstStyle/>
          <a:p>
            <a:r>
              <a:rPr lang="en-MY" sz="3500" b="1" dirty="0">
                <a:solidFill>
                  <a:schemeClr val="bg1"/>
                </a:solidFill>
                <a:latin typeface="Times New Roman" panose="02020603050405020304" pitchFamily="18" charset="0"/>
                <a:cs typeface="Times New Roman" panose="02020603050405020304" pitchFamily="18" charset="0"/>
              </a:rPr>
              <a:t>Transform the samples onto the new subspace</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In the last step, we use the 3x2 dimensional matrix </a:t>
            </a:r>
            <a:r>
              <a:rPr lang="en-MY" sz="3500" b="1" dirty="0">
                <a:solidFill>
                  <a:schemeClr val="bg1"/>
                </a:solidFill>
                <a:latin typeface="Times New Roman" panose="02020603050405020304" pitchFamily="18" charset="0"/>
                <a:cs typeface="Times New Roman" panose="02020603050405020304" pitchFamily="18" charset="0"/>
              </a:rPr>
              <a:t>W </a:t>
            </a:r>
            <a:r>
              <a:rPr lang="en-MY" sz="3500" dirty="0">
                <a:solidFill>
                  <a:schemeClr val="bg1"/>
                </a:solidFill>
                <a:latin typeface="Times New Roman" panose="02020603050405020304" pitchFamily="18" charset="0"/>
                <a:cs typeface="Times New Roman" panose="02020603050405020304" pitchFamily="18" charset="0"/>
              </a:rPr>
              <a:t>that we just computed to transform our samples onto the new subspace via the equation </a:t>
            </a:r>
            <a:r>
              <a:rPr lang="en-MY" sz="3500" b="1" dirty="0">
                <a:solidFill>
                  <a:schemeClr val="bg1"/>
                </a:solidFill>
                <a:latin typeface="Times New Roman" panose="02020603050405020304" pitchFamily="18" charset="0"/>
                <a:cs typeface="Times New Roman" panose="02020603050405020304" pitchFamily="18" charset="0"/>
              </a:rPr>
              <a:t>y = W′ × x </a:t>
            </a:r>
            <a:r>
              <a:rPr lang="en-MY" sz="3500" dirty="0">
                <a:solidFill>
                  <a:schemeClr val="bg1"/>
                </a:solidFill>
                <a:latin typeface="Times New Roman" panose="02020603050405020304" pitchFamily="18" charset="0"/>
                <a:cs typeface="Times New Roman" panose="02020603050405020304" pitchFamily="18" charset="0"/>
              </a:rPr>
              <a:t>where </a:t>
            </a:r>
            <a:r>
              <a:rPr lang="en-MY" sz="3500" b="1" dirty="0">
                <a:solidFill>
                  <a:schemeClr val="bg1"/>
                </a:solidFill>
                <a:latin typeface="Times New Roman" panose="02020603050405020304" pitchFamily="18" charset="0"/>
                <a:cs typeface="Times New Roman" panose="02020603050405020304" pitchFamily="18" charset="0"/>
              </a:rPr>
              <a:t>W′</a:t>
            </a:r>
            <a:r>
              <a:rPr lang="en-MY" sz="3500" dirty="0">
                <a:solidFill>
                  <a:schemeClr val="bg1"/>
                </a:solidFill>
                <a:latin typeface="Times New Roman" panose="02020603050405020304" pitchFamily="18" charset="0"/>
                <a:cs typeface="Times New Roman" panose="02020603050405020304" pitchFamily="18" charset="0"/>
              </a:rPr>
              <a:t> is the transpose of the matrix </a:t>
            </a:r>
            <a:r>
              <a:rPr lang="en-MY" sz="3500" b="1" dirty="0">
                <a:solidFill>
                  <a:schemeClr val="bg1"/>
                </a:solidFill>
                <a:latin typeface="Times New Roman" panose="02020603050405020304" pitchFamily="18" charset="0"/>
                <a:cs typeface="Times New Roman" panose="02020603050405020304" pitchFamily="18" charset="0"/>
              </a:rPr>
              <a:t>W.</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So lastly, we have computed our two principal components and projected the data points onto the new subspace.</a:t>
            </a:r>
          </a:p>
        </p:txBody>
      </p:sp>
    </p:spTree>
    <p:extLst>
      <p:ext uri="{BB962C8B-B14F-4D97-AF65-F5344CB8AC3E}">
        <p14:creationId xmlns:p14="http://schemas.microsoft.com/office/powerpoint/2010/main" val="257494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 Transparency</a:t>
            </a:r>
          </a:p>
        </p:txBody>
      </p:sp>
      <p:pic>
        <p:nvPicPr>
          <p:cNvPr id="5" name="Content Placeholder 4" descr="Chart, bar chart&#10;&#10;Description automatically generated">
            <a:extLst>
              <a:ext uri="{FF2B5EF4-FFF2-40B4-BE49-F238E27FC236}">
                <a16:creationId xmlns:a16="http://schemas.microsoft.com/office/drawing/2014/main" id="{69876EEF-936E-AB44-AE84-073D1BEB4F90}"/>
              </a:ext>
            </a:extLst>
          </p:cNvPr>
          <p:cNvPicPr>
            <a:picLocks noGrp="1" noChangeAspect="1"/>
          </p:cNvPicPr>
          <p:nvPr>
            <p:ph idx="1"/>
          </p:nvPr>
        </p:nvPicPr>
        <p:blipFill>
          <a:blip r:embed="rId2"/>
          <a:stretch>
            <a:fillRect/>
          </a:stretch>
        </p:blipFill>
        <p:spPr>
          <a:xfrm>
            <a:off x="963827" y="1957134"/>
            <a:ext cx="9971903" cy="4674330"/>
          </a:xfrm>
        </p:spPr>
      </p:pic>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9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83059" y="311775"/>
            <a:ext cx="4794422"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165FB29B-B77F-3045-BA37-2037C0AC3A8A}"/>
              </a:ext>
            </a:extLst>
          </p:cNvPr>
          <p:cNvPicPr>
            <a:picLocks noGrp="1" noChangeAspect="1"/>
          </p:cNvPicPr>
          <p:nvPr>
            <p:ph idx="1"/>
          </p:nvPr>
        </p:nvPicPr>
        <p:blipFill>
          <a:blip r:embed="rId2"/>
          <a:stretch>
            <a:fillRect/>
          </a:stretch>
        </p:blipFill>
        <p:spPr>
          <a:xfrm>
            <a:off x="1334531" y="1844139"/>
            <a:ext cx="10112756" cy="4920055"/>
          </a:xfrm>
        </p:spPr>
      </p:pic>
    </p:spTree>
    <p:extLst>
      <p:ext uri="{BB962C8B-B14F-4D97-AF65-F5344CB8AC3E}">
        <p14:creationId xmlns:p14="http://schemas.microsoft.com/office/powerpoint/2010/main" val="34056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Solution 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35B879F-9008-7549-BC6D-F049E0BE6EDA}"/>
              </a:ext>
            </a:extLst>
          </p:cNvPr>
          <p:cNvPicPr>
            <a:picLocks noGrp="1" noChangeAspect="1"/>
          </p:cNvPicPr>
          <p:nvPr>
            <p:ph idx="1"/>
          </p:nvPr>
        </p:nvPicPr>
        <p:blipFill>
          <a:blip r:embed="rId2"/>
          <a:stretch>
            <a:fillRect/>
          </a:stretch>
        </p:blipFill>
        <p:spPr>
          <a:xfrm>
            <a:off x="744713" y="1458626"/>
            <a:ext cx="9956238" cy="5027653"/>
          </a:xfrm>
        </p:spPr>
      </p:pic>
    </p:spTree>
    <p:extLst>
      <p:ext uri="{BB962C8B-B14F-4D97-AF65-F5344CB8AC3E}">
        <p14:creationId xmlns:p14="http://schemas.microsoft.com/office/powerpoint/2010/main" val="19176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0B761DF2-6902-1741-B0AA-71B43CC3E9D2}"/>
              </a:ext>
            </a:extLst>
          </p:cNvPr>
          <p:cNvPicPr>
            <a:picLocks noGrp="1" noChangeAspect="1"/>
          </p:cNvPicPr>
          <p:nvPr>
            <p:ph idx="1"/>
          </p:nvPr>
        </p:nvPicPr>
        <p:blipFill>
          <a:blip r:embed="rId2"/>
          <a:stretch>
            <a:fillRect/>
          </a:stretch>
        </p:blipFill>
        <p:spPr>
          <a:xfrm>
            <a:off x="1260388" y="1754828"/>
            <a:ext cx="9629883" cy="4791397"/>
          </a:xfrm>
        </p:spPr>
      </p:pic>
    </p:spTree>
    <p:extLst>
      <p:ext uri="{BB962C8B-B14F-4D97-AF65-F5344CB8AC3E}">
        <p14:creationId xmlns:p14="http://schemas.microsoft.com/office/powerpoint/2010/main" val="166646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52485" y="867829"/>
            <a:ext cx="9548465" cy="1477328"/>
          </a:xfrm>
        </p:spPr>
        <p:txBody>
          <a:bodyPr>
            <a:norm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Interpretation:</a:t>
            </a:r>
            <a:br>
              <a:rPr lang="en-US" sz="4500" b="1" dirty="0">
                <a:solidFill>
                  <a:schemeClr val="bg1"/>
                </a:solidFill>
                <a:latin typeface="Times New Roman" panose="02020603050405020304" pitchFamily="18" charset="0"/>
                <a:cs typeface="Times New Roman" panose="02020603050405020304" pitchFamily="18" charset="0"/>
              </a:rPr>
            </a:br>
            <a:r>
              <a:rPr lang="en-US" sz="4500" b="1" dirty="0">
                <a:solidFill>
                  <a:schemeClr val="bg1"/>
                </a:solidFill>
                <a:latin typeface="Times New Roman" panose="02020603050405020304" pitchFamily="18" charset="0"/>
                <a:cs typeface="Times New Roman" panose="02020603050405020304" pitchFamily="18" charset="0"/>
              </a:rPr>
              <a:t>Q17 – What is your gender </a:t>
            </a:r>
          </a:p>
        </p:txBody>
      </p:sp>
      <p:sp>
        <p:nvSpPr>
          <p:cNvPr id="8" name="Rectangle 7">
            <a:extLst>
              <a:ext uri="{FF2B5EF4-FFF2-40B4-BE49-F238E27FC236}">
                <a16:creationId xmlns:a16="http://schemas.microsoft.com/office/drawing/2014/main" id="{5F572D22-81CC-C54C-8CD9-CCDFD1E2CE44}"/>
              </a:ext>
            </a:extLst>
          </p:cNvPr>
          <p:cNvSpPr/>
          <p:nvPr/>
        </p:nvSpPr>
        <p:spPr>
          <a:xfrm>
            <a:off x="1309815" y="2940908"/>
            <a:ext cx="10137471" cy="1384995"/>
          </a:xfrm>
          <a:prstGeom prst="rect">
            <a:avLst/>
          </a:prstGeom>
        </p:spPr>
        <p:txBody>
          <a:bodyPr wrap="square">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Majority of the participants are male in all 4 treatment groups  </a:t>
            </a:r>
            <a:endParaRPr lang="en-US" sz="4200" dirty="0"/>
          </a:p>
        </p:txBody>
      </p:sp>
    </p:spTree>
    <p:extLst>
      <p:ext uri="{BB962C8B-B14F-4D97-AF65-F5344CB8AC3E}">
        <p14:creationId xmlns:p14="http://schemas.microsoft.com/office/powerpoint/2010/main" val="366892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a:extLst>
              <a:ext uri="{FF2B5EF4-FFF2-40B4-BE49-F238E27FC236}">
                <a16:creationId xmlns:a16="http://schemas.microsoft.com/office/drawing/2014/main" id="{F9FBDD2D-30BE-E741-8281-AF959F703988}"/>
              </a:ext>
            </a:extLst>
          </p:cNvPr>
          <p:cNvPicPr>
            <a:picLocks noGrp="1" noChangeAspect="1"/>
          </p:cNvPicPr>
          <p:nvPr>
            <p:ph idx="1"/>
          </p:nvPr>
        </p:nvPicPr>
        <p:blipFill>
          <a:blip r:embed="rId2"/>
          <a:stretch>
            <a:fillRect/>
          </a:stretch>
        </p:blipFill>
        <p:spPr>
          <a:xfrm>
            <a:off x="1668162" y="1789103"/>
            <a:ext cx="8414952" cy="4844972"/>
          </a:xfrm>
        </p:spPr>
      </p:pic>
    </p:spTree>
    <p:extLst>
      <p:ext uri="{BB962C8B-B14F-4D97-AF65-F5344CB8AC3E}">
        <p14:creationId xmlns:p14="http://schemas.microsoft.com/office/powerpoint/2010/main" val="255134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1D2941A1-8D9E-DD4B-9A76-6879F3B36514}"/>
              </a:ext>
            </a:extLst>
          </p:cNvPr>
          <p:cNvPicPr>
            <a:picLocks noGrp="1" noChangeAspect="1"/>
          </p:cNvPicPr>
          <p:nvPr>
            <p:ph idx="1"/>
          </p:nvPr>
        </p:nvPicPr>
        <p:blipFill>
          <a:blip r:embed="rId2"/>
          <a:stretch>
            <a:fillRect/>
          </a:stretch>
        </p:blipFill>
        <p:spPr>
          <a:xfrm>
            <a:off x="2333367" y="1789103"/>
            <a:ext cx="7525265" cy="4791058"/>
          </a:xfrm>
        </p:spPr>
      </p:pic>
    </p:spTree>
    <p:extLst>
      <p:ext uri="{BB962C8B-B14F-4D97-AF65-F5344CB8AC3E}">
        <p14:creationId xmlns:p14="http://schemas.microsoft.com/office/powerpoint/2010/main" val="38629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31375" y="1192728"/>
            <a:ext cx="984142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Visual Explanation of 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1131375" y="3687232"/>
            <a:ext cx="10693831" cy="1077218"/>
          </a:xfrm>
          <a:prstGeom prst="rect">
            <a:avLst/>
          </a:prstGeom>
        </p:spPr>
        <p:txBody>
          <a:bodyPr wrap="square">
            <a:spAutoFit/>
          </a:bodyPr>
          <a:lstStyle/>
          <a:p>
            <a:r>
              <a:rPr lang="en-MY" sz="3200" dirty="0">
                <a:solidFill>
                  <a:schemeClr val="bg1"/>
                </a:solidFill>
                <a:hlinkClick r:id="rId2"/>
              </a:rPr>
              <a:t>https://github.com/ironhacks/analysis-2017/wiki/PCA-vs-FA-Theory</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96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0B57A38A-AA30-0D4C-A67C-29635A9D49A7}"/>
              </a:ext>
            </a:extLst>
          </p:cNvPr>
          <p:cNvPicPr>
            <a:picLocks noGrp="1" noChangeAspect="1"/>
          </p:cNvPicPr>
          <p:nvPr>
            <p:ph idx="1"/>
          </p:nvPr>
        </p:nvPicPr>
        <p:blipFill>
          <a:blip r:embed="rId2"/>
          <a:stretch>
            <a:fillRect/>
          </a:stretch>
        </p:blipFill>
        <p:spPr>
          <a:xfrm>
            <a:off x="2063578" y="1953824"/>
            <a:ext cx="8007179" cy="4904175"/>
          </a:xfrm>
        </p:spPr>
      </p:pic>
    </p:spTree>
    <p:extLst>
      <p:ext uri="{BB962C8B-B14F-4D97-AF65-F5344CB8AC3E}">
        <p14:creationId xmlns:p14="http://schemas.microsoft.com/office/powerpoint/2010/main" val="2566400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 waterfall chart&#10;&#10;Description automatically generated">
            <a:extLst>
              <a:ext uri="{FF2B5EF4-FFF2-40B4-BE49-F238E27FC236}">
                <a16:creationId xmlns:a16="http://schemas.microsoft.com/office/drawing/2014/main" id="{1627395C-AA4A-C74D-8B06-E7CD8668A8A5}"/>
              </a:ext>
            </a:extLst>
          </p:cNvPr>
          <p:cNvPicPr>
            <a:picLocks noGrp="1" noChangeAspect="1"/>
          </p:cNvPicPr>
          <p:nvPr>
            <p:ph idx="1"/>
          </p:nvPr>
        </p:nvPicPr>
        <p:blipFill>
          <a:blip r:embed="rId2"/>
          <a:stretch>
            <a:fillRect/>
          </a:stretch>
        </p:blipFill>
        <p:spPr>
          <a:xfrm>
            <a:off x="2123302" y="2040395"/>
            <a:ext cx="7945395" cy="4505830"/>
          </a:xfrm>
        </p:spPr>
      </p:pic>
    </p:spTree>
    <p:extLst>
      <p:ext uri="{BB962C8B-B14F-4D97-AF65-F5344CB8AC3E}">
        <p14:creationId xmlns:p14="http://schemas.microsoft.com/office/powerpoint/2010/main" val="365180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b="1" dirty="0">
                <a:solidFill>
                  <a:schemeClr val="bg1"/>
                </a:solidFill>
                <a:latin typeface="Times New Roman" panose="02020603050405020304" pitchFamily="18" charset="0"/>
                <a:cs typeface="Times New Roman" panose="02020603050405020304" pitchFamily="18" charset="0"/>
              </a:rPr>
              <a:t>Q18 - What is your race/ethnicity?</a:t>
            </a: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lstStyle/>
          <a:p>
            <a:pPr marL="0" indent="0" algn="ctr">
              <a:buNone/>
            </a:pPr>
            <a:r>
              <a:rPr lang="en-US" sz="4200" dirty="0">
                <a:solidFill>
                  <a:schemeClr val="bg1"/>
                </a:solidFill>
                <a:latin typeface="Times New Roman" panose="02020603050405020304" pitchFamily="18" charset="0"/>
                <a:cs typeface="Times New Roman" panose="02020603050405020304" pitchFamily="18" charset="0"/>
              </a:rPr>
              <a:t>Majority of the participants are Hispanic/Latino in all 4 treatment groups  </a:t>
            </a:r>
            <a:endParaRPr lang="en-US"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7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361935" y="311775"/>
            <a:ext cx="7278130"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p:txBody>
      </p:sp>
      <p:pic>
        <p:nvPicPr>
          <p:cNvPr id="5" name="Content Placeholder 4" descr="Chart, bar chart&#10;&#10;Description automatically generated">
            <a:extLst>
              <a:ext uri="{FF2B5EF4-FFF2-40B4-BE49-F238E27FC236}">
                <a16:creationId xmlns:a16="http://schemas.microsoft.com/office/drawing/2014/main" id="{BE5B4D9C-C59B-F040-B906-6BF9CCB2800D}"/>
              </a:ext>
            </a:extLst>
          </p:cNvPr>
          <p:cNvPicPr>
            <a:picLocks noGrp="1" noChangeAspect="1"/>
          </p:cNvPicPr>
          <p:nvPr>
            <p:ph idx="1"/>
          </p:nvPr>
        </p:nvPicPr>
        <p:blipFill>
          <a:blip r:embed="rId2"/>
          <a:stretch>
            <a:fillRect/>
          </a:stretch>
        </p:blipFill>
        <p:spPr>
          <a:xfrm>
            <a:off x="2701200" y="2541588"/>
            <a:ext cx="6767374" cy="3227387"/>
          </a:xfrm>
        </p:spPr>
      </p:pic>
    </p:spTree>
    <p:extLst>
      <p:ext uri="{BB962C8B-B14F-4D97-AF65-F5344CB8AC3E}">
        <p14:creationId xmlns:p14="http://schemas.microsoft.com/office/powerpoint/2010/main" val="1972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58346" y="509483"/>
            <a:ext cx="4287794"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263081" y="420130"/>
            <a:ext cx="7184206"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B10CB248-8627-3C4D-8BC2-E35DAD1542F6}"/>
              </a:ext>
            </a:extLst>
          </p:cNvPr>
          <p:cNvPicPr>
            <a:picLocks noGrp="1" noChangeAspect="1"/>
          </p:cNvPicPr>
          <p:nvPr>
            <p:ph idx="1"/>
          </p:nvPr>
        </p:nvPicPr>
        <p:blipFill>
          <a:blip r:embed="rId2"/>
          <a:stretch>
            <a:fillRect/>
          </a:stretch>
        </p:blipFill>
        <p:spPr>
          <a:xfrm>
            <a:off x="1359243" y="2131188"/>
            <a:ext cx="9032789" cy="4244857"/>
          </a:xfrm>
        </p:spPr>
      </p:pic>
    </p:spTree>
    <p:extLst>
      <p:ext uri="{BB962C8B-B14F-4D97-AF65-F5344CB8AC3E}">
        <p14:creationId xmlns:p14="http://schemas.microsoft.com/office/powerpoint/2010/main" val="77141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509934" y="420130"/>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114800" y="420130"/>
            <a:ext cx="7332487"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566B15DB-CA47-A042-8F73-CEA38A59B501}"/>
              </a:ext>
            </a:extLst>
          </p:cNvPr>
          <p:cNvPicPr>
            <a:picLocks noGrp="1" noChangeAspect="1"/>
          </p:cNvPicPr>
          <p:nvPr>
            <p:ph idx="1"/>
          </p:nvPr>
        </p:nvPicPr>
        <p:blipFill>
          <a:blip r:embed="rId2"/>
          <a:stretch>
            <a:fillRect/>
          </a:stretch>
        </p:blipFill>
        <p:spPr>
          <a:xfrm>
            <a:off x="1786759" y="2125899"/>
            <a:ext cx="9217573" cy="4499737"/>
          </a:xfrm>
        </p:spPr>
      </p:pic>
    </p:spTree>
    <p:extLst>
      <p:ext uri="{BB962C8B-B14F-4D97-AF65-F5344CB8AC3E}">
        <p14:creationId xmlns:p14="http://schemas.microsoft.com/office/powerpoint/2010/main" val="166494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7B77BA19-76D7-1D4A-92E4-C51AAC9DB5A7}"/>
              </a:ext>
            </a:extLst>
          </p:cNvPr>
          <p:cNvPicPr>
            <a:picLocks noGrp="1" noChangeAspect="1"/>
          </p:cNvPicPr>
          <p:nvPr>
            <p:ph idx="1"/>
          </p:nvPr>
        </p:nvPicPr>
        <p:blipFill>
          <a:blip r:embed="rId2"/>
          <a:stretch>
            <a:fillRect/>
          </a:stretch>
        </p:blipFill>
        <p:spPr>
          <a:xfrm>
            <a:off x="1492468" y="1926310"/>
            <a:ext cx="9616965" cy="4619914"/>
          </a:xfrm>
        </p:spPr>
      </p:pic>
    </p:spTree>
    <p:extLst>
      <p:ext uri="{BB962C8B-B14F-4D97-AF65-F5344CB8AC3E}">
        <p14:creationId xmlns:p14="http://schemas.microsoft.com/office/powerpoint/2010/main" val="358371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600" dirty="0" err="1">
                <a:solidFill>
                  <a:schemeClr val="bg1"/>
                </a:solidFill>
                <a:latin typeface="Times New Roman" panose="02020603050405020304" pitchFamily="18" charset="0"/>
                <a:cs typeface="Times New Roman" panose="02020603050405020304" pitchFamily="18" charset="0"/>
              </a:rPr>
              <a:t>Topcoder.com</a:t>
            </a:r>
            <a:r>
              <a:rPr lang="en-MY" sz="3600" dirty="0">
                <a:solidFill>
                  <a:schemeClr val="bg1"/>
                </a:solidFill>
                <a:latin typeface="Times New Roman" panose="02020603050405020304" pitchFamily="18" charset="0"/>
                <a:cs typeface="Times New Roman" panose="02020603050405020304" pitchFamily="18" charset="0"/>
              </a:rPr>
              <a:t>, local hacking events etc.)?</a:t>
            </a: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Majority of the participants have not participated in any programming competition before in all 4 groups. </a:t>
            </a:r>
            <a:endParaRPr lang="en-US" sz="3000" dirty="0"/>
          </a:p>
        </p:txBody>
      </p:sp>
    </p:spTree>
    <p:extLst>
      <p:ext uri="{BB962C8B-B14F-4D97-AF65-F5344CB8AC3E}">
        <p14:creationId xmlns:p14="http://schemas.microsoft.com/office/powerpoint/2010/main" val="825379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169551"/>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Q24 - </a:t>
            </a:r>
            <a:r>
              <a:rPr lang="en-MY" sz="35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p:txBody>
      </p:sp>
      <p:pic>
        <p:nvPicPr>
          <p:cNvPr id="8" name="Content Placeholder 7" descr="Chart, bar chart&#10;&#10;Description automatically generated">
            <a:extLst>
              <a:ext uri="{FF2B5EF4-FFF2-40B4-BE49-F238E27FC236}">
                <a16:creationId xmlns:a16="http://schemas.microsoft.com/office/drawing/2014/main" id="{C4F29456-6A48-0F43-9979-7F1B59C6E807}"/>
              </a:ext>
            </a:extLst>
          </p:cNvPr>
          <p:cNvPicPr>
            <a:picLocks noGrp="1" noChangeAspect="1"/>
          </p:cNvPicPr>
          <p:nvPr>
            <p:ph idx="1"/>
          </p:nvPr>
        </p:nvPicPr>
        <p:blipFill>
          <a:blip r:embed="rId2"/>
          <a:stretch>
            <a:fillRect/>
          </a:stretch>
        </p:blipFill>
        <p:spPr>
          <a:xfrm>
            <a:off x="1708571" y="1997970"/>
            <a:ext cx="9282157" cy="4556696"/>
          </a:xfrm>
        </p:spPr>
      </p:pic>
    </p:spTree>
    <p:extLst>
      <p:ext uri="{BB962C8B-B14F-4D97-AF65-F5344CB8AC3E}">
        <p14:creationId xmlns:p14="http://schemas.microsoft.com/office/powerpoint/2010/main" val="3697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8D379436-0CBF-924B-846F-BA2FCA3F3EB7}"/>
              </a:ext>
            </a:extLst>
          </p:cNvPr>
          <p:cNvPicPr>
            <a:picLocks noGrp="1" noChangeAspect="1"/>
          </p:cNvPicPr>
          <p:nvPr>
            <p:ph idx="1"/>
          </p:nvPr>
        </p:nvPicPr>
        <p:blipFill>
          <a:blip r:embed="rId2"/>
          <a:stretch>
            <a:fillRect/>
          </a:stretch>
        </p:blipFill>
        <p:spPr>
          <a:xfrm>
            <a:off x="2187388" y="2283782"/>
            <a:ext cx="8393941" cy="4023076"/>
          </a:xfrm>
        </p:spPr>
      </p:pic>
    </p:spTree>
    <p:extLst>
      <p:ext uri="{BB962C8B-B14F-4D97-AF65-F5344CB8AC3E}">
        <p14:creationId xmlns:p14="http://schemas.microsoft.com/office/powerpoint/2010/main" val="391870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369332"/>
          </a:xfrm>
          <a:prstGeom prst="rect">
            <a:avLst/>
          </a:prstGeom>
        </p:spPr>
        <p:txBody>
          <a:bodyPr>
            <a:spAutoFit/>
          </a:bodyPr>
          <a:lstStyle/>
          <a:p>
            <a:r>
              <a:rPr lang="en-MY" dirty="0">
                <a:solidFill>
                  <a:schemeClr val="bg1"/>
                </a:solidFill>
              </a:rPr>
              <a:t>Let our data matrix </a:t>
            </a:r>
            <a:r>
              <a:rPr lang="en-MY" b="1" dirty="0">
                <a:solidFill>
                  <a:schemeClr val="bg1"/>
                </a:solidFill>
              </a:rPr>
              <a:t>X</a:t>
            </a:r>
            <a:r>
              <a:rPr lang="en-MY" dirty="0">
                <a:solidFill>
                  <a:schemeClr val="bg1"/>
                </a:solidFill>
              </a:rPr>
              <a:t> be the score of three students</a:t>
            </a:r>
            <a:r>
              <a:rPr lang="en-MY" dirty="0"/>
              <a: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alendar&#10;&#10;Description automatically generated">
            <a:extLst>
              <a:ext uri="{FF2B5EF4-FFF2-40B4-BE49-F238E27FC236}">
                <a16:creationId xmlns:a16="http://schemas.microsoft.com/office/drawing/2014/main" id="{D64DD651-7A39-8A4C-90E9-4CB0CD2DD0F8}"/>
              </a:ext>
            </a:extLst>
          </p:cNvPr>
          <p:cNvPicPr>
            <a:picLocks noGrp="1" noChangeAspect="1"/>
          </p:cNvPicPr>
          <p:nvPr>
            <p:ph idx="1"/>
          </p:nvPr>
        </p:nvPicPr>
        <p:blipFill>
          <a:blip r:embed="rId2"/>
          <a:stretch>
            <a:fillRect/>
          </a:stretch>
        </p:blipFill>
        <p:spPr>
          <a:xfrm>
            <a:off x="3705274" y="2541588"/>
            <a:ext cx="4759226" cy="3227387"/>
          </a:xfrm>
        </p:spPr>
      </p:pic>
    </p:spTree>
    <p:extLst>
      <p:ext uri="{BB962C8B-B14F-4D97-AF65-F5344CB8AC3E}">
        <p14:creationId xmlns:p14="http://schemas.microsoft.com/office/powerpoint/2010/main" val="3901006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9804F967-C4B5-FC45-80FD-D4C81315AEFB}"/>
              </a:ext>
            </a:extLst>
          </p:cNvPr>
          <p:cNvPicPr>
            <a:picLocks noGrp="1" noChangeAspect="1"/>
          </p:cNvPicPr>
          <p:nvPr>
            <p:ph idx="1"/>
          </p:nvPr>
        </p:nvPicPr>
        <p:blipFill>
          <a:blip r:embed="rId2"/>
          <a:stretch>
            <a:fillRect/>
          </a:stretch>
        </p:blipFill>
        <p:spPr>
          <a:xfrm>
            <a:off x="1416423" y="1789103"/>
            <a:ext cx="9627847" cy="4546192"/>
          </a:xfrm>
        </p:spPr>
      </p:pic>
    </p:spTree>
    <p:extLst>
      <p:ext uri="{BB962C8B-B14F-4D97-AF65-F5344CB8AC3E}">
        <p14:creationId xmlns:p14="http://schemas.microsoft.com/office/powerpoint/2010/main" val="236931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223E7D7C-FB38-8F4A-98D7-D85C383E1831}"/>
              </a:ext>
            </a:extLst>
          </p:cNvPr>
          <p:cNvPicPr>
            <a:picLocks noGrp="1" noChangeAspect="1"/>
          </p:cNvPicPr>
          <p:nvPr>
            <p:ph idx="1"/>
          </p:nvPr>
        </p:nvPicPr>
        <p:blipFill>
          <a:blip r:embed="rId3"/>
          <a:stretch>
            <a:fillRect/>
          </a:stretch>
        </p:blipFill>
        <p:spPr>
          <a:xfrm>
            <a:off x="1197109" y="1881436"/>
            <a:ext cx="9797781" cy="4690194"/>
          </a:xfrm>
        </p:spPr>
      </p:pic>
    </p:spTree>
    <p:extLst>
      <p:ext uri="{BB962C8B-B14F-4D97-AF65-F5344CB8AC3E}">
        <p14:creationId xmlns:p14="http://schemas.microsoft.com/office/powerpoint/2010/main" val="2416188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dirty="0">
                <a:solidFill>
                  <a:schemeClr val="bg1"/>
                </a:solidFill>
                <a:latin typeface="Times New Roman" panose="02020603050405020304" pitchFamily="18" charset="0"/>
                <a:cs typeface="Times New Roman" panose="02020603050405020304" pitchFamily="18" charset="0"/>
              </a:rPr>
              <a:t>Q24 - </a:t>
            </a:r>
            <a:r>
              <a:rPr lang="en-MY" sz="36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br>
              <a:rPr lang="en-MY" sz="3600" dirty="0">
                <a:solidFill>
                  <a:schemeClr val="tx2">
                    <a:lumMod val="10000"/>
                  </a:schemeClr>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In all of the 4 groups, participants come from all 4 software engineering classes. </a:t>
            </a:r>
            <a:endParaRPr lang="en-US" sz="3000" dirty="0"/>
          </a:p>
        </p:txBody>
      </p:sp>
    </p:spTree>
    <p:extLst>
      <p:ext uri="{BB962C8B-B14F-4D97-AF65-F5344CB8AC3E}">
        <p14:creationId xmlns:p14="http://schemas.microsoft.com/office/powerpoint/2010/main" val="351513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Motivations</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important are each of the following as reasons for why you signed up for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(0.8740) (Good Consistency)</a:t>
            </a:r>
          </a:p>
          <a:p>
            <a:r>
              <a:rPr lang="en-MY" sz="2800" dirty="0">
                <a:solidFill>
                  <a:schemeClr val="bg1"/>
                </a:solidFill>
                <a:latin typeface="Times New Roman" panose="02020603050405020304" pitchFamily="18" charset="0"/>
                <a:cs typeface="Times New Roman" panose="02020603050405020304" pitchFamily="18" charset="0"/>
              </a:rPr>
              <a:t>KMO  ( 0.9252 )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( 5.3826e-23)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Text, application&#10;&#10;Description automatically generated">
            <a:extLst>
              <a:ext uri="{FF2B5EF4-FFF2-40B4-BE49-F238E27FC236}">
                <a16:creationId xmlns:a16="http://schemas.microsoft.com/office/drawing/2014/main" id="{50D79774-6B33-1C4E-8866-3CB94D200C61}"/>
              </a:ext>
            </a:extLst>
          </p:cNvPr>
          <p:cNvPicPr>
            <a:picLocks noGrp="1" noChangeAspect="1"/>
          </p:cNvPicPr>
          <p:nvPr>
            <p:ph idx="1"/>
          </p:nvPr>
        </p:nvPicPr>
        <p:blipFill>
          <a:blip r:embed="rId3"/>
          <a:stretch>
            <a:fillRect/>
          </a:stretch>
        </p:blipFill>
        <p:spPr>
          <a:xfrm>
            <a:off x="1425844" y="3232925"/>
            <a:ext cx="8400081" cy="3508838"/>
          </a:xfrm>
        </p:spPr>
      </p:pic>
    </p:spTree>
    <p:extLst>
      <p:ext uri="{BB962C8B-B14F-4D97-AF65-F5344CB8AC3E}">
        <p14:creationId xmlns:p14="http://schemas.microsoft.com/office/powerpoint/2010/main" val="109204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Three Principle Components Explained 63.65%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431370" y="1430061"/>
            <a:ext cx="11329260" cy="3997877"/>
          </a:xfrm>
        </p:spPr>
        <p:txBody>
          <a:bodyPr>
            <a:normAutofit/>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45.49%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 Q4 (0.323 ) and low Q5 ( 0.345 ) and low Q2 ( 0.314 )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10.15%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Q13</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( 0.805 ) and low Q1 ( 0.445 ). </a:t>
            </a:r>
          </a:p>
          <a:p>
            <a:r>
              <a:rPr lang="en-US" sz="2500" dirty="0">
                <a:solidFill>
                  <a:schemeClr val="bg1">
                    <a:alpha val="58000"/>
                  </a:schemeClr>
                </a:solidFill>
                <a:latin typeface="Times New Roman" panose="02020603050405020304" pitchFamily="18" charset="0"/>
                <a:cs typeface="Times New Roman" panose="02020603050405020304" pitchFamily="18" charset="0"/>
              </a:rPr>
              <a:t>PC3 explained 8.01% of the variance – Person with high value for PC3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Q4 ( 0.5127 ). </a:t>
            </a:r>
            <a:endParaRPr lang="en-US" sz="2500" dirty="0">
              <a:solidFill>
                <a:schemeClr val="bg1">
                  <a:alpha val="58000"/>
                </a:schemeClr>
              </a:solidFill>
              <a:latin typeface="Times New Roman" panose="02020603050405020304" pitchFamily="18" charset="0"/>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178231" y="4695986"/>
            <a:ext cx="11835538" cy="2162014"/>
          </a:xfrm>
          <a:prstGeom prst="rect">
            <a:avLst/>
          </a:prstGeom>
        </p:spPr>
      </p:pic>
    </p:spTree>
    <p:extLst>
      <p:ext uri="{BB962C8B-B14F-4D97-AF65-F5344CB8AC3E}">
        <p14:creationId xmlns:p14="http://schemas.microsoft.com/office/powerpoint/2010/main" val="204100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p>
        </p:txBody>
      </p:sp>
      <p:sp>
        <p:nvSpPr>
          <p:cNvPr id="6" name="Rectangle 5">
            <a:extLst>
              <a:ext uri="{FF2B5EF4-FFF2-40B4-BE49-F238E27FC236}">
                <a16:creationId xmlns:a16="http://schemas.microsoft.com/office/drawing/2014/main" id="{B335D236-8F50-8C4C-8D59-BEC353129962}"/>
              </a:ext>
            </a:extLst>
          </p:cNvPr>
          <p:cNvSpPr/>
          <p:nvPr/>
        </p:nvSpPr>
        <p:spPr>
          <a:xfrm>
            <a:off x="4259526" y="169784"/>
            <a:ext cx="6465302" cy="3908762"/>
          </a:xfrm>
          <a:prstGeom prst="rect">
            <a:avLst/>
          </a:prstGeom>
        </p:spPr>
        <p:txBody>
          <a:bodyPr wrap="square">
            <a:spAutoFit/>
          </a:bodyPr>
          <a:lstStyle/>
          <a:p>
            <a:r>
              <a:rPr lang="en-MY" dirty="0">
                <a:solidFill>
                  <a:schemeClr val="bg1"/>
                </a:solidFill>
              </a:rPr>
              <a:t>Features by importance: </a:t>
            </a:r>
          </a:p>
          <a:p>
            <a:r>
              <a:rPr lang="en-MY" dirty="0">
                <a:solidFill>
                  <a:schemeClr val="bg1"/>
                </a:solidFill>
              </a:rPr>
              <a:t>[(5.839735054043034, 'Q2_Q2_13'), (4.636818964269485, 'Q2_Q2_5'), (4.538149110813588, 'Q2_Q2_2'), (4.522662372716051, 'Q2_Q2_1'), (4.387088637503117, 'Q2_Q2_4'), (4.234664206641395, 'Q2_Q2_9'), (4.119574038933979, 'Q2_Q2_3'), (3.922502790812984, 'Q2_Q2_6'), (3.840675387905758, 'Q2_Q2_8'), (3.7292214581674994, 'Q2_Q2_12'), (3.5871174171973936, 'Q2_Q2_11'), (3.458266845317514, 'Q2_Q2_10'), (3.001852776427413, 'Q2_Q2_7')] </a:t>
            </a:r>
          </a:p>
          <a:p>
            <a:br>
              <a:rPr lang="en-MY" dirty="0">
                <a:solidFill>
                  <a:schemeClr val="bg1"/>
                </a:solidFill>
              </a:rPr>
            </a:br>
            <a:endParaRPr lang="en-MY" dirty="0">
              <a:solidFill>
                <a:schemeClr val="bg1"/>
              </a:solidFill>
            </a:endParaRP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8B4206-4A29-2148-B4B7-602E621F85F8}"/>
              </a:ext>
            </a:extLst>
          </p:cNvPr>
          <p:cNvSpPr/>
          <p:nvPr/>
        </p:nvSpPr>
        <p:spPr>
          <a:xfrm>
            <a:off x="811078" y="2994897"/>
            <a:ext cx="10879810" cy="3693319"/>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Q2_Q2_5 </a:t>
            </a:r>
            <a:r>
              <a:rPr lang="en-MY" sz="2600" b="1" dirty="0">
                <a:solidFill>
                  <a:srgbClr val="000000"/>
                </a:solidFill>
                <a:latin typeface="Times New Roman" panose="02020603050405020304" pitchFamily="18" charset="0"/>
                <a:cs typeface="Times New Roman" panose="02020603050405020304" pitchFamily="18" charset="0"/>
              </a:rPr>
              <a:t>[ Q5 ] </a:t>
            </a:r>
            <a:r>
              <a:rPr lang="en-MY" sz="2600" dirty="0">
                <a:solidFill>
                  <a:srgbClr val="000000"/>
                </a:solidFill>
                <a:latin typeface="Times New Roman" panose="02020603050405020304" pitchFamily="18" charset="0"/>
                <a:cs typeface="Times New Roman" panose="02020603050405020304" pitchFamily="18" charset="0"/>
              </a:rPr>
              <a:t>is 'Because I want to get in touch with the experts in </a:t>
            </a:r>
            <a:r>
              <a:rPr lang="en-MY" sz="2600" dirty="0" err="1">
                <a:solidFill>
                  <a:srgbClr val="000000"/>
                </a:solidFill>
                <a:latin typeface="Times New Roman" panose="02020603050405020304" pitchFamily="18" charset="0"/>
                <a:cs typeface="Times New Roman" panose="02020603050405020304" pitchFamily="18" charset="0"/>
              </a:rPr>
              <a:t>IronHacks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Q2_Q2_13 </a:t>
            </a:r>
            <a:r>
              <a:rPr lang="en-MY" sz="2600" b="1" dirty="0">
                <a:solidFill>
                  <a:srgbClr val="000000"/>
                </a:solidFill>
                <a:latin typeface="Times New Roman" panose="02020603050405020304" pitchFamily="18" charset="0"/>
                <a:cs typeface="Times New Roman" panose="02020603050405020304" pitchFamily="18" charset="0"/>
              </a:rPr>
              <a:t>[ Q13 ] </a:t>
            </a:r>
            <a:r>
              <a:rPr lang="en-MY" sz="2600" dirty="0">
                <a:solidFill>
                  <a:srgbClr val="000000"/>
                </a:solidFill>
                <a:latin typeface="Times New Roman" panose="02020603050405020304" pitchFamily="18" charset="0"/>
                <a:cs typeface="Times New Roman" panose="02020603050405020304" pitchFamily="18" charset="0"/>
              </a:rPr>
              <a:t>is 'To pass the class’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chemeClr val="bg1"/>
                </a:solidFill>
                <a:latin typeface="Times New Roman" panose="02020603050405020304" pitchFamily="18" charset="0"/>
                <a:cs typeface="Times New Roman" panose="02020603050405020304" pitchFamily="18" charset="0"/>
              </a:rPr>
              <a:t>Q2_Q2_2 </a:t>
            </a:r>
            <a:r>
              <a:rPr lang="en-MY" sz="2600" b="1" dirty="0">
                <a:solidFill>
                  <a:schemeClr val="bg1"/>
                </a:solidFill>
                <a:latin typeface="Times New Roman" panose="02020603050405020304" pitchFamily="18" charset="0"/>
                <a:cs typeface="Times New Roman" panose="02020603050405020304" pitchFamily="18" charset="0"/>
              </a:rPr>
              <a:t>[ Q2 ]</a:t>
            </a:r>
            <a:r>
              <a:rPr lang="en-MY" sz="2600" dirty="0">
                <a:solidFill>
                  <a:schemeClr val="bg1"/>
                </a:solidFill>
                <a:latin typeface="Times New Roman" panose="02020603050405020304" pitchFamily="18" charset="0"/>
                <a:cs typeface="Times New Roman" panose="02020603050405020304" pitchFamily="18" charset="0"/>
              </a:rPr>
              <a:t>  is  ‘To become known for being an excellent programmer’ </a:t>
            </a:r>
          </a:p>
          <a:p>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Q2_Q2_1 </a:t>
            </a:r>
            <a:r>
              <a:rPr lang="en-MY" sz="2600" b="1" dirty="0">
                <a:solidFill>
                  <a:schemeClr val="bg1"/>
                </a:solidFill>
                <a:latin typeface="Times New Roman" panose="02020603050405020304" pitchFamily="18" charset="0"/>
                <a:cs typeface="Times New Roman" panose="02020603050405020304" pitchFamily="18" charset="0"/>
              </a:rPr>
              <a:t>[ Q1 ] </a:t>
            </a:r>
            <a:r>
              <a:rPr lang="en-MY" sz="2600" dirty="0">
                <a:solidFill>
                  <a:schemeClr val="bg1"/>
                </a:solidFill>
                <a:latin typeface="Times New Roman" panose="02020603050405020304" pitchFamily="18" charset="0"/>
                <a:cs typeface="Times New Roman" panose="02020603050405020304" pitchFamily="18" charset="0"/>
              </a:rPr>
              <a:t>is ‘I hope to get monetary compensation according to the effort made’ </a:t>
            </a:r>
            <a:r>
              <a:rPr lang="en-MY" sz="2600" b="1" dirty="0">
                <a:solidFill>
                  <a:srgbClr val="FF0000"/>
                </a:solidFill>
                <a:latin typeface="Times New Roman" panose="02020603050405020304" pitchFamily="18" charset="0"/>
                <a:cs typeface="Times New Roman" panose="02020603050405020304" pitchFamily="18" charset="0"/>
              </a:rPr>
              <a:t>[ 4</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i="0" dirty="0">
                <a:solidFill>
                  <a:schemeClr val="bg1"/>
                </a:solidFill>
                <a:effectLst/>
                <a:latin typeface="Times New Roman" panose="02020603050405020304" pitchFamily="18" charset="0"/>
                <a:cs typeface="Times New Roman" panose="02020603050405020304" pitchFamily="18" charset="0"/>
              </a:rPr>
              <a:t>Q2</a:t>
            </a:r>
            <a:r>
              <a:rPr lang="en-MY" sz="2600" dirty="0">
                <a:solidFill>
                  <a:schemeClr val="bg1"/>
                </a:solidFill>
                <a:latin typeface="Times New Roman" panose="02020603050405020304" pitchFamily="18" charset="0"/>
                <a:cs typeface="Times New Roman" panose="02020603050405020304" pitchFamily="18" charset="0"/>
              </a:rPr>
              <a:t>_Q2_4 </a:t>
            </a:r>
            <a:r>
              <a:rPr lang="en-MY" sz="2600" b="1" dirty="0">
                <a:solidFill>
                  <a:schemeClr val="bg1"/>
                </a:solidFill>
                <a:latin typeface="Times New Roman" panose="02020603050405020304" pitchFamily="18" charset="0"/>
                <a:cs typeface="Times New Roman" panose="02020603050405020304" pitchFamily="18" charset="0"/>
              </a:rPr>
              <a:t>[ Q4 ] </a:t>
            </a:r>
            <a:r>
              <a:rPr lang="en-MY" sz="2600" dirty="0">
                <a:solidFill>
                  <a:schemeClr val="bg1"/>
                </a:solidFill>
                <a:latin typeface="Times New Roman" panose="02020603050405020304" pitchFamily="18" charset="0"/>
                <a:cs typeface="Times New Roman" panose="02020603050405020304" pitchFamily="18" charset="0"/>
              </a:rPr>
              <a:t>is ‘Because I have ideas I want to introduce to the experts in </a:t>
            </a:r>
            <a:r>
              <a:rPr lang="en-MY" sz="2600" dirty="0" err="1">
                <a:solidFill>
                  <a:schemeClr val="bg1"/>
                </a:solidFill>
                <a:latin typeface="Times New Roman" panose="02020603050405020304" pitchFamily="18" charset="0"/>
                <a:cs typeface="Times New Roman" panose="02020603050405020304" pitchFamily="18" charset="0"/>
              </a:rPr>
              <a:t>IronHacks</a:t>
            </a:r>
            <a:r>
              <a:rPr lang="en-MY" sz="2600" dirty="0">
                <a:solidFill>
                  <a:schemeClr val="bg1"/>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[ 5</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3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Openness/</a:t>
            </a:r>
            <a:r>
              <a:rPr lang="en-US" b="1" dirty="0" err="1">
                <a:solidFill>
                  <a:schemeClr val="bg1"/>
                </a:solidFill>
                <a:latin typeface="Times New Roman" panose="02020603050405020304" pitchFamily="18" charset="0"/>
                <a:cs typeface="Times New Roman" panose="02020603050405020304" pitchFamily="18" charset="0"/>
              </a:rPr>
              <a:t>flexibilty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To what extent do each of the following statements describe you?</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(0.8004) (Good Consistency)</a:t>
            </a:r>
          </a:p>
          <a:p>
            <a:r>
              <a:rPr lang="en-MY" sz="2800" dirty="0">
                <a:solidFill>
                  <a:schemeClr val="bg1"/>
                </a:solidFill>
                <a:latin typeface="Times New Roman" panose="02020603050405020304" pitchFamily="18" charset="0"/>
                <a:cs typeface="Times New Roman" panose="02020603050405020304" pitchFamily="18" charset="0"/>
              </a:rPr>
              <a:t>KMO  ( 0.764 )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( 1.822e-55 )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ext&#10;&#10;Description automatically generated with medium confidence">
            <a:extLst>
              <a:ext uri="{FF2B5EF4-FFF2-40B4-BE49-F238E27FC236}">
                <a16:creationId xmlns:a16="http://schemas.microsoft.com/office/drawing/2014/main" id="{CC158491-2D58-B445-9218-5988240CA174}"/>
              </a:ext>
            </a:extLst>
          </p:cNvPr>
          <p:cNvPicPr>
            <a:picLocks noGrp="1" noChangeAspect="1"/>
          </p:cNvPicPr>
          <p:nvPr>
            <p:ph idx="1"/>
          </p:nvPr>
        </p:nvPicPr>
        <p:blipFill>
          <a:blip r:embed="rId3"/>
          <a:stretch>
            <a:fillRect/>
          </a:stretch>
        </p:blipFill>
        <p:spPr>
          <a:xfrm>
            <a:off x="808391" y="3366683"/>
            <a:ext cx="10853696" cy="2854259"/>
          </a:xfrm>
        </p:spPr>
      </p:pic>
    </p:spTree>
    <p:extLst>
      <p:ext uri="{BB962C8B-B14F-4D97-AF65-F5344CB8AC3E}">
        <p14:creationId xmlns:p14="http://schemas.microsoft.com/office/powerpoint/2010/main" val="3035991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75.11%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77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55.93% of the variance  - Person with High Value for PC1 will have </a:t>
            </a:r>
          </a:p>
          <a:p>
            <a:r>
              <a:rPr lang="en-US" sz="2500" dirty="0">
                <a:solidFill>
                  <a:srgbClr val="FF0000">
                    <a:alpha val="58000"/>
                  </a:srgbClr>
                </a:solidFill>
                <a:latin typeface="Times New Roman" panose="02020603050405020304" pitchFamily="18" charset="0"/>
                <a:cs typeface="Times New Roman" panose="02020603050405020304" pitchFamily="18" charset="0"/>
              </a:rPr>
              <a:t>low Q1 ( 0.516 ) and low Q3 ( 0.461 )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19.18% of the variance – Person with High Value for PC2 will have </a:t>
            </a:r>
          </a:p>
          <a:p>
            <a:r>
              <a:rPr lang="en-US" sz="2500" dirty="0">
                <a:solidFill>
                  <a:srgbClr val="FF0000"/>
                </a:solidFill>
                <a:latin typeface="Times New Roman" panose="02020603050405020304" pitchFamily="18" charset="0"/>
                <a:cs typeface="Times New Roman" panose="02020603050405020304" pitchFamily="18" charset="0"/>
              </a:rPr>
              <a:t>low Q1 ( 0.7688 ) </a:t>
            </a:r>
            <a:r>
              <a:rPr lang="en-US" sz="2500" dirty="0">
                <a:solidFill>
                  <a:srgbClr val="FF0000">
                    <a:alpha val="58000"/>
                  </a:srgbClr>
                </a:solidFill>
                <a:latin typeface="Times New Roman" panose="02020603050405020304" pitchFamily="18" charset="0"/>
                <a:cs typeface="Times New Roman" panose="02020603050405020304" pitchFamily="18" charset="0"/>
              </a:rPr>
              <a:t>and high Q4 ( 0.4448 )</a:t>
            </a: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0" y="3806723"/>
            <a:ext cx="12086765" cy="2576147"/>
          </a:xfrm>
          <a:prstGeom prst="rect">
            <a:avLst/>
          </a:prstGeom>
        </p:spPr>
      </p:pic>
    </p:spTree>
    <p:extLst>
      <p:ext uri="{BB962C8B-B14F-4D97-AF65-F5344CB8AC3E}">
        <p14:creationId xmlns:p14="http://schemas.microsoft.com/office/powerpoint/2010/main" val="358224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1" y="285288"/>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p>
        </p:txBody>
      </p:sp>
      <p:sp>
        <p:nvSpPr>
          <p:cNvPr id="5" name="Rectangle 4">
            <a:extLst>
              <a:ext uri="{FF2B5EF4-FFF2-40B4-BE49-F238E27FC236}">
                <a16:creationId xmlns:a16="http://schemas.microsoft.com/office/drawing/2014/main" id="{BD8B4206-4A29-2148-B4B7-602E621F85F8}"/>
              </a:ext>
            </a:extLst>
          </p:cNvPr>
          <p:cNvSpPr/>
          <p:nvPr/>
        </p:nvSpPr>
        <p:spPr>
          <a:xfrm>
            <a:off x="449451" y="3599481"/>
            <a:ext cx="10879810" cy="2893100"/>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Q3_Q3_1 </a:t>
            </a:r>
            <a:r>
              <a:rPr lang="en-MY" sz="2600" dirty="0">
                <a:solidFill>
                  <a:schemeClr val="bg1"/>
                </a:solidFill>
                <a:latin typeface="Times New Roman" panose="02020603050405020304" pitchFamily="18" charset="0"/>
                <a:cs typeface="Times New Roman" panose="02020603050405020304" pitchFamily="18" charset="0"/>
              </a:rPr>
              <a:t>[ Q1 ] </a:t>
            </a:r>
            <a:r>
              <a:rPr lang="en-MY" sz="2600" dirty="0">
                <a:solidFill>
                  <a:srgbClr val="000000"/>
                </a:solidFill>
                <a:latin typeface="Times New Roman" panose="02020603050405020304" pitchFamily="18" charset="0"/>
                <a:cs typeface="Times New Roman" panose="02020603050405020304" pitchFamily="18" charset="0"/>
              </a:rPr>
              <a:t>is 'I am able to communicate ideas in many different ways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Q3_Q3_3 [ Q3 ] is ‘I am willing to consider solutions offered by others’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Q3_Q3_4 [ Q4 ] is  ‘I am willing to try different ways of solving problems’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080198-8DA7-E247-AA51-BC42DE5BDF57}"/>
              </a:ext>
            </a:extLst>
          </p:cNvPr>
          <p:cNvPicPr>
            <a:picLocks noChangeAspect="1"/>
          </p:cNvPicPr>
          <p:nvPr/>
        </p:nvPicPr>
        <p:blipFill>
          <a:blip r:embed="rId3"/>
          <a:stretch>
            <a:fillRect/>
          </a:stretch>
        </p:blipFill>
        <p:spPr>
          <a:xfrm>
            <a:off x="129957" y="1659610"/>
            <a:ext cx="11932085" cy="1347061"/>
          </a:xfrm>
          <a:prstGeom prst="rect">
            <a:avLst/>
          </a:prstGeom>
        </p:spPr>
      </p:pic>
    </p:spTree>
    <p:extLst>
      <p:ext uri="{BB962C8B-B14F-4D97-AF65-F5344CB8AC3E}">
        <p14:creationId xmlns:p14="http://schemas.microsoft.com/office/powerpoint/2010/main" val="1709294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Skill level</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approach towards visualizing complex information?</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(0.8158) (Good Consistency)</a:t>
            </a:r>
          </a:p>
          <a:p>
            <a:r>
              <a:rPr lang="en-MY" sz="2800" dirty="0">
                <a:solidFill>
                  <a:schemeClr val="bg1"/>
                </a:solidFill>
                <a:latin typeface="Times New Roman" panose="02020603050405020304" pitchFamily="18" charset="0"/>
                <a:cs typeface="Times New Roman" panose="02020603050405020304" pitchFamily="18" charset="0"/>
              </a:rPr>
              <a:t>KMO ( 0.8006 )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( 2.7514e-58 )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able&#10;&#10;Description automatically generated with low confidence">
            <a:extLst>
              <a:ext uri="{FF2B5EF4-FFF2-40B4-BE49-F238E27FC236}">
                <a16:creationId xmlns:a16="http://schemas.microsoft.com/office/drawing/2014/main" id="{AF00AEDE-E1FF-1947-9973-D60597CD5705}"/>
              </a:ext>
            </a:extLst>
          </p:cNvPr>
          <p:cNvPicPr>
            <a:picLocks noGrp="1" noChangeAspect="1"/>
          </p:cNvPicPr>
          <p:nvPr>
            <p:ph idx="1"/>
          </p:nvPr>
        </p:nvPicPr>
        <p:blipFill>
          <a:blip r:embed="rId3"/>
          <a:stretch>
            <a:fillRect/>
          </a:stretch>
        </p:blipFill>
        <p:spPr>
          <a:xfrm>
            <a:off x="533910" y="3559123"/>
            <a:ext cx="11189483" cy="2677655"/>
          </a:xfrm>
        </p:spPr>
      </p:pic>
    </p:spTree>
    <p:extLst>
      <p:ext uri="{BB962C8B-B14F-4D97-AF65-F5344CB8AC3E}">
        <p14:creationId xmlns:p14="http://schemas.microsoft.com/office/powerpoint/2010/main" val="188763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5D236-8F50-8C4C-8D59-BEC353129962}"/>
              </a:ext>
            </a:extLst>
          </p:cNvPr>
          <p:cNvSpPr/>
          <p:nvPr/>
        </p:nvSpPr>
        <p:spPr>
          <a:xfrm>
            <a:off x="3627590" y="716011"/>
            <a:ext cx="6096000" cy="1015663"/>
          </a:xfrm>
          <a:prstGeom prst="rect">
            <a:avLst/>
          </a:prstGeom>
        </p:spPr>
        <p:txBody>
          <a:bodyPr>
            <a:spAutoFit/>
          </a:bodyPr>
          <a:lstStyle/>
          <a:p>
            <a:r>
              <a:rPr lang="en-MY" b="1" dirty="0">
                <a:solidFill>
                  <a:schemeClr val="bg1"/>
                </a:solidFill>
              </a:rPr>
              <a:t> </a:t>
            </a:r>
            <a:r>
              <a:rPr lang="en-MY" sz="3000" dirty="0">
                <a:solidFill>
                  <a:schemeClr val="bg1"/>
                </a:solidFill>
                <a:latin typeface="Times New Roman" panose="02020603050405020304" pitchFamily="18" charset="0"/>
                <a:cs typeface="Times New Roman" panose="02020603050405020304" pitchFamily="18" charset="0"/>
              </a:rPr>
              <a:t>Compute the mean of every dimension of the whole dataset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with low confidence">
            <a:extLst>
              <a:ext uri="{FF2B5EF4-FFF2-40B4-BE49-F238E27FC236}">
                <a16:creationId xmlns:a16="http://schemas.microsoft.com/office/drawing/2014/main" id="{BC5EE51E-042B-A543-9A99-DD3C2CFBFD55}"/>
              </a:ext>
            </a:extLst>
          </p:cNvPr>
          <p:cNvPicPr>
            <a:picLocks noGrp="1" noChangeAspect="1"/>
          </p:cNvPicPr>
          <p:nvPr>
            <p:ph idx="1"/>
          </p:nvPr>
        </p:nvPicPr>
        <p:blipFill>
          <a:blip r:embed="rId2"/>
          <a:stretch>
            <a:fillRect/>
          </a:stretch>
        </p:blipFill>
        <p:spPr>
          <a:xfrm>
            <a:off x="2069881" y="2210749"/>
            <a:ext cx="3984269" cy="3705371"/>
          </a:xfrm>
        </p:spPr>
      </p:pic>
      <p:pic>
        <p:nvPicPr>
          <p:cNvPr id="10" name="Picture 9" descr="A picture containing text&#10;&#10;Description automatically generated">
            <a:extLst>
              <a:ext uri="{FF2B5EF4-FFF2-40B4-BE49-F238E27FC236}">
                <a16:creationId xmlns:a16="http://schemas.microsoft.com/office/drawing/2014/main" id="{F14906AC-A673-3846-93EA-1563C6001073}"/>
              </a:ext>
            </a:extLst>
          </p:cNvPr>
          <p:cNvPicPr>
            <a:picLocks noChangeAspect="1"/>
          </p:cNvPicPr>
          <p:nvPr/>
        </p:nvPicPr>
        <p:blipFill>
          <a:blip r:embed="rId3"/>
          <a:stretch>
            <a:fillRect/>
          </a:stretch>
        </p:blipFill>
        <p:spPr>
          <a:xfrm>
            <a:off x="6096000" y="2754776"/>
            <a:ext cx="5068573" cy="2027429"/>
          </a:xfrm>
          <a:prstGeom prst="rect">
            <a:avLst/>
          </a:prstGeom>
        </p:spPr>
      </p:pic>
    </p:spTree>
    <p:extLst>
      <p:ext uri="{BB962C8B-B14F-4D97-AF65-F5344CB8AC3E}">
        <p14:creationId xmlns:p14="http://schemas.microsoft.com/office/powerpoint/2010/main" val="3122935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73.28%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92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58.84%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 (0.5567) and low Q3 (0.4819 )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14.44%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high</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Q5 ( 0.3725 ) and low Q4 ( 0.4244 )</a:t>
            </a: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0" y="3806723"/>
            <a:ext cx="12086765" cy="2576147"/>
          </a:xfrm>
          <a:prstGeom prst="rect">
            <a:avLst/>
          </a:prstGeom>
        </p:spPr>
      </p:pic>
    </p:spTree>
    <p:extLst>
      <p:ext uri="{BB962C8B-B14F-4D97-AF65-F5344CB8AC3E}">
        <p14:creationId xmlns:p14="http://schemas.microsoft.com/office/powerpoint/2010/main" val="275359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1" y="285288"/>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p>
        </p:txBody>
      </p:sp>
      <p:sp>
        <p:nvSpPr>
          <p:cNvPr id="5" name="Rectangle 4">
            <a:extLst>
              <a:ext uri="{FF2B5EF4-FFF2-40B4-BE49-F238E27FC236}">
                <a16:creationId xmlns:a16="http://schemas.microsoft.com/office/drawing/2014/main" id="{BD8B4206-4A29-2148-B4B7-602E621F85F8}"/>
              </a:ext>
            </a:extLst>
          </p:cNvPr>
          <p:cNvSpPr/>
          <p:nvPr/>
        </p:nvSpPr>
        <p:spPr>
          <a:xfrm>
            <a:off x="359573" y="3164681"/>
            <a:ext cx="11279653" cy="2893100"/>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Q4_Q4_1 </a:t>
            </a:r>
            <a:r>
              <a:rPr lang="en-MY" sz="2600" dirty="0">
                <a:solidFill>
                  <a:schemeClr val="bg1"/>
                </a:solidFill>
                <a:latin typeface="Times New Roman" panose="02020603050405020304" pitchFamily="18" charset="0"/>
                <a:cs typeface="Times New Roman" panose="02020603050405020304" pitchFamily="18" charset="0"/>
              </a:rPr>
              <a:t>[ Q1 ] </a:t>
            </a:r>
            <a:r>
              <a:rPr lang="en-MY" sz="2600" dirty="0">
                <a:solidFill>
                  <a:srgbClr val="000000"/>
                </a:solidFill>
                <a:latin typeface="Times New Roman" panose="02020603050405020304" pitchFamily="18" charset="0"/>
                <a:cs typeface="Times New Roman" panose="02020603050405020304" pitchFamily="18" charset="0"/>
              </a:rPr>
              <a:t>is ‘I create diagrams that map concepts, facts, and relationships between components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Q4_Q4_3 [ Q3 ] is ‘I draw diagrams that show relationships between concepts’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Q4_Q4_5 [ Q5 ] is ‘I create diagrams to understand complexity’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Q4_Q4_4 [ Q4 ] is  ‘I map out components and their attributes’ </a:t>
            </a:r>
            <a:r>
              <a:rPr lang="en-MY" sz="2600" b="1" dirty="0">
                <a:solidFill>
                  <a:srgbClr val="FF0000"/>
                </a:solidFill>
                <a:latin typeface="Times New Roman" panose="02020603050405020304" pitchFamily="18" charset="0"/>
                <a:cs typeface="Times New Roman" panose="02020603050405020304" pitchFamily="18" charset="0"/>
              </a:rPr>
              <a:t>[ 4</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BC910B-EE45-AF4E-936F-AC4999E65265}"/>
              </a:ext>
            </a:extLst>
          </p:cNvPr>
          <p:cNvPicPr>
            <a:picLocks noChangeAspect="1"/>
          </p:cNvPicPr>
          <p:nvPr/>
        </p:nvPicPr>
        <p:blipFill>
          <a:blip r:embed="rId3"/>
          <a:stretch>
            <a:fillRect/>
          </a:stretch>
        </p:blipFill>
        <p:spPr>
          <a:xfrm>
            <a:off x="359574" y="1647811"/>
            <a:ext cx="11472852" cy="1301857"/>
          </a:xfrm>
          <a:prstGeom prst="rect">
            <a:avLst/>
          </a:prstGeom>
        </p:spPr>
      </p:pic>
    </p:spTree>
    <p:extLst>
      <p:ext uri="{BB962C8B-B14F-4D97-AF65-F5344CB8AC3E}">
        <p14:creationId xmlns:p14="http://schemas.microsoft.com/office/powerpoint/2010/main" val="1956134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798500"/>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Q5</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Individual level absorptive capacity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742481" y="339569"/>
            <a:ext cx="6704806" cy="3108543"/>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technical competencies related to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 </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(0.7834 ) ( acceptable consistency)</a:t>
            </a:r>
          </a:p>
          <a:p>
            <a:r>
              <a:rPr lang="en-MY" sz="2800" dirty="0">
                <a:solidFill>
                  <a:schemeClr val="bg1"/>
                </a:solidFill>
                <a:latin typeface="Times New Roman" panose="02020603050405020304" pitchFamily="18" charset="0"/>
                <a:cs typeface="Times New Roman" panose="02020603050405020304" pitchFamily="18" charset="0"/>
              </a:rPr>
              <a:t>KMO  (0.6526  ) (adequate)</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(3.955e-61) (significant)</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10;&#10;Description automatically generated">
            <a:extLst>
              <a:ext uri="{FF2B5EF4-FFF2-40B4-BE49-F238E27FC236}">
                <a16:creationId xmlns:a16="http://schemas.microsoft.com/office/drawing/2014/main" id="{A7A71EE9-B002-9344-9F8C-8037159816E0}"/>
              </a:ext>
            </a:extLst>
          </p:cNvPr>
          <p:cNvPicPr>
            <a:picLocks noGrp="1" noChangeAspect="1"/>
          </p:cNvPicPr>
          <p:nvPr>
            <p:ph idx="1"/>
          </p:nvPr>
        </p:nvPicPr>
        <p:blipFill>
          <a:blip r:embed="rId3"/>
          <a:stretch>
            <a:fillRect/>
          </a:stretch>
        </p:blipFill>
        <p:spPr>
          <a:xfrm>
            <a:off x="402957" y="4029559"/>
            <a:ext cx="11028846" cy="2278252"/>
          </a:xfrm>
        </p:spPr>
      </p:pic>
    </p:spTree>
    <p:extLst>
      <p:ext uri="{BB962C8B-B14F-4D97-AF65-F5344CB8AC3E}">
        <p14:creationId xmlns:p14="http://schemas.microsoft.com/office/powerpoint/2010/main" val="314098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Q5</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73.28%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92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58.84%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Q4 (0.6306) and low Q2 (0.5306 ) and low Q1 ( 0.4918 )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14.44%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Q3 ( 0.7295) and low Q5 (0.5051)</a:t>
            </a:r>
          </a:p>
        </p:txBody>
      </p:sp>
      <p:pic>
        <p:nvPicPr>
          <p:cNvPr id="5" name="Picture 4" descr="Table&#10;&#10;Description automatically generated">
            <a:extLst>
              <a:ext uri="{FF2B5EF4-FFF2-40B4-BE49-F238E27FC236}">
                <a16:creationId xmlns:a16="http://schemas.microsoft.com/office/drawing/2014/main" id="{7900736B-AB99-DF4B-8765-D537D9759AE9}"/>
              </a:ext>
            </a:extLst>
          </p:cNvPr>
          <p:cNvPicPr>
            <a:picLocks noChangeAspect="1"/>
          </p:cNvPicPr>
          <p:nvPr/>
        </p:nvPicPr>
        <p:blipFill>
          <a:blip r:embed="rId3"/>
          <a:stretch>
            <a:fillRect/>
          </a:stretch>
        </p:blipFill>
        <p:spPr>
          <a:xfrm>
            <a:off x="997338" y="3740713"/>
            <a:ext cx="9975461" cy="2345924"/>
          </a:xfrm>
          <a:prstGeom prst="rect">
            <a:avLst/>
          </a:prstGeom>
        </p:spPr>
      </p:pic>
    </p:spTree>
    <p:extLst>
      <p:ext uri="{BB962C8B-B14F-4D97-AF65-F5344CB8AC3E}">
        <p14:creationId xmlns:p14="http://schemas.microsoft.com/office/powerpoint/2010/main" val="1534096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2" y="130305"/>
            <a:ext cx="5346915" cy="567119"/>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 Survey Q5</a:t>
            </a:r>
          </a:p>
        </p:txBody>
      </p:sp>
      <p:sp>
        <p:nvSpPr>
          <p:cNvPr id="5" name="Rectangle 4">
            <a:extLst>
              <a:ext uri="{FF2B5EF4-FFF2-40B4-BE49-F238E27FC236}">
                <a16:creationId xmlns:a16="http://schemas.microsoft.com/office/drawing/2014/main" id="{BD8B4206-4A29-2148-B4B7-602E621F85F8}"/>
              </a:ext>
            </a:extLst>
          </p:cNvPr>
          <p:cNvSpPr/>
          <p:nvPr/>
        </p:nvSpPr>
        <p:spPr>
          <a:xfrm>
            <a:off x="359573" y="1834048"/>
            <a:ext cx="11279653" cy="4893647"/>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Q5_Q5_4 </a:t>
            </a:r>
            <a:r>
              <a:rPr lang="en-MY" sz="2600" dirty="0">
                <a:solidFill>
                  <a:schemeClr val="bg1"/>
                </a:solidFill>
                <a:latin typeface="Times New Roman" panose="02020603050405020304" pitchFamily="18" charset="0"/>
                <a:cs typeface="Times New Roman" panose="02020603050405020304" pitchFamily="18" charset="0"/>
              </a:rPr>
              <a:t>[ Q4 ] </a:t>
            </a:r>
            <a:r>
              <a:rPr lang="en-MY" sz="2600" dirty="0">
                <a:solidFill>
                  <a:srgbClr val="000000"/>
                </a:solidFill>
                <a:latin typeface="Times New Roman" panose="02020603050405020304" pitchFamily="18" charset="0"/>
                <a:cs typeface="Times New Roman" panose="02020603050405020304" pitchFamily="18" charset="0"/>
              </a:rPr>
              <a:t>is ‘I have the necessary skills to complete a web programming task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Q5_Q5_2 [ Q2 ] is ‘I have a clear vision of what needs to be achieved when developing a mashup (combining data in an interactive web application)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dirty="0">
                <a:solidFill>
                  <a:srgbClr val="000000"/>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Q5_Q5_1 [ Q1 ] is ‘I have sufficient access to information about best practices in JavaScript coding’ </a:t>
            </a:r>
            <a:r>
              <a:rPr lang="en-MY" sz="2600" b="1" dirty="0">
                <a:solidFill>
                  <a:srgbClr val="FF0000"/>
                </a:solidFill>
                <a:latin typeface="Times New Roman" panose="02020603050405020304" pitchFamily="18" charset="0"/>
                <a:cs typeface="Times New Roman" panose="02020603050405020304" pitchFamily="18" charset="0"/>
              </a:rPr>
              <a:t>[ 4th important ] </a:t>
            </a:r>
          </a:p>
          <a:p>
            <a:r>
              <a:rPr lang="en-MY" sz="2600" dirty="0">
                <a:solidFill>
                  <a:schemeClr val="bg1"/>
                </a:solidFill>
                <a:latin typeface="Times New Roman" panose="02020603050405020304" pitchFamily="18" charset="0"/>
                <a:cs typeface="Times New Roman" panose="02020603050405020304" pitchFamily="18" charset="0"/>
              </a:rPr>
              <a:t>Q5_Q5_3 [ Q3 ] is  ‘I am able to communicate programming issues with others well’ </a:t>
            </a:r>
            <a:r>
              <a:rPr lang="en-MY" sz="2600" b="1" dirty="0">
                <a:solidFill>
                  <a:srgbClr val="FF0000"/>
                </a:solidFill>
                <a:latin typeface="Times New Roman" panose="02020603050405020304" pitchFamily="18" charset="0"/>
                <a:cs typeface="Times New Roman" panose="02020603050405020304" pitchFamily="18" charset="0"/>
              </a:rPr>
              <a:t>[ 3rd  important ] </a:t>
            </a:r>
          </a:p>
          <a:p>
            <a:r>
              <a:rPr lang="en-MY" sz="2600" dirty="0">
                <a:solidFill>
                  <a:schemeClr val="bg1"/>
                </a:solidFill>
                <a:latin typeface="Times New Roman" panose="02020603050405020304" pitchFamily="18" charset="0"/>
                <a:cs typeface="Times New Roman" panose="02020603050405020304" pitchFamily="18" charset="0"/>
              </a:rPr>
              <a:t>Q5_Q5_5 [ Q5 ] is  ‘I have the technical competence to absorb new programming knowledge’ </a:t>
            </a:r>
            <a:r>
              <a:rPr lang="en-MY" sz="2600" b="1" dirty="0">
                <a:solidFill>
                  <a:srgbClr val="FF0000"/>
                </a:solidFill>
                <a:latin typeface="Times New Roman" panose="02020603050405020304" pitchFamily="18" charset="0"/>
                <a:cs typeface="Times New Roman" panose="02020603050405020304" pitchFamily="18" charset="0"/>
              </a:rPr>
              <a:t>[ 5</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6A54E3-5351-E142-B4AE-5454E54377B5}"/>
              </a:ext>
            </a:extLst>
          </p:cNvPr>
          <p:cNvPicPr>
            <a:picLocks noChangeAspect="1"/>
          </p:cNvPicPr>
          <p:nvPr/>
        </p:nvPicPr>
        <p:blipFill>
          <a:blip r:embed="rId3"/>
          <a:stretch>
            <a:fillRect/>
          </a:stretch>
        </p:blipFill>
        <p:spPr>
          <a:xfrm>
            <a:off x="359573" y="573437"/>
            <a:ext cx="11032327" cy="1327473"/>
          </a:xfrm>
          <a:prstGeom prst="rect">
            <a:avLst/>
          </a:prstGeom>
        </p:spPr>
      </p:pic>
    </p:spTree>
    <p:extLst>
      <p:ext uri="{BB962C8B-B14F-4D97-AF65-F5344CB8AC3E}">
        <p14:creationId xmlns:p14="http://schemas.microsoft.com/office/powerpoint/2010/main" val="138197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covariance matrix of the sample can be expressed as </a:t>
            </a:r>
          </a:p>
        </p:txBody>
      </p:sp>
      <p:pic>
        <p:nvPicPr>
          <p:cNvPr id="8" name="Content Placeholder 7" descr="Diagram, text&#10;&#10;Description automatically generated">
            <a:extLst>
              <a:ext uri="{FF2B5EF4-FFF2-40B4-BE49-F238E27FC236}">
                <a16:creationId xmlns:a16="http://schemas.microsoft.com/office/drawing/2014/main" id="{9654B64E-14C8-E24D-9FDB-D056229B6CE5}"/>
              </a:ext>
            </a:extLst>
          </p:cNvPr>
          <p:cNvPicPr>
            <a:picLocks noGrp="1" noChangeAspect="1"/>
          </p:cNvPicPr>
          <p:nvPr>
            <p:ph idx="1"/>
          </p:nvPr>
        </p:nvPicPr>
        <p:blipFill>
          <a:blip r:embed="rId3"/>
          <a:stretch>
            <a:fillRect/>
          </a:stretch>
        </p:blipFill>
        <p:spPr>
          <a:xfrm>
            <a:off x="5313404" y="587577"/>
            <a:ext cx="5362833" cy="1526785"/>
          </a:xfrm>
        </p:spPr>
      </p:pic>
      <p:pic>
        <p:nvPicPr>
          <p:cNvPr id="12" name="Picture 11" descr="Table&#10;&#10;Description automatically generated">
            <a:extLst>
              <a:ext uri="{FF2B5EF4-FFF2-40B4-BE49-F238E27FC236}">
                <a16:creationId xmlns:a16="http://schemas.microsoft.com/office/drawing/2014/main" id="{1538121E-E60A-1645-8121-D6186DCFB249}"/>
              </a:ext>
            </a:extLst>
          </p:cNvPr>
          <p:cNvPicPr>
            <a:picLocks noChangeAspect="1"/>
          </p:cNvPicPr>
          <p:nvPr/>
        </p:nvPicPr>
        <p:blipFill>
          <a:blip r:embed="rId4"/>
          <a:stretch>
            <a:fillRect/>
          </a:stretch>
        </p:blipFill>
        <p:spPr>
          <a:xfrm>
            <a:off x="538204" y="3045597"/>
            <a:ext cx="4775200" cy="2768600"/>
          </a:xfrm>
          <a:prstGeom prst="rect">
            <a:avLst/>
          </a:prstGeom>
        </p:spPr>
      </p:pic>
      <p:sp>
        <p:nvSpPr>
          <p:cNvPr id="13" name="TextBox 12">
            <a:extLst>
              <a:ext uri="{FF2B5EF4-FFF2-40B4-BE49-F238E27FC236}">
                <a16:creationId xmlns:a16="http://schemas.microsoft.com/office/drawing/2014/main" id="{24D4992A-63D3-0441-B783-E8FC464288BE}"/>
              </a:ext>
            </a:extLst>
          </p:cNvPr>
          <p:cNvSpPr txBox="1"/>
          <p:nvPr/>
        </p:nvSpPr>
        <p:spPr>
          <a:xfrm>
            <a:off x="1937170" y="2611370"/>
            <a:ext cx="2687382" cy="553998"/>
          </a:xfrm>
          <a:prstGeom prst="rect">
            <a:avLst/>
          </a:prstGeom>
          <a:noFill/>
        </p:spPr>
        <p:txBody>
          <a:bodyPr wrap="square" rtlCol="0">
            <a:spAutoFit/>
          </a:bodyPr>
          <a:lstStyle/>
          <a:p>
            <a:r>
              <a:rPr lang="en-US" sz="3000" dirty="0">
                <a:solidFill>
                  <a:schemeClr val="bg1"/>
                </a:solidFill>
                <a:latin typeface="Times New Roman" panose="02020603050405020304" pitchFamily="18" charset="0"/>
                <a:cs typeface="Times New Roman" panose="02020603050405020304" pitchFamily="18" charset="0"/>
              </a:rPr>
              <a:t>Original Matrix</a:t>
            </a:r>
          </a:p>
        </p:txBody>
      </p:sp>
      <p:pic>
        <p:nvPicPr>
          <p:cNvPr id="15" name="Picture 14" descr="A picture containing chart&#10;&#10;Description automatically generated">
            <a:extLst>
              <a:ext uri="{FF2B5EF4-FFF2-40B4-BE49-F238E27FC236}">
                <a16:creationId xmlns:a16="http://schemas.microsoft.com/office/drawing/2014/main" id="{D93997D9-A2B4-9B48-AFA0-EA07B244CC9F}"/>
              </a:ext>
            </a:extLst>
          </p:cNvPr>
          <p:cNvPicPr>
            <a:picLocks noChangeAspect="1"/>
          </p:cNvPicPr>
          <p:nvPr/>
        </p:nvPicPr>
        <p:blipFill>
          <a:blip r:embed="rId5"/>
          <a:stretch>
            <a:fillRect/>
          </a:stretch>
        </p:blipFill>
        <p:spPr>
          <a:xfrm>
            <a:off x="5715685" y="3429000"/>
            <a:ext cx="5906531" cy="1820104"/>
          </a:xfrm>
          <a:prstGeom prst="rect">
            <a:avLst/>
          </a:prstGeom>
        </p:spPr>
      </p:pic>
      <p:sp>
        <p:nvSpPr>
          <p:cNvPr id="16" name="Rectangle 15">
            <a:extLst>
              <a:ext uri="{FF2B5EF4-FFF2-40B4-BE49-F238E27FC236}">
                <a16:creationId xmlns:a16="http://schemas.microsoft.com/office/drawing/2014/main" id="{F91F97D2-F3E0-CA4F-B866-84583E02CBC2}"/>
              </a:ext>
            </a:extLst>
          </p:cNvPr>
          <p:cNvSpPr/>
          <p:nvPr/>
        </p:nvSpPr>
        <p:spPr>
          <a:xfrm>
            <a:off x="6712370" y="2611370"/>
            <a:ext cx="3963867" cy="584775"/>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281201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0BF3A5C6-6F35-DF4B-9E5A-F3A46372C641}"/>
              </a:ext>
            </a:extLst>
          </p:cNvPr>
          <p:cNvPicPr>
            <a:picLocks noGrp="1" noChangeAspect="1"/>
          </p:cNvPicPr>
          <p:nvPr>
            <p:ph idx="1"/>
          </p:nvPr>
        </p:nvPicPr>
        <p:blipFill>
          <a:blip r:embed="rId3"/>
          <a:stretch>
            <a:fillRect/>
          </a:stretch>
        </p:blipFill>
        <p:spPr>
          <a:xfrm>
            <a:off x="720725" y="954171"/>
            <a:ext cx="10467228" cy="4786719"/>
          </a:xfrm>
        </p:spPr>
      </p:pic>
    </p:spTree>
    <p:extLst>
      <p:ext uri="{BB962C8B-B14F-4D97-AF65-F5344CB8AC3E}">
        <p14:creationId xmlns:p14="http://schemas.microsoft.com/office/powerpoint/2010/main" val="18883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with medium confidence">
            <a:extLst>
              <a:ext uri="{FF2B5EF4-FFF2-40B4-BE49-F238E27FC236}">
                <a16:creationId xmlns:a16="http://schemas.microsoft.com/office/drawing/2014/main" id="{5DA4F574-04E6-7B4B-905F-2D24766B7DF6}"/>
              </a:ext>
            </a:extLst>
          </p:cNvPr>
          <p:cNvPicPr>
            <a:picLocks noGrp="1" noChangeAspect="1"/>
          </p:cNvPicPr>
          <p:nvPr>
            <p:ph idx="1"/>
          </p:nvPr>
        </p:nvPicPr>
        <p:blipFill>
          <a:blip r:embed="rId3"/>
          <a:stretch>
            <a:fillRect/>
          </a:stretch>
        </p:blipFill>
        <p:spPr>
          <a:xfrm>
            <a:off x="230855" y="784412"/>
            <a:ext cx="11730289" cy="5289176"/>
          </a:xfrm>
        </p:spPr>
      </p:pic>
    </p:spTree>
    <p:extLst>
      <p:ext uri="{BB962C8B-B14F-4D97-AF65-F5344CB8AC3E}">
        <p14:creationId xmlns:p14="http://schemas.microsoft.com/office/powerpoint/2010/main" val="31343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 email&#10;&#10;Description automatically generated">
            <a:extLst>
              <a:ext uri="{FF2B5EF4-FFF2-40B4-BE49-F238E27FC236}">
                <a16:creationId xmlns:a16="http://schemas.microsoft.com/office/drawing/2014/main" id="{66A7CA77-2063-5F4F-835F-CCE7DC8CE377}"/>
              </a:ext>
            </a:extLst>
          </p:cNvPr>
          <p:cNvPicPr>
            <a:picLocks noGrp="1" noChangeAspect="1"/>
          </p:cNvPicPr>
          <p:nvPr>
            <p:ph idx="1"/>
          </p:nvPr>
        </p:nvPicPr>
        <p:blipFill>
          <a:blip r:embed="rId3"/>
          <a:stretch>
            <a:fillRect/>
          </a:stretch>
        </p:blipFill>
        <p:spPr>
          <a:xfrm>
            <a:off x="2393576" y="26313"/>
            <a:ext cx="7404847" cy="6805374"/>
          </a:xfrm>
        </p:spPr>
      </p:pic>
    </p:spTree>
    <p:extLst>
      <p:ext uri="{BB962C8B-B14F-4D97-AF65-F5344CB8AC3E}">
        <p14:creationId xmlns:p14="http://schemas.microsoft.com/office/powerpoint/2010/main" val="400165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 timeline&#10;&#10;Description automatically generated">
            <a:extLst>
              <a:ext uri="{FF2B5EF4-FFF2-40B4-BE49-F238E27FC236}">
                <a16:creationId xmlns:a16="http://schemas.microsoft.com/office/drawing/2014/main" id="{79CC7F66-E2BB-F64F-B53A-11CF8750E1D9}"/>
              </a:ext>
            </a:extLst>
          </p:cNvPr>
          <p:cNvPicPr>
            <a:picLocks noGrp="1" noChangeAspect="1"/>
          </p:cNvPicPr>
          <p:nvPr>
            <p:ph idx="1"/>
          </p:nvPr>
        </p:nvPicPr>
        <p:blipFill>
          <a:blip r:embed="rId3"/>
          <a:stretch>
            <a:fillRect/>
          </a:stretch>
        </p:blipFill>
        <p:spPr>
          <a:xfrm>
            <a:off x="1255058" y="2713830"/>
            <a:ext cx="10299700" cy="3274593"/>
          </a:xfrm>
        </p:spPr>
      </p:pic>
      <p:sp>
        <p:nvSpPr>
          <p:cNvPr id="7" name="Rectangle 6">
            <a:extLst>
              <a:ext uri="{FF2B5EF4-FFF2-40B4-BE49-F238E27FC236}">
                <a16:creationId xmlns:a16="http://schemas.microsoft.com/office/drawing/2014/main" id="{801CB88A-C42B-F146-80A3-2B4E75E0FFE9}"/>
              </a:ext>
            </a:extLst>
          </p:cNvPr>
          <p:cNvSpPr/>
          <p:nvPr/>
        </p:nvSpPr>
        <p:spPr>
          <a:xfrm>
            <a:off x="1255058" y="1261269"/>
            <a:ext cx="8910918" cy="1015663"/>
          </a:xfrm>
          <a:prstGeom prst="rect">
            <a:avLst/>
          </a:prstGeom>
        </p:spPr>
        <p:txBody>
          <a:bodyPr wrap="square">
            <a:spAutoFit/>
          </a:bodyPr>
          <a:lstStyle/>
          <a:p>
            <a:pPr algn="ctr"/>
            <a:r>
              <a:rPr lang="en-MY" sz="3000" dirty="0">
                <a:solidFill>
                  <a:srgbClr val="292929"/>
                </a:solidFill>
                <a:latin typeface="charter" panose="02040503050506020203" pitchFamily="18" charset="0"/>
              </a:rPr>
              <a:t>Now, we can calculate the eigenvectors corresponding to the above eigenvalues.</a:t>
            </a:r>
            <a:endParaRPr lang="en-US" sz="3000" dirty="0"/>
          </a:p>
        </p:txBody>
      </p:sp>
    </p:spTree>
    <p:extLst>
      <p:ext uri="{BB962C8B-B14F-4D97-AF65-F5344CB8AC3E}">
        <p14:creationId xmlns:p14="http://schemas.microsoft.com/office/powerpoint/2010/main" val="3427305955"/>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{D1DD58EA-CF15-FE4F-A65E-1622E3E3FF96}tf10001121</Template>
  <TotalTime>741</TotalTime>
  <Words>2700</Words>
  <Application>Microsoft Macintosh PowerPoint</Application>
  <PresentationFormat>Widescreen</PresentationFormat>
  <Paragraphs>208</Paragraphs>
  <Slides>44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Avenir Next LT Pro</vt:lpstr>
      <vt:lpstr>Calibri</vt:lpstr>
      <vt:lpstr>charter</vt:lpstr>
      <vt:lpstr>Sagona Book</vt:lpstr>
      <vt:lpstr>The Hand Extrablack</vt:lpstr>
      <vt:lpstr>Times New Roman</vt:lpstr>
      <vt:lpstr>BlobVTI</vt:lpstr>
      <vt:lpstr>Survey Analysis for All Treatment Groups</vt:lpstr>
      <vt:lpstr>Visual Explanation of The Mathematics Behind PCA</vt:lpstr>
      <vt:lpstr>The Mathematics Behind PCA</vt:lpstr>
      <vt:lpstr>PowerPoint Presentation</vt:lpstr>
      <vt:lpstr>The covariance matrix of the sample can be expressed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Bogota 0 No Transparency</vt:lpstr>
      <vt:lpstr>Bogota 1 Performance  Transparency </vt:lpstr>
      <vt:lpstr>Bogota 2  Solution Transparency  </vt:lpstr>
      <vt:lpstr>Bogota 3  Full  Transparency  </vt:lpstr>
      <vt:lpstr>Interpretation: Q17 – What is your gender </vt:lpstr>
      <vt:lpstr>Bogota 0 No Transparency  </vt:lpstr>
      <vt:lpstr>Bogota 1 Performance Transparency  </vt:lpstr>
      <vt:lpstr>Bogota 2  Solution Transparency  </vt:lpstr>
      <vt:lpstr>Bogota 3  Full  Transparency  </vt:lpstr>
      <vt:lpstr>Interpretation: Q18 - What is your race/ethnicity? </vt:lpstr>
      <vt:lpstr>Bogota 0  No  Transparency  </vt:lpstr>
      <vt:lpstr>Bogota 1  Performance Transparency  </vt:lpstr>
      <vt:lpstr>Bogota 2  Solution Transparency  </vt:lpstr>
      <vt:lpstr>Bogota 3  Full  Transparency  </vt:lpstr>
      <vt:lpstr>Interpretation: Q9 - Have you participated in any programming competition before (e.g. Topcoder.com, local hacking events etc.)?  </vt:lpstr>
      <vt:lpstr>Bogota 0  No Transparency  </vt:lpstr>
      <vt:lpstr>Bogota 1  Performance Transparency  </vt:lpstr>
      <vt:lpstr>Bogota 2  Solution Transparency  </vt:lpstr>
      <vt:lpstr>Bogota 3  Full Transparency  </vt:lpstr>
      <vt:lpstr>Interpretation: Q24 - In which of the following classes are you enrolled?   </vt:lpstr>
      <vt:lpstr>PCA Survey Q2 Motivations </vt:lpstr>
      <vt:lpstr>PCA Survey Q2 </vt:lpstr>
      <vt:lpstr>PCA Survey Q2</vt:lpstr>
      <vt:lpstr>PCA Survey Q3 Openness/flexibilty </vt:lpstr>
      <vt:lpstr>PCA Survey Q3 </vt:lpstr>
      <vt:lpstr>PCA Survey Q3</vt:lpstr>
      <vt:lpstr>PCA Survey Q4 Skill level </vt:lpstr>
      <vt:lpstr>PCA Survey Q4 </vt:lpstr>
      <vt:lpstr>PCA Survey Q4</vt:lpstr>
      <vt:lpstr>PCA Survey Q5 Individual level absorptive capacity </vt:lpstr>
      <vt:lpstr>PCA Survey Q5 </vt:lpstr>
      <vt:lpstr>PCA. Survey Q5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Analysis for All Treatment Groups</dc:title>
  <dc:creator>Jia Lin Cheoh</dc:creator>
  <cp:lastModifiedBy>Jia Lin Cheoh</cp:lastModifiedBy>
  <cp:revision>137</cp:revision>
  <dcterms:created xsi:type="dcterms:W3CDTF">2021-12-27T14:01:57Z</dcterms:created>
  <dcterms:modified xsi:type="dcterms:W3CDTF">2021-12-29T09:35:52Z</dcterms:modified>
</cp:coreProperties>
</file>