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3" r:id="rId12"/>
    <p:sldId id="269" r:id="rId13"/>
    <p:sldId id="270" r:id="rId14"/>
    <p:sldId id="271" r:id="rId15"/>
    <p:sldId id="272" r:id="rId16"/>
    <p:sldId id="258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December 27,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0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December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1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December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7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December 27,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December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December 27,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December 27,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1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December 27,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5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December 27,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December 27,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9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December 27,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December 27,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96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3" r:id="rId2"/>
    <p:sldLayoutId id="2147483762" r:id="rId3"/>
    <p:sldLayoutId id="2147483761" r:id="rId4"/>
    <p:sldLayoutId id="2147483760" r:id="rId5"/>
    <p:sldLayoutId id="2147483759" r:id="rId6"/>
    <p:sldLayoutId id="2147483758" r:id="rId7"/>
    <p:sldLayoutId id="2147483757" r:id="rId8"/>
    <p:sldLayoutId id="2147483756" r:id="rId9"/>
    <p:sldLayoutId id="2147483755" r:id="rId10"/>
    <p:sldLayoutId id="214748375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3034F-1111-6544-B7C1-E696DB845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Survey Analysis for All Treatment Groups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84566-6A75-4C4A-A417-4E3572B0E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9"/>
            <a:ext cx="5015638" cy="642747"/>
          </a:xfrm>
        </p:spPr>
        <p:txBody>
          <a:bodyPr>
            <a:normAutofit/>
          </a:bodyPr>
          <a:lstStyle/>
          <a:p>
            <a:r>
              <a:rPr lang="en-US" sz="3500" dirty="0"/>
              <a:t>Spring 2017</a:t>
            </a:r>
          </a:p>
        </p:txBody>
      </p:sp>
      <p:pic>
        <p:nvPicPr>
          <p:cNvPr id="4" name="Picture 3" descr="Desk with stethoscope and computer keyboard">
            <a:extLst>
              <a:ext uri="{FF2B5EF4-FFF2-40B4-BE49-F238E27FC236}">
                <a16:creationId xmlns:a16="http://schemas.microsoft.com/office/drawing/2014/main" id="{3AA04257-0947-4497-A05C-22C63C179A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82" r="-1" b="-1"/>
          <a:stretch/>
        </p:blipFill>
        <p:spPr>
          <a:xfrm>
            <a:off x="0" y="-4871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3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363F-57CB-7C46-8D30-6997A8CB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3" y="311775"/>
            <a:ext cx="4049708" cy="14773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Bogota 3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Full 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5D236-8F50-8C4C-8D59-BEC353129962}"/>
              </a:ext>
            </a:extLst>
          </p:cNvPr>
          <p:cNvSpPr/>
          <p:nvPr/>
        </p:nvSpPr>
        <p:spPr>
          <a:xfrm>
            <a:off x="5351287" y="75805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Q18 - What is your race/ethnicity?</a:t>
            </a:r>
          </a:p>
        </p:txBody>
      </p:sp>
      <p:pic>
        <p:nvPicPr>
          <p:cNvPr id="7" name="Content Placeholder 6" descr="Chart, waterfall chart&#10;&#10;Description automatically generated">
            <a:extLst>
              <a:ext uri="{FF2B5EF4-FFF2-40B4-BE49-F238E27FC236}">
                <a16:creationId xmlns:a16="http://schemas.microsoft.com/office/drawing/2014/main" id="{1627395C-AA4A-C74D-8B06-E7CD8668A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302" y="2040395"/>
            <a:ext cx="7945395" cy="4505830"/>
          </a:xfrm>
        </p:spPr>
      </p:pic>
    </p:spTree>
    <p:extLst>
      <p:ext uri="{BB962C8B-B14F-4D97-AF65-F5344CB8AC3E}">
        <p14:creationId xmlns:p14="http://schemas.microsoft.com/office/powerpoint/2010/main" val="365180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5246-BF58-5E47-919A-8541967AD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br>
              <a:rPr lang="en-US" sz="3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MY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Q18 - What is your race/ethnicity?</a:t>
            </a:r>
            <a:br>
              <a:rPr lang="en-MY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0E548-70B0-3342-BC65-46EE365E4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 of the participants are Hispanic/Latino in all 4 treatment groups  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79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363F-57CB-7C46-8D30-6997A8CB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3" y="311775"/>
            <a:ext cx="4049708" cy="14773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Bogota 0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5D236-8F50-8C4C-8D59-BEC353129962}"/>
              </a:ext>
            </a:extLst>
          </p:cNvPr>
          <p:cNvSpPr/>
          <p:nvPr/>
        </p:nvSpPr>
        <p:spPr>
          <a:xfrm>
            <a:off x="4361935" y="311775"/>
            <a:ext cx="72781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Q9 - Have you participated in any programming competition before (e.g. </a:t>
            </a:r>
            <a:r>
              <a:rPr lang="en-MY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Topcoder.com</a:t>
            </a:r>
            <a:r>
              <a:rPr lang="en-MY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local hacking events etc.)?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31A352C-83E6-2848-9378-8E833CC02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023" y="2041934"/>
            <a:ext cx="9032788" cy="4250724"/>
          </a:xfrm>
        </p:spPr>
      </p:pic>
    </p:spTree>
    <p:extLst>
      <p:ext uri="{BB962C8B-B14F-4D97-AF65-F5344CB8AC3E}">
        <p14:creationId xmlns:p14="http://schemas.microsoft.com/office/powerpoint/2010/main" val="19724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363F-57CB-7C46-8D30-6997A8CB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6" y="509483"/>
            <a:ext cx="4287794" cy="14773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Bogota 1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Performance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5D236-8F50-8C4C-8D59-BEC353129962}"/>
              </a:ext>
            </a:extLst>
          </p:cNvPr>
          <p:cNvSpPr/>
          <p:nvPr/>
        </p:nvSpPr>
        <p:spPr>
          <a:xfrm>
            <a:off x="4263081" y="420130"/>
            <a:ext cx="718420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Q9 - Have you participated in any programming competition before (e.g. </a:t>
            </a:r>
            <a:r>
              <a:rPr lang="en-MY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Topcoder.com</a:t>
            </a:r>
            <a:r>
              <a:rPr lang="en-MY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local hacking events etc.)?</a:t>
            </a:r>
          </a:p>
          <a:p>
            <a:endParaRPr lang="en-MY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BC4C180-2E71-C041-AA98-738C2FEE9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377" y="2169797"/>
            <a:ext cx="8699157" cy="4178720"/>
          </a:xfrm>
        </p:spPr>
      </p:pic>
    </p:spTree>
    <p:extLst>
      <p:ext uri="{BB962C8B-B14F-4D97-AF65-F5344CB8AC3E}">
        <p14:creationId xmlns:p14="http://schemas.microsoft.com/office/powerpoint/2010/main" val="771414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363F-57CB-7C46-8D30-6997A8CB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34" y="420130"/>
            <a:ext cx="4049708" cy="14773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Bogota 2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Solution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5D236-8F50-8C4C-8D59-BEC353129962}"/>
              </a:ext>
            </a:extLst>
          </p:cNvPr>
          <p:cNvSpPr/>
          <p:nvPr/>
        </p:nvSpPr>
        <p:spPr>
          <a:xfrm>
            <a:off x="4114800" y="420130"/>
            <a:ext cx="733248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Q9 - Have you participated in any programming competition before (e.g. </a:t>
            </a:r>
            <a:r>
              <a:rPr lang="en-MY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Topcoder.com</a:t>
            </a:r>
            <a:r>
              <a:rPr lang="en-MY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local hacking events etc.)?</a:t>
            </a:r>
          </a:p>
          <a:p>
            <a:endParaRPr lang="en-MY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AAC2FC4-B607-D141-A3F8-1FE3D6E2D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599" y="2125362"/>
            <a:ext cx="8473509" cy="3997998"/>
          </a:xfrm>
        </p:spPr>
      </p:pic>
    </p:spTree>
    <p:extLst>
      <p:ext uri="{BB962C8B-B14F-4D97-AF65-F5344CB8AC3E}">
        <p14:creationId xmlns:p14="http://schemas.microsoft.com/office/powerpoint/2010/main" val="1664945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363F-57CB-7C46-8D30-6997A8CB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3" y="311775"/>
            <a:ext cx="4049708" cy="14773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Bogota 3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Full 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5D236-8F50-8C4C-8D59-BEC353129962}"/>
              </a:ext>
            </a:extLst>
          </p:cNvPr>
          <p:cNvSpPr/>
          <p:nvPr/>
        </p:nvSpPr>
        <p:spPr>
          <a:xfrm>
            <a:off x="4411362" y="311776"/>
            <a:ext cx="703592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Q9 - Have you participated in any programming competition before (e.g. </a:t>
            </a:r>
            <a:r>
              <a:rPr lang="en-MY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Topcoder.com</a:t>
            </a:r>
            <a:r>
              <a:rPr lang="en-MY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local hacking events etc.)?</a:t>
            </a:r>
          </a:p>
          <a:p>
            <a:endParaRPr lang="en-MY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84CF1B9-1B6E-CD48-A4B3-A4E091ECA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970" y="2082636"/>
            <a:ext cx="9332059" cy="4363839"/>
          </a:xfrm>
        </p:spPr>
      </p:pic>
    </p:spTree>
    <p:extLst>
      <p:ext uri="{BB962C8B-B14F-4D97-AF65-F5344CB8AC3E}">
        <p14:creationId xmlns:p14="http://schemas.microsoft.com/office/powerpoint/2010/main" val="3583713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363F-57CB-7C46-8D30-6997A8CB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077" y="587669"/>
            <a:ext cx="9593296" cy="14773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b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MY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Q9 - Have you participated in any programming competition before (e.g. </a:t>
            </a:r>
            <a:r>
              <a:rPr lang="en-MY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Topcoder.com</a:t>
            </a:r>
            <a:r>
              <a:rPr lang="en-MY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local hacking events etc.)?</a:t>
            </a:r>
            <a:br>
              <a:rPr lang="en-MY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0803B-CA02-7843-B780-595C4C035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 of the participants have not participated in programming competition before in all 4 treatment groups 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5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363F-57CB-7C46-8D30-6997A8CB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3" y="311775"/>
            <a:ext cx="4049708" cy="14773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Bogota 3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Full 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5D236-8F50-8C4C-8D59-BEC353129962}"/>
              </a:ext>
            </a:extLst>
          </p:cNvPr>
          <p:cNvSpPr/>
          <p:nvPr/>
        </p:nvSpPr>
        <p:spPr>
          <a:xfrm>
            <a:off x="4411362" y="311776"/>
            <a:ext cx="703592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Q9 - Have you participated in any programming competition before (e.g. </a:t>
            </a:r>
            <a:r>
              <a:rPr lang="en-MY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Topcoder.com</a:t>
            </a:r>
            <a:r>
              <a:rPr lang="en-MY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local hacking events etc.)?</a:t>
            </a:r>
          </a:p>
          <a:p>
            <a:endParaRPr lang="en-MY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0BAD8-1B34-134B-84C9-7474AFEA7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40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363F-57CB-7C46-8D30-6997A8CB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3" y="311775"/>
            <a:ext cx="4049708" cy="14773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Bogota 3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Full 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5D236-8F50-8C4C-8D59-BEC353129962}"/>
              </a:ext>
            </a:extLst>
          </p:cNvPr>
          <p:cNvSpPr/>
          <p:nvPr/>
        </p:nvSpPr>
        <p:spPr>
          <a:xfrm>
            <a:off x="4411362" y="311776"/>
            <a:ext cx="703592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Q9 - Have you participated in any programming competition before (e.g. </a:t>
            </a:r>
            <a:r>
              <a:rPr lang="en-MY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Topcoder.com</a:t>
            </a:r>
            <a:r>
              <a:rPr lang="en-MY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local hacking events etc.)?</a:t>
            </a:r>
          </a:p>
          <a:p>
            <a:endParaRPr lang="en-MY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0F4A7-35D7-EA46-A2C9-FEC8E29BF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363F-57CB-7C46-8D30-6997A8CB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3" y="311775"/>
            <a:ext cx="4049708" cy="14773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Bogota 3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Full 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5D236-8F50-8C4C-8D59-BEC353129962}"/>
              </a:ext>
            </a:extLst>
          </p:cNvPr>
          <p:cNvSpPr/>
          <p:nvPr/>
        </p:nvSpPr>
        <p:spPr>
          <a:xfrm>
            <a:off x="4411362" y="311776"/>
            <a:ext cx="703592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Q9 - Have you participated in any programming competition before (e.g. </a:t>
            </a:r>
            <a:r>
              <a:rPr lang="en-MY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Topcoder.com</a:t>
            </a:r>
            <a:r>
              <a:rPr lang="en-MY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local hacking events etc.)?</a:t>
            </a:r>
          </a:p>
          <a:p>
            <a:endParaRPr lang="en-MY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AB819-0B1D-3C4F-80A5-D8FB3C714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1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363F-57CB-7C46-8D30-6997A8CB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3" y="479806"/>
            <a:ext cx="4049708" cy="14773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Bogota 0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Transparency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9876EEF-936E-AB44-AE84-073D1BEB4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827" y="1957134"/>
            <a:ext cx="9971903" cy="467433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35D236-8F50-8C4C-8D59-BEC353129962}"/>
              </a:ext>
            </a:extLst>
          </p:cNvPr>
          <p:cNvSpPr/>
          <p:nvPr/>
        </p:nvSpPr>
        <p:spPr>
          <a:xfrm>
            <a:off x="5351287" y="75805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Q17 - What is your gender?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60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363F-57CB-7C46-8D30-6997A8CB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3" y="311775"/>
            <a:ext cx="4049708" cy="14773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Bogota 3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Full 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5D236-8F50-8C4C-8D59-BEC353129962}"/>
              </a:ext>
            </a:extLst>
          </p:cNvPr>
          <p:cNvSpPr/>
          <p:nvPr/>
        </p:nvSpPr>
        <p:spPr>
          <a:xfrm>
            <a:off x="4411362" y="311776"/>
            <a:ext cx="703592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Q9 - Have you participated in any programming competition before (e.g. </a:t>
            </a:r>
            <a:r>
              <a:rPr lang="en-MY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Topcoder.com</a:t>
            </a:r>
            <a:r>
              <a:rPr lang="en-MY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local hacking events etc.)?</a:t>
            </a:r>
          </a:p>
          <a:p>
            <a:endParaRPr lang="en-MY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BB79B-4F75-C640-8E14-1C84F27FE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2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363F-57CB-7C46-8D30-6997A8CB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59" y="311775"/>
            <a:ext cx="4794422" cy="14773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Bogota 1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5D236-8F50-8C4C-8D59-BEC353129962}"/>
              </a:ext>
            </a:extLst>
          </p:cNvPr>
          <p:cNvSpPr/>
          <p:nvPr/>
        </p:nvSpPr>
        <p:spPr>
          <a:xfrm>
            <a:off x="5351287" y="75805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Q17 - What is your gender?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165FB29B-B77F-3045-BA37-2037C0AC3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531" y="1844139"/>
            <a:ext cx="10112756" cy="4920055"/>
          </a:xfrm>
        </p:spPr>
      </p:pic>
    </p:spTree>
    <p:extLst>
      <p:ext uri="{BB962C8B-B14F-4D97-AF65-F5344CB8AC3E}">
        <p14:creationId xmlns:p14="http://schemas.microsoft.com/office/powerpoint/2010/main" val="340560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363F-57CB-7C46-8D30-6997A8CB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3" y="479806"/>
            <a:ext cx="4049708" cy="14773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Bogota 2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Transparency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5D236-8F50-8C4C-8D59-BEC353129962}"/>
              </a:ext>
            </a:extLst>
          </p:cNvPr>
          <p:cNvSpPr/>
          <p:nvPr/>
        </p:nvSpPr>
        <p:spPr>
          <a:xfrm>
            <a:off x="5351287" y="75805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Q17 - What is your gender?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A35B879F-9008-7549-BC6D-F049E0BE6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713" y="1458626"/>
            <a:ext cx="9956238" cy="5027653"/>
          </a:xfrm>
        </p:spPr>
      </p:pic>
    </p:spTree>
    <p:extLst>
      <p:ext uri="{BB962C8B-B14F-4D97-AF65-F5344CB8AC3E}">
        <p14:creationId xmlns:p14="http://schemas.microsoft.com/office/powerpoint/2010/main" val="191765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363F-57CB-7C46-8D30-6997A8CB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3" y="311775"/>
            <a:ext cx="4049708" cy="14773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Bogota 3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Full 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5D236-8F50-8C4C-8D59-BEC353129962}"/>
              </a:ext>
            </a:extLst>
          </p:cNvPr>
          <p:cNvSpPr/>
          <p:nvPr/>
        </p:nvSpPr>
        <p:spPr>
          <a:xfrm>
            <a:off x="5351287" y="75805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Q17 - What is your gender?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0B761DF2-6902-1741-B0AA-71B43CC3E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388" y="1754828"/>
            <a:ext cx="9629883" cy="4791397"/>
          </a:xfrm>
        </p:spPr>
      </p:pic>
    </p:spTree>
    <p:extLst>
      <p:ext uri="{BB962C8B-B14F-4D97-AF65-F5344CB8AC3E}">
        <p14:creationId xmlns:p14="http://schemas.microsoft.com/office/powerpoint/2010/main" val="166646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363F-57CB-7C46-8D30-6997A8CB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485" y="867829"/>
            <a:ext cx="9548465" cy="1477328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br>
              <a:rPr lang="en-US" sz="4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Q17 – What is your gender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572D22-81CC-C54C-8CD9-CCDFD1E2CE44}"/>
              </a:ext>
            </a:extLst>
          </p:cNvPr>
          <p:cNvSpPr/>
          <p:nvPr/>
        </p:nvSpPr>
        <p:spPr>
          <a:xfrm>
            <a:off x="1309815" y="2940908"/>
            <a:ext cx="101374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 of the participants are male in all 4 treatment groups  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366892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363F-57CB-7C46-8D30-6997A8CB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3" y="311775"/>
            <a:ext cx="4049708" cy="14773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Bogota 0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5D236-8F50-8C4C-8D59-BEC353129962}"/>
              </a:ext>
            </a:extLst>
          </p:cNvPr>
          <p:cNvSpPr/>
          <p:nvPr/>
        </p:nvSpPr>
        <p:spPr>
          <a:xfrm>
            <a:off x="5351287" y="75805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Q18 - What is your race/ethnicity?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FBDD2D-30BE-E741-8281-AF959F703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162" y="1789103"/>
            <a:ext cx="8414952" cy="4844972"/>
          </a:xfrm>
        </p:spPr>
      </p:pic>
    </p:spTree>
    <p:extLst>
      <p:ext uri="{BB962C8B-B14F-4D97-AF65-F5344CB8AC3E}">
        <p14:creationId xmlns:p14="http://schemas.microsoft.com/office/powerpoint/2010/main" val="255134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363F-57CB-7C46-8D30-6997A8CB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3" y="311775"/>
            <a:ext cx="4049708" cy="14773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Bogota 1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5D236-8F50-8C4C-8D59-BEC353129962}"/>
              </a:ext>
            </a:extLst>
          </p:cNvPr>
          <p:cNvSpPr/>
          <p:nvPr/>
        </p:nvSpPr>
        <p:spPr>
          <a:xfrm>
            <a:off x="5351287" y="75805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Q18 - What is your race/ethnicity?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1D2941A1-8D9E-DD4B-9A76-6879F3B36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367" y="1789103"/>
            <a:ext cx="7525265" cy="4791058"/>
          </a:xfrm>
        </p:spPr>
      </p:pic>
    </p:spTree>
    <p:extLst>
      <p:ext uri="{BB962C8B-B14F-4D97-AF65-F5344CB8AC3E}">
        <p14:creationId xmlns:p14="http://schemas.microsoft.com/office/powerpoint/2010/main" val="38629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363F-57CB-7C46-8D30-6997A8CB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3" y="311775"/>
            <a:ext cx="4049708" cy="14773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Bogota 2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Solution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5D236-8F50-8C4C-8D59-BEC353129962}"/>
              </a:ext>
            </a:extLst>
          </p:cNvPr>
          <p:cNvSpPr/>
          <p:nvPr/>
        </p:nvSpPr>
        <p:spPr>
          <a:xfrm>
            <a:off x="5351287" y="75805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Q18 - What is your race/ethnicity?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0B57A38A-AA30-0D4C-A67C-29635A9D4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578" y="1953824"/>
            <a:ext cx="8007179" cy="4904175"/>
          </a:xfrm>
        </p:spPr>
      </p:pic>
    </p:spTree>
    <p:extLst>
      <p:ext uri="{BB962C8B-B14F-4D97-AF65-F5344CB8AC3E}">
        <p14:creationId xmlns:p14="http://schemas.microsoft.com/office/powerpoint/2010/main" val="2566400015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RightStep">
      <a:dk1>
        <a:srgbClr val="000000"/>
      </a:dk1>
      <a:lt1>
        <a:srgbClr val="FFFFFF"/>
      </a:lt1>
      <a:dk2>
        <a:srgbClr val="272441"/>
      </a:dk2>
      <a:lt2>
        <a:srgbClr val="E2E6E8"/>
      </a:lt2>
      <a:accent1>
        <a:srgbClr val="BF9988"/>
      </a:accent1>
      <a:accent2>
        <a:srgbClr val="AFA077"/>
      </a:accent2>
      <a:accent3>
        <a:srgbClr val="A1A77E"/>
      </a:accent3>
      <a:accent4>
        <a:srgbClr val="8CAA74"/>
      </a:accent4>
      <a:accent5>
        <a:srgbClr val="82AC81"/>
      </a:accent5>
      <a:accent6>
        <a:srgbClr val="77AE8D"/>
      </a:accent6>
      <a:hlink>
        <a:srgbClr val="5E899D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{D1DD58EA-CF15-FE4F-A65E-1622E3E3FF96}tf10001121</Template>
  <TotalTime>73</TotalTime>
  <Words>460</Words>
  <Application>Microsoft Macintosh PowerPoint</Application>
  <PresentationFormat>Widescreen</PresentationFormat>
  <Paragraphs>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Avenir Next LT Pro</vt:lpstr>
      <vt:lpstr>Sagona Book</vt:lpstr>
      <vt:lpstr>The Hand Extrablack</vt:lpstr>
      <vt:lpstr>Times New Roman</vt:lpstr>
      <vt:lpstr>BlobVTI</vt:lpstr>
      <vt:lpstr>Survey Analysis for All Treatment Groups</vt:lpstr>
      <vt:lpstr>Bogota 0 No Transparency</vt:lpstr>
      <vt:lpstr>Bogota 1 Performance  Transparency </vt:lpstr>
      <vt:lpstr>Bogota 2  Solution Transparency  </vt:lpstr>
      <vt:lpstr>Bogota 3  Full  Transparency  </vt:lpstr>
      <vt:lpstr>Interpretation: Q17 – What is your gender </vt:lpstr>
      <vt:lpstr>Bogota 0 No Transparency  </vt:lpstr>
      <vt:lpstr>Bogota 1 Performance Transparency  </vt:lpstr>
      <vt:lpstr>Bogota 2  Solution Transparency  </vt:lpstr>
      <vt:lpstr>Bogota 3  Full  Transparency  </vt:lpstr>
      <vt:lpstr>Interpretation: Q18 - What is your race/ethnicity? </vt:lpstr>
      <vt:lpstr>Bogota 0  No  Transparency  </vt:lpstr>
      <vt:lpstr>Bogota 1  Performance Transparency  </vt:lpstr>
      <vt:lpstr>Bogota 2  Solution Transparency  </vt:lpstr>
      <vt:lpstr>Bogota 3  Full  Transparency  </vt:lpstr>
      <vt:lpstr>Interpretation:  Q9 - Have you participated in any programming competition before (e.g. Topcoder.com, local hacking events etc.)? </vt:lpstr>
      <vt:lpstr>Bogota 3  Full  Transparency  </vt:lpstr>
      <vt:lpstr>Bogota 3  Full  Transparency  </vt:lpstr>
      <vt:lpstr>Bogota 3  Full  Transparency  </vt:lpstr>
      <vt:lpstr>Bogota 3  Full  Transparency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Analysis for All Treatment Groups</dc:title>
  <dc:creator>Jia Lin Cheoh</dc:creator>
  <cp:lastModifiedBy>Jia Lin Cheoh</cp:lastModifiedBy>
  <cp:revision>27</cp:revision>
  <dcterms:created xsi:type="dcterms:W3CDTF">2021-12-27T14:01:57Z</dcterms:created>
  <dcterms:modified xsi:type="dcterms:W3CDTF">2021-12-27T15:31:24Z</dcterms:modified>
</cp:coreProperties>
</file>