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53"/>
  </p:notesMasterIdLst>
  <p:sldIdLst>
    <p:sldId id="256" r:id="rId2"/>
    <p:sldId id="259" r:id="rId3"/>
    <p:sldId id="290" r:id="rId4"/>
    <p:sldId id="274" r:id="rId5"/>
    <p:sldId id="276" r:id="rId6"/>
    <p:sldId id="277" r:id="rId7"/>
    <p:sldId id="278" r:id="rId8"/>
    <p:sldId id="279" r:id="rId9"/>
    <p:sldId id="280" r:id="rId10"/>
    <p:sldId id="281" r:id="rId11"/>
    <p:sldId id="282" r:id="rId12"/>
    <p:sldId id="284" r:id="rId13"/>
    <p:sldId id="275" r:id="rId14"/>
    <p:sldId id="260" r:id="rId15"/>
    <p:sldId id="261" r:id="rId16"/>
    <p:sldId id="262" r:id="rId17"/>
    <p:sldId id="264" r:id="rId18"/>
    <p:sldId id="265" r:id="rId19"/>
    <p:sldId id="266" r:id="rId20"/>
    <p:sldId id="267" r:id="rId21"/>
    <p:sldId id="268" r:id="rId22"/>
    <p:sldId id="263" r:id="rId23"/>
    <p:sldId id="269" r:id="rId24"/>
    <p:sldId id="270" r:id="rId25"/>
    <p:sldId id="271" r:id="rId26"/>
    <p:sldId id="272" r:id="rId27"/>
    <p:sldId id="273" r:id="rId28"/>
    <p:sldId id="285" r:id="rId29"/>
    <p:sldId id="286" r:id="rId30"/>
    <p:sldId id="287" r:id="rId31"/>
    <p:sldId id="288" r:id="rId32"/>
    <p:sldId id="289" r:id="rId33"/>
    <p:sldId id="307" r:id="rId34"/>
    <p:sldId id="308" r:id="rId35"/>
    <p:sldId id="291" r:id="rId36"/>
    <p:sldId id="293" r:id="rId37"/>
    <p:sldId id="292" r:id="rId38"/>
    <p:sldId id="294" r:id="rId39"/>
    <p:sldId id="295" r:id="rId40"/>
    <p:sldId id="296" r:id="rId41"/>
    <p:sldId id="297" r:id="rId42"/>
    <p:sldId id="309" r:id="rId43"/>
    <p:sldId id="298" r:id="rId44"/>
    <p:sldId id="299" r:id="rId45"/>
    <p:sldId id="300" r:id="rId46"/>
    <p:sldId id="302" r:id="rId47"/>
    <p:sldId id="301"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313"/>
    <p:restoredTop sz="58353"/>
  </p:normalViewPr>
  <p:slideViewPr>
    <p:cSldViewPr snapToGrid="0" snapToObjects="1">
      <p:cViewPr varScale="1">
        <p:scale>
          <a:sx n="83" d="100"/>
          <a:sy n="83" d="100"/>
        </p:scale>
        <p:origin x="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35</a:t>
            </a:fld>
            <a:endParaRPr lang="en-US"/>
          </a:p>
        </p:txBody>
      </p:sp>
    </p:spTree>
    <p:extLst>
      <p:ext uri="{BB962C8B-B14F-4D97-AF65-F5344CB8AC3E}">
        <p14:creationId xmlns:p14="http://schemas.microsoft.com/office/powerpoint/2010/main" val="421761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36</a:t>
            </a:fld>
            <a:endParaRPr lang="en-US"/>
          </a:p>
        </p:txBody>
      </p:sp>
    </p:spTree>
    <p:extLst>
      <p:ext uri="{BB962C8B-B14F-4D97-AF65-F5344CB8AC3E}">
        <p14:creationId xmlns:p14="http://schemas.microsoft.com/office/powerpoint/2010/main" val="162996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37</a:t>
            </a:fld>
            <a:endParaRPr lang="en-US"/>
          </a:p>
        </p:txBody>
      </p:sp>
    </p:spTree>
    <p:extLst>
      <p:ext uri="{BB962C8B-B14F-4D97-AF65-F5344CB8AC3E}">
        <p14:creationId xmlns:p14="http://schemas.microsoft.com/office/powerpoint/2010/main" val="354798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38</a:t>
            </a:fld>
            <a:endParaRPr lang="en-US"/>
          </a:p>
        </p:txBody>
      </p:sp>
    </p:spTree>
    <p:extLst>
      <p:ext uri="{BB962C8B-B14F-4D97-AF65-F5344CB8AC3E}">
        <p14:creationId xmlns:p14="http://schemas.microsoft.com/office/powerpoint/2010/main" val="14828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39</a:t>
            </a:fld>
            <a:endParaRPr lang="en-US"/>
          </a:p>
        </p:txBody>
      </p:sp>
    </p:spTree>
    <p:extLst>
      <p:ext uri="{BB962C8B-B14F-4D97-AF65-F5344CB8AC3E}">
        <p14:creationId xmlns:p14="http://schemas.microsoft.com/office/powerpoint/2010/main" val="285957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40</a:t>
            </a:fld>
            <a:endParaRPr lang="en-US"/>
          </a:p>
        </p:txBody>
      </p:sp>
    </p:spTree>
    <p:extLst>
      <p:ext uri="{BB962C8B-B14F-4D97-AF65-F5344CB8AC3E}">
        <p14:creationId xmlns:p14="http://schemas.microsoft.com/office/powerpoint/2010/main" val="427786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41</a:t>
            </a:fld>
            <a:endParaRPr lang="en-US"/>
          </a:p>
        </p:txBody>
      </p:sp>
    </p:spTree>
    <p:extLst>
      <p:ext uri="{BB962C8B-B14F-4D97-AF65-F5344CB8AC3E}">
        <p14:creationId xmlns:p14="http://schemas.microsoft.com/office/powerpoint/2010/main" val="31986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42</a:t>
            </a:fld>
            <a:endParaRPr lang="en-US"/>
          </a:p>
        </p:txBody>
      </p:sp>
    </p:spTree>
    <p:extLst>
      <p:ext uri="{BB962C8B-B14F-4D97-AF65-F5344CB8AC3E}">
        <p14:creationId xmlns:p14="http://schemas.microsoft.com/office/powerpoint/2010/main" val="1361127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43</a:t>
            </a:fld>
            <a:endParaRPr lang="en-US"/>
          </a:p>
        </p:txBody>
      </p:sp>
    </p:spTree>
    <p:extLst>
      <p:ext uri="{BB962C8B-B14F-4D97-AF65-F5344CB8AC3E}">
        <p14:creationId xmlns:p14="http://schemas.microsoft.com/office/powerpoint/2010/main" val="95090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44</a:t>
            </a:fld>
            <a:endParaRPr lang="en-US"/>
          </a:p>
        </p:txBody>
      </p:sp>
    </p:spTree>
    <p:extLst>
      <p:ext uri="{BB962C8B-B14F-4D97-AF65-F5344CB8AC3E}">
        <p14:creationId xmlns:p14="http://schemas.microsoft.com/office/powerpoint/2010/main" val="5516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45</a:t>
            </a:fld>
            <a:endParaRPr lang="en-US"/>
          </a:p>
        </p:txBody>
      </p:sp>
    </p:spTree>
    <p:extLst>
      <p:ext uri="{BB962C8B-B14F-4D97-AF65-F5344CB8AC3E}">
        <p14:creationId xmlns:p14="http://schemas.microsoft.com/office/powerpoint/2010/main" val="327021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46</a:t>
            </a:fld>
            <a:endParaRPr lang="en-US"/>
          </a:p>
        </p:txBody>
      </p:sp>
    </p:spTree>
    <p:extLst>
      <p:ext uri="{BB962C8B-B14F-4D97-AF65-F5344CB8AC3E}">
        <p14:creationId xmlns:p14="http://schemas.microsoft.com/office/powerpoint/2010/main" val="244966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47</a:t>
            </a:fld>
            <a:endParaRPr lang="en-US"/>
          </a:p>
        </p:txBody>
      </p:sp>
    </p:spTree>
    <p:extLst>
      <p:ext uri="{BB962C8B-B14F-4D97-AF65-F5344CB8AC3E}">
        <p14:creationId xmlns:p14="http://schemas.microsoft.com/office/powerpoint/2010/main" val="1849923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48</a:t>
            </a:fld>
            <a:endParaRPr lang="en-US"/>
          </a:p>
        </p:txBody>
      </p:sp>
    </p:spTree>
    <p:extLst>
      <p:ext uri="{BB962C8B-B14F-4D97-AF65-F5344CB8AC3E}">
        <p14:creationId xmlns:p14="http://schemas.microsoft.com/office/powerpoint/2010/main" val="1651725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49</a:t>
            </a:fld>
            <a:endParaRPr lang="en-US"/>
          </a:p>
        </p:txBody>
      </p:sp>
    </p:spTree>
    <p:extLst>
      <p:ext uri="{BB962C8B-B14F-4D97-AF65-F5344CB8AC3E}">
        <p14:creationId xmlns:p14="http://schemas.microsoft.com/office/powerpoint/2010/main" val="1940378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50</a:t>
            </a:fld>
            <a:endParaRPr lang="en-US"/>
          </a:p>
        </p:txBody>
      </p:sp>
    </p:spTree>
    <p:extLst>
      <p:ext uri="{BB962C8B-B14F-4D97-AF65-F5344CB8AC3E}">
        <p14:creationId xmlns:p14="http://schemas.microsoft.com/office/powerpoint/2010/main" val="2259737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51</a:t>
            </a:fld>
            <a:endParaRPr lang="en-US"/>
          </a:p>
        </p:txBody>
      </p:sp>
    </p:spTree>
    <p:extLst>
      <p:ext uri="{BB962C8B-B14F-4D97-AF65-F5344CB8AC3E}">
        <p14:creationId xmlns:p14="http://schemas.microsoft.com/office/powerpoint/2010/main" val="356792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12</a:t>
            </a:fld>
            <a:endParaRPr lang="en-US"/>
          </a:p>
        </p:txBody>
      </p:sp>
    </p:spTree>
    <p:extLst>
      <p:ext uri="{BB962C8B-B14F-4D97-AF65-F5344CB8AC3E}">
        <p14:creationId xmlns:p14="http://schemas.microsoft.com/office/powerpoint/2010/main" val="35431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31</a:t>
            </a:fld>
            <a:endParaRPr lang="en-US"/>
          </a:p>
        </p:txBody>
      </p:sp>
    </p:spTree>
    <p:extLst>
      <p:ext uri="{BB962C8B-B14F-4D97-AF65-F5344CB8AC3E}">
        <p14:creationId xmlns:p14="http://schemas.microsoft.com/office/powerpoint/2010/main" val="237213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December 29,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December 29,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December 29,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December 29,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December 29,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December 29,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December 29,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ronhacks/analysis-2017/wiki/PCA-vs-FA-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31375" y="1192728"/>
            <a:ext cx="984142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Visual Explanation of 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1131375" y="3687232"/>
            <a:ext cx="10693831" cy="1077218"/>
          </a:xfrm>
          <a:prstGeom prst="rect">
            <a:avLst/>
          </a:prstGeom>
        </p:spPr>
        <p:txBody>
          <a:bodyPr wrap="square">
            <a:spAutoFit/>
          </a:bodyPr>
          <a:lstStyle/>
          <a:p>
            <a:r>
              <a:rPr lang="en-MY" sz="3200" dirty="0">
                <a:solidFill>
                  <a:schemeClr val="bg1"/>
                </a:solidFill>
                <a:hlinkClick r:id="rId2"/>
              </a:rPr>
              <a:t>https://github.com/ironhacks/analysis-2017/wiki/PCA-vs-FA-Theory</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169551"/>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Q24 - </a:t>
            </a:r>
            <a:r>
              <a:rPr lang="en-MY" sz="35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p:txBody>
      </p:sp>
      <p:pic>
        <p:nvPicPr>
          <p:cNvPr id="8" name="Content Placeholder 7" descr="Chart, bar chart&#10;&#10;Description automatically generated">
            <a:extLst>
              <a:ext uri="{FF2B5EF4-FFF2-40B4-BE49-F238E27FC236}">
                <a16:creationId xmlns:a16="http://schemas.microsoft.com/office/drawing/2014/main" id="{C4F29456-6A48-0F43-9979-7F1B59C6E807}"/>
              </a:ext>
            </a:extLst>
          </p:cNvPr>
          <p:cNvPicPr>
            <a:picLocks noGrp="1" noChangeAspect="1"/>
          </p:cNvPicPr>
          <p:nvPr>
            <p:ph idx="1"/>
          </p:nvPr>
        </p:nvPicPr>
        <p:blipFill>
          <a:blip r:embed="rId2"/>
          <a:stretch>
            <a:fillRect/>
          </a:stretch>
        </p:blipFill>
        <p:spPr>
          <a:xfrm>
            <a:off x="1708571" y="1997970"/>
            <a:ext cx="9282157" cy="4556696"/>
          </a:xfrm>
        </p:spPr>
      </p:pic>
    </p:spTree>
    <p:extLst>
      <p:ext uri="{BB962C8B-B14F-4D97-AF65-F5344CB8AC3E}">
        <p14:creationId xmlns:p14="http://schemas.microsoft.com/office/powerpoint/2010/main" val="3697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8D379436-0CBF-924B-846F-BA2FCA3F3EB7}"/>
              </a:ext>
            </a:extLst>
          </p:cNvPr>
          <p:cNvPicPr>
            <a:picLocks noGrp="1" noChangeAspect="1"/>
          </p:cNvPicPr>
          <p:nvPr>
            <p:ph idx="1"/>
          </p:nvPr>
        </p:nvPicPr>
        <p:blipFill>
          <a:blip r:embed="rId2"/>
          <a:stretch>
            <a:fillRect/>
          </a:stretch>
        </p:blipFill>
        <p:spPr>
          <a:xfrm>
            <a:off x="2187388" y="2283782"/>
            <a:ext cx="8393941" cy="4023076"/>
          </a:xfrm>
        </p:spPr>
      </p:pic>
    </p:spTree>
    <p:extLst>
      <p:ext uri="{BB962C8B-B14F-4D97-AF65-F5344CB8AC3E}">
        <p14:creationId xmlns:p14="http://schemas.microsoft.com/office/powerpoint/2010/main" val="39187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901006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9804F967-C4B5-FC45-80FD-D4C81315AEFB}"/>
              </a:ext>
            </a:extLst>
          </p:cNvPr>
          <p:cNvPicPr>
            <a:picLocks noGrp="1" noChangeAspect="1"/>
          </p:cNvPicPr>
          <p:nvPr>
            <p:ph idx="1"/>
          </p:nvPr>
        </p:nvPicPr>
        <p:blipFill>
          <a:blip r:embed="rId2"/>
          <a:stretch>
            <a:fillRect/>
          </a:stretch>
        </p:blipFill>
        <p:spPr>
          <a:xfrm>
            <a:off x="1416423" y="1789103"/>
            <a:ext cx="9627847" cy="4546192"/>
          </a:xfrm>
        </p:spPr>
      </p:pic>
    </p:spTree>
    <p:extLst>
      <p:ext uri="{BB962C8B-B14F-4D97-AF65-F5344CB8AC3E}">
        <p14:creationId xmlns:p14="http://schemas.microsoft.com/office/powerpoint/2010/main" val="236931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223E7D7C-FB38-8F4A-98D7-D85C383E1831}"/>
              </a:ext>
            </a:extLst>
          </p:cNvPr>
          <p:cNvPicPr>
            <a:picLocks noGrp="1" noChangeAspect="1"/>
          </p:cNvPicPr>
          <p:nvPr>
            <p:ph idx="1"/>
          </p:nvPr>
        </p:nvPicPr>
        <p:blipFill>
          <a:blip r:embed="rId3"/>
          <a:stretch>
            <a:fillRect/>
          </a:stretch>
        </p:blipFill>
        <p:spPr>
          <a:xfrm>
            <a:off x="1197109" y="1881436"/>
            <a:ext cx="9797781" cy="4690194"/>
          </a:xfrm>
        </p:spPr>
      </p:pic>
    </p:spTree>
    <p:extLst>
      <p:ext uri="{BB962C8B-B14F-4D97-AF65-F5344CB8AC3E}">
        <p14:creationId xmlns:p14="http://schemas.microsoft.com/office/powerpoint/2010/main" val="2416188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dirty="0">
                <a:solidFill>
                  <a:schemeClr val="bg1"/>
                </a:solidFill>
                <a:latin typeface="Times New Roman" panose="02020603050405020304" pitchFamily="18" charset="0"/>
                <a:cs typeface="Times New Roman" panose="02020603050405020304" pitchFamily="18" charset="0"/>
              </a:rPr>
              <a:t>Q24 - </a:t>
            </a:r>
            <a:r>
              <a:rPr lang="en-MY" sz="36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br>
              <a:rPr lang="en-MY" sz="3600" dirty="0">
                <a:solidFill>
                  <a:schemeClr val="tx2">
                    <a:lumMod val="10000"/>
                  </a:schemeClr>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In all of the 4 groups, participants come from all 4 software engineering classes. </a:t>
            </a:r>
            <a:endParaRPr lang="en-US" sz="3000" dirty="0"/>
          </a:p>
        </p:txBody>
      </p:sp>
    </p:spTree>
    <p:extLst>
      <p:ext uri="{BB962C8B-B14F-4D97-AF65-F5344CB8AC3E}">
        <p14:creationId xmlns:p14="http://schemas.microsoft.com/office/powerpoint/2010/main" val="351513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a:xfrm>
            <a:off x="731839" y="224589"/>
            <a:ext cx="10728322" cy="3416969"/>
          </a:xfrm>
        </p:spPr>
        <p:txBody>
          <a:bodyPr>
            <a:normAutofit fontScale="90000"/>
          </a:bodyPr>
          <a:lstStyle/>
          <a:p>
            <a:r>
              <a:rPr lang="en-MY" sz="2800" dirty="0">
                <a:solidFill>
                  <a:schemeClr val="bg1"/>
                </a:solidFill>
                <a:latin typeface="Times New Roman" panose="02020603050405020304" pitchFamily="18" charset="0"/>
                <a:cs typeface="Times New Roman" panose="02020603050405020304" pitchFamily="18" charset="0"/>
              </a:rPr>
              <a:t>The Kaiser-Meyer-Olkin Measure of Sampling Adequacy is </a:t>
            </a:r>
            <a:r>
              <a:rPr lang="en-MY" sz="2800" b="1" dirty="0">
                <a:solidFill>
                  <a:schemeClr val="bg1"/>
                </a:solidFill>
                <a:latin typeface="Times New Roman" panose="02020603050405020304" pitchFamily="18" charset="0"/>
                <a:cs typeface="Times New Roman" panose="02020603050405020304" pitchFamily="18" charset="0"/>
              </a:rPr>
              <a:t>a statistic that indicates the proportion of variance in your variables that might be caused by underlying factors</a:t>
            </a:r>
            <a:r>
              <a:rPr lang="en-MY" sz="2800" dirty="0">
                <a:solidFill>
                  <a:schemeClr val="bg1"/>
                </a:solidFill>
                <a:latin typeface="Times New Roman" panose="02020603050405020304" pitchFamily="18" charset="0"/>
                <a:cs typeface="Times New Roman" panose="02020603050405020304" pitchFamily="18" charset="0"/>
              </a:rPr>
              <a:t>. High values (close to 1.0) generally indicate that a factor analysis may be useful for the data</a:t>
            </a:r>
            <a:r>
              <a:rPr lang="en-MY" sz="2200" dirty="0">
                <a:solidFill>
                  <a:schemeClr val="bg1"/>
                </a:solidFill>
                <a:latin typeface="Times New Roman" panose="02020603050405020304" pitchFamily="18" charset="0"/>
                <a:cs typeface="Times New Roman" panose="02020603050405020304" pitchFamily="18" charset="0"/>
              </a:rPr>
              <a:t>. </a:t>
            </a:r>
            <a:r>
              <a:rPr lang="en-MY" sz="2800" dirty="0">
                <a:solidFill>
                  <a:schemeClr val="bg1"/>
                </a:solidFill>
                <a:latin typeface="Times New Roman" panose="02020603050405020304" pitchFamily="18" charset="0"/>
                <a:cs typeface="Times New Roman" panose="02020603050405020304" pitchFamily="18" charset="0"/>
              </a:rPr>
              <a:t>If the value is less than 0.50, the results of the factor analysis probably won’t be very useful. </a:t>
            </a: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r>
              <a:rPr lang="en-MY" sz="2800" dirty="0">
                <a:solidFill>
                  <a:schemeClr val="bg1"/>
                </a:solidFill>
                <a:highlight>
                  <a:srgbClr val="00FFFF"/>
                </a:highlight>
                <a:latin typeface="Times New Roman" panose="02020603050405020304" pitchFamily="18" charset="0"/>
                <a:cs typeface="Times New Roman" panose="02020603050405020304" pitchFamily="18" charset="0"/>
              </a:rPr>
              <a:t>Previous studies have suggested that KMO greater than 0.5 can be used for factor analysis, while KMO greater than 0.8 is very suitable for factor analysis. </a:t>
            </a:r>
            <a:r>
              <a:rPr lang="en-MY" dirty="0"/>
              <a:t>r</a:t>
            </a: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a:xfrm>
            <a:off x="731836" y="3630625"/>
            <a:ext cx="10728325" cy="3227375"/>
          </a:xfrm>
        </p:spPr>
        <p:txBody>
          <a:bodyPr>
            <a:normAutofit/>
          </a:bodyPr>
          <a:lstStyle/>
          <a:p>
            <a:pPr marL="0" indent="0">
              <a:buNone/>
            </a:pPr>
            <a:r>
              <a:rPr lang="en-MY" sz="2500" dirty="0">
                <a:solidFill>
                  <a:schemeClr val="bg1"/>
                </a:solidFill>
                <a:latin typeface="Times New Roman" panose="02020603050405020304" pitchFamily="18" charset="0"/>
                <a:cs typeface="Times New Roman" panose="02020603050405020304" pitchFamily="18" charset="0"/>
              </a:rPr>
              <a:t>• Li, N., Huang, J., &amp; Feng, Y. (2020). Construction and confirmatory factor analysis of the core cognitive ability index system of ship C2 system operators. </a:t>
            </a:r>
            <a:r>
              <a:rPr lang="en-MY" sz="2500" i="1" dirty="0" err="1">
                <a:solidFill>
                  <a:schemeClr val="bg1"/>
                </a:solidFill>
                <a:latin typeface="Times New Roman" panose="02020603050405020304" pitchFamily="18" charset="0"/>
                <a:cs typeface="Times New Roman" panose="02020603050405020304" pitchFamily="18" charset="0"/>
              </a:rPr>
              <a:t>PloS</a:t>
            </a:r>
            <a:r>
              <a:rPr lang="en-MY" sz="2500" i="1" dirty="0">
                <a:solidFill>
                  <a:schemeClr val="bg1"/>
                </a:solidFill>
                <a:latin typeface="Times New Roman" panose="02020603050405020304" pitchFamily="18" charset="0"/>
                <a:cs typeface="Times New Roman" panose="02020603050405020304" pitchFamily="18" charset="0"/>
              </a:rPr>
              <a:t> one</a:t>
            </a:r>
            <a:r>
              <a:rPr lang="en-MY" sz="2500" dirty="0">
                <a:solidFill>
                  <a:schemeClr val="bg1"/>
                </a:solidFill>
                <a:latin typeface="Times New Roman" panose="02020603050405020304" pitchFamily="18" charset="0"/>
                <a:cs typeface="Times New Roman" panose="02020603050405020304" pitchFamily="18" charset="0"/>
              </a:rPr>
              <a:t>, </a:t>
            </a:r>
            <a:r>
              <a:rPr lang="en-MY" sz="2500" i="1" dirty="0">
                <a:solidFill>
                  <a:schemeClr val="bg1"/>
                </a:solidFill>
                <a:latin typeface="Times New Roman" panose="02020603050405020304" pitchFamily="18" charset="0"/>
                <a:cs typeface="Times New Roman" panose="02020603050405020304" pitchFamily="18" charset="0"/>
              </a:rPr>
              <a:t>15</a:t>
            </a:r>
            <a:r>
              <a:rPr lang="en-MY" sz="2500" dirty="0">
                <a:solidFill>
                  <a:schemeClr val="bg1"/>
                </a:solidFill>
                <a:latin typeface="Times New Roman" panose="02020603050405020304" pitchFamily="18" charset="0"/>
                <a:cs typeface="Times New Roman" panose="02020603050405020304" pitchFamily="18" charset="0"/>
              </a:rPr>
              <a:t>(8), e0237339. https://</a:t>
            </a:r>
            <a:r>
              <a:rPr lang="en-MY" sz="2500" dirty="0" err="1">
                <a:solidFill>
                  <a:schemeClr val="bg1"/>
                </a:solidFill>
                <a:latin typeface="Times New Roman" panose="02020603050405020304" pitchFamily="18" charset="0"/>
                <a:cs typeface="Times New Roman" panose="02020603050405020304" pitchFamily="18" charset="0"/>
              </a:rPr>
              <a:t>doi.org</a:t>
            </a:r>
            <a:r>
              <a:rPr lang="en-MY" sz="2500" dirty="0">
                <a:solidFill>
                  <a:schemeClr val="bg1"/>
                </a:solidFill>
                <a:latin typeface="Times New Roman" panose="02020603050405020304" pitchFamily="18" charset="0"/>
                <a:cs typeface="Times New Roman" panose="02020603050405020304" pitchFamily="18" charset="0"/>
              </a:rPr>
              <a:t>/10.1371/journal.pone.0237339</a:t>
            </a:r>
          </a:p>
          <a:p>
            <a:pPr marL="0" indent="0">
              <a:buNone/>
            </a:pPr>
            <a:r>
              <a:rPr lang="en-MY" sz="2500" dirty="0">
                <a:solidFill>
                  <a:schemeClr val="bg1"/>
                </a:solidFill>
                <a:latin typeface="Times New Roman" panose="02020603050405020304" pitchFamily="18" charset="0"/>
                <a:cs typeface="Times New Roman" panose="02020603050405020304" pitchFamily="18" charset="0"/>
              </a:rPr>
              <a:t>• Kaiser, H. F. (1974). An index of factorial simplicity. </a:t>
            </a:r>
            <a:r>
              <a:rPr lang="en-MY" sz="2500" i="1" dirty="0">
                <a:solidFill>
                  <a:schemeClr val="bg1"/>
                </a:solidFill>
                <a:latin typeface="Times New Roman" panose="02020603050405020304" pitchFamily="18" charset="0"/>
                <a:cs typeface="Times New Roman" panose="02020603050405020304" pitchFamily="18" charset="0"/>
              </a:rPr>
              <a:t>Psychometrika</a:t>
            </a:r>
            <a:r>
              <a:rPr lang="en-MY" sz="2500" dirty="0">
                <a:solidFill>
                  <a:schemeClr val="bg1"/>
                </a:solidFill>
                <a:latin typeface="Times New Roman" panose="02020603050405020304" pitchFamily="18" charset="0"/>
                <a:cs typeface="Times New Roman" panose="02020603050405020304" pitchFamily="18" charset="0"/>
              </a:rPr>
              <a:t>, </a:t>
            </a:r>
            <a:r>
              <a:rPr lang="en-MY" sz="2500" i="1" dirty="0">
                <a:solidFill>
                  <a:schemeClr val="bg1"/>
                </a:solidFill>
                <a:latin typeface="Times New Roman" panose="02020603050405020304" pitchFamily="18" charset="0"/>
                <a:cs typeface="Times New Roman" panose="02020603050405020304" pitchFamily="18" charset="0"/>
              </a:rPr>
              <a:t>39</a:t>
            </a:r>
            <a:r>
              <a:rPr lang="en-MY" sz="2500" dirty="0">
                <a:solidFill>
                  <a:schemeClr val="bg1"/>
                </a:solidFill>
                <a:latin typeface="Times New Roman" panose="02020603050405020304" pitchFamily="18" charset="0"/>
                <a:cs typeface="Times New Roman" panose="02020603050405020304" pitchFamily="18" charset="0"/>
              </a:rPr>
              <a:t>(1), 31-36.</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53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a:xfrm>
            <a:off x="731839" y="224589"/>
            <a:ext cx="10728322" cy="3416969"/>
          </a:xfrm>
        </p:spPr>
        <p:txBody>
          <a:bodyPr>
            <a:normAutofit fontScale="90000"/>
          </a:bodyPr>
          <a:lstStyle/>
          <a:p>
            <a:pPr algn="ctr"/>
            <a:br>
              <a:rPr lang="en-MY" sz="2500" dirty="0">
                <a:solidFill>
                  <a:schemeClr val="bg1"/>
                </a:solidFill>
                <a:latin typeface="Times New Roman" panose="02020603050405020304" pitchFamily="18" charset="0"/>
                <a:cs typeface="Times New Roman" panose="02020603050405020304" pitchFamily="18" charset="0"/>
              </a:rPr>
            </a:br>
            <a:r>
              <a:rPr lang="en-MY" sz="3300" b="1" dirty="0">
                <a:solidFill>
                  <a:schemeClr val="bg1"/>
                </a:solidFill>
                <a:latin typeface="Times New Roman" panose="02020603050405020304" pitchFamily="18" charset="0"/>
                <a:cs typeface="Times New Roman" panose="02020603050405020304" pitchFamily="18" charset="0"/>
              </a:rPr>
              <a:t>IDEAL VARIANCE RANGE</a:t>
            </a:r>
            <a:br>
              <a:rPr lang="en-MY" sz="2500" dirty="0">
                <a:solidFill>
                  <a:schemeClr val="bg1"/>
                </a:solidFill>
                <a:latin typeface="Times New Roman" panose="02020603050405020304" pitchFamily="18" charset="0"/>
                <a:cs typeface="Times New Roman" panose="02020603050405020304" pitchFamily="18" charset="0"/>
              </a:rPr>
            </a:br>
            <a:br>
              <a:rPr lang="en-MY" sz="2500" dirty="0">
                <a:solidFill>
                  <a:schemeClr val="bg1"/>
                </a:solidFill>
                <a:latin typeface="Times New Roman" panose="02020603050405020304" pitchFamily="18" charset="0"/>
                <a:cs typeface="Times New Roman" panose="02020603050405020304" pitchFamily="18" charset="0"/>
              </a:rPr>
            </a:br>
            <a:br>
              <a:rPr lang="en-MY" sz="2500" dirty="0">
                <a:solidFill>
                  <a:schemeClr val="bg1"/>
                </a:solidFill>
                <a:latin typeface="Times New Roman" panose="02020603050405020304" pitchFamily="18" charset="0"/>
                <a:cs typeface="Times New Roman" panose="02020603050405020304" pitchFamily="18" charset="0"/>
              </a:rPr>
            </a:br>
            <a:r>
              <a:rPr lang="en-MY" sz="2500" dirty="0">
                <a:solidFill>
                  <a:schemeClr val="bg1"/>
                </a:solidFill>
                <a:latin typeface="Times New Roman" panose="02020603050405020304" pitchFamily="18" charset="0"/>
                <a:cs typeface="Times New Roman" panose="02020603050405020304" pitchFamily="18" charset="0"/>
              </a:rPr>
              <a:t>The total value of Total Variance Explained should be between 50% and 90% for factor analysis. </a:t>
            </a: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br>
              <a:rPr lang="en-MY"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a:xfrm>
            <a:off x="731836" y="3630625"/>
            <a:ext cx="10728325" cy="3227375"/>
          </a:xfrm>
        </p:spPr>
        <p:txBody>
          <a:bodyPr>
            <a:normAutofit/>
          </a:bodyPr>
          <a:lstStyle/>
          <a:p>
            <a:pPr marL="0" indent="0">
              <a:buNone/>
            </a:pPr>
            <a:r>
              <a:rPr lang="en-MY" sz="2500" dirty="0">
                <a:solidFill>
                  <a:schemeClr val="bg1"/>
                </a:solidFill>
                <a:latin typeface="Times New Roman" panose="02020603050405020304" pitchFamily="18" charset="0"/>
                <a:cs typeface="Times New Roman" panose="02020603050405020304" pitchFamily="18" charset="0"/>
              </a:rPr>
              <a:t>Dawson, J. (2016). </a:t>
            </a:r>
            <a:r>
              <a:rPr lang="en-MY" sz="2500" i="1" dirty="0">
                <a:solidFill>
                  <a:schemeClr val="bg1"/>
                </a:solidFill>
                <a:latin typeface="Times New Roman" panose="02020603050405020304" pitchFamily="18" charset="0"/>
                <a:cs typeface="Times New Roman" panose="02020603050405020304" pitchFamily="18" charset="0"/>
              </a:rPr>
              <a:t>Analysing quantitative survey data for business and management students</a:t>
            </a:r>
            <a:r>
              <a:rPr lang="en-MY" sz="2500" dirty="0">
                <a:solidFill>
                  <a:schemeClr val="bg1"/>
                </a:solidFill>
                <a:latin typeface="Times New Roman" panose="02020603050405020304" pitchFamily="18" charset="0"/>
                <a:cs typeface="Times New Roman" panose="02020603050405020304" pitchFamily="18" charset="0"/>
              </a:rPr>
              <a:t>. Sage.</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253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Motivations</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important are each of the following as reasons for why you signed up for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(0.8740) (Good Consistency)</a:t>
            </a:r>
          </a:p>
          <a:p>
            <a:r>
              <a:rPr lang="en-MY" sz="2800" dirty="0">
                <a:solidFill>
                  <a:schemeClr val="bg1"/>
                </a:solidFill>
                <a:latin typeface="Times New Roman" panose="02020603050405020304" pitchFamily="18" charset="0"/>
                <a:cs typeface="Times New Roman" panose="02020603050405020304" pitchFamily="18" charset="0"/>
              </a:rPr>
              <a:t>KMO  ( 0.9252 )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( 5.3826e-23)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Text, application&#10;&#10;Description automatically generated">
            <a:extLst>
              <a:ext uri="{FF2B5EF4-FFF2-40B4-BE49-F238E27FC236}">
                <a16:creationId xmlns:a16="http://schemas.microsoft.com/office/drawing/2014/main" id="{50D79774-6B33-1C4E-8866-3CB94D200C61}"/>
              </a:ext>
            </a:extLst>
          </p:cNvPr>
          <p:cNvPicPr>
            <a:picLocks noGrp="1" noChangeAspect="1"/>
          </p:cNvPicPr>
          <p:nvPr>
            <p:ph idx="1"/>
          </p:nvPr>
        </p:nvPicPr>
        <p:blipFill>
          <a:blip r:embed="rId3"/>
          <a:stretch>
            <a:fillRect/>
          </a:stretch>
        </p:blipFill>
        <p:spPr>
          <a:xfrm>
            <a:off x="1425844" y="3232925"/>
            <a:ext cx="8400081" cy="3508838"/>
          </a:xfrm>
        </p:spPr>
      </p:pic>
    </p:spTree>
    <p:extLst>
      <p:ext uri="{BB962C8B-B14F-4D97-AF65-F5344CB8AC3E}">
        <p14:creationId xmlns:p14="http://schemas.microsoft.com/office/powerpoint/2010/main" val="1092047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Three Principle Components Explained 63.65%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431370" y="1430061"/>
            <a:ext cx="11329260" cy="399787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45.49%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 Q4 (0.323 ) and low Q5 ( 0.345 ) and low Q2 ( 0.314 )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10.15%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Q13</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( 0.805 ) and low Q1 ( 0.445 ). </a:t>
            </a:r>
          </a:p>
          <a:p>
            <a:r>
              <a:rPr lang="en-US" sz="2500" dirty="0">
                <a:solidFill>
                  <a:schemeClr val="bg1">
                    <a:alpha val="58000"/>
                  </a:schemeClr>
                </a:solidFill>
                <a:latin typeface="Times New Roman" panose="02020603050405020304" pitchFamily="18" charset="0"/>
                <a:cs typeface="Times New Roman" panose="02020603050405020304" pitchFamily="18" charset="0"/>
              </a:rPr>
              <a:t>PC3 explained 8.01% of the variance – Person with high value for PC3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( 0.5127 ). </a:t>
            </a:r>
            <a:endParaRPr lang="en-US" sz="2500" dirty="0">
              <a:solidFill>
                <a:schemeClr val="bg1">
                  <a:alpha val="58000"/>
                </a:schemeClr>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178231" y="4695986"/>
            <a:ext cx="11835538" cy="2162014"/>
          </a:xfrm>
          <a:prstGeom prst="rect">
            <a:avLst/>
          </a:prstGeom>
        </p:spPr>
      </p:pic>
    </p:spTree>
    <p:extLst>
      <p:ext uri="{BB962C8B-B14F-4D97-AF65-F5344CB8AC3E}">
        <p14:creationId xmlns:p14="http://schemas.microsoft.com/office/powerpoint/2010/main" val="204100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p>
        </p:txBody>
      </p:sp>
      <p:sp>
        <p:nvSpPr>
          <p:cNvPr id="6" name="Rectangle 5">
            <a:extLst>
              <a:ext uri="{FF2B5EF4-FFF2-40B4-BE49-F238E27FC236}">
                <a16:creationId xmlns:a16="http://schemas.microsoft.com/office/drawing/2014/main" id="{B335D236-8F50-8C4C-8D59-BEC353129962}"/>
              </a:ext>
            </a:extLst>
          </p:cNvPr>
          <p:cNvSpPr/>
          <p:nvPr/>
        </p:nvSpPr>
        <p:spPr>
          <a:xfrm>
            <a:off x="4259526" y="169784"/>
            <a:ext cx="6465302" cy="3908762"/>
          </a:xfrm>
          <a:prstGeom prst="rect">
            <a:avLst/>
          </a:prstGeom>
        </p:spPr>
        <p:txBody>
          <a:bodyPr wrap="square">
            <a:spAutoFit/>
          </a:bodyPr>
          <a:lstStyle/>
          <a:p>
            <a:r>
              <a:rPr lang="en-MY" dirty="0">
                <a:solidFill>
                  <a:schemeClr val="bg1"/>
                </a:solidFill>
              </a:rPr>
              <a:t>Features by importance: </a:t>
            </a:r>
          </a:p>
          <a:p>
            <a:r>
              <a:rPr lang="en-MY" dirty="0">
                <a:solidFill>
                  <a:schemeClr val="bg1"/>
                </a:solidFill>
              </a:rPr>
              <a:t>[(5.839735054043034, 'Q2_Q2_13'), (4.636818964269485, 'Q2_Q2_5'), (4.538149110813588, 'Q2_Q2_2'), (4.522662372716051, 'Q2_Q2_1'), (4.387088637503117, 'Q2_Q2_4'), (4.234664206641395, 'Q2_Q2_9'), (4.119574038933979, 'Q2_Q2_3'), (3.922502790812984, 'Q2_Q2_6'), (3.840675387905758, 'Q2_Q2_8'), (3.7292214581674994, 'Q2_Q2_12'), (3.5871174171973936, 'Q2_Q2_11'), (3.458266845317514, 'Q2_Q2_10'), (3.001852776427413, 'Q2_Q2_7')] </a:t>
            </a:r>
          </a:p>
          <a:p>
            <a:br>
              <a:rPr lang="en-MY" dirty="0">
                <a:solidFill>
                  <a:schemeClr val="bg1"/>
                </a:solidFill>
              </a:rPr>
            </a:br>
            <a:endParaRPr lang="en-MY" dirty="0">
              <a:solidFill>
                <a:schemeClr val="bg1"/>
              </a:solidFill>
            </a:endParaRP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8B4206-4A29-2148-B4B7-602E621F85F8}"/>
              </a:ext>
            </a:extLst>
          </p:cNvPr>
          <p:cNvSpPr/>
          <p:nvPr/>
        </p:nvSpPr>
        <p:spPr>
          <a:xfrm>
            <a:off x="811078" y="2994897"/>
            <a:ext cx="10879810" cy="3693319"/>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Q2_Q2_5 </a:t>
            </a:r>
            <a:r>
              <a:rPr lang="en-MY" sz="2600" b="1" dirty="0">
                <a:solidFill>
                  <a:srgbClr val="000000"/>
                </a:solidFill>
                <a:latin typeface="Times New Roman" panose="02020603050405020304" pitchFamily="18" charset="0"/>
                <a:cs typeface="Times New Roman" panose="02020603050405020304" pitchFamily="18" charset="0"/>
              </a:rPr>
              <a:t>[ Q5 ] </a:t>
            </a:r>
            <a:r>
              <a:rPr lang="en-MY" sz="2600" dirty="0">
                <a:solidFill>
                  <a:srgbClr val="000000"/>
                </a:solidFill>
                <a:latin typeface="Times New Roman" panose="02020603050405020304" pitchFamily="18" charset="0"/>
                <a:cs typeface="Times New Roman" panose="02020603050405020304" pitchFamily="18" charset="0"/>
              </a:rPr>
              <a:t>is 'Because I want to get in touch with the experts in </a:t>
            </a:r>
            <a:r>
              <a:rPr lang="en-MY" sz="2600" dirty="0" err="1">
                <a:solidFill>
                  <a:srgbClr val="000000"/>
                </a:solidFill>
                <a:latin typeface="Times New Roman" panose="02020603050405020304" pitchFamily="18" charset="0"/>
                <a:cs typeface="Times New Roman" panose="02020603050405020304" pitchFamily="18" charset="0"/>
              </a:rPr>
              <a:t>IronHacks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Q2_Q2_13 </a:t>
            </a:r>
            <a:r>
              <a:rPr lang="en-MY" sz="2600" b="1" dirty="0">
                <a:solidFill>
                  <a:srgbClr val="000000"/>
                </a:solidFill>
                <a:latin typeface="Times New Roman" panose="02020603050405020304" pitchFamily="18" charset="0"/>
                <a:cs typeface="Times New Roman" panose="02020603050405020304" pitchFamily="18" charset="0"/>
              </a:rPr>
              <a:t>[ Q13 ] </a:t>
            </a:r>
            <a:r>
              <a:rPr lang="en-MY" sz="2600" dirty="0">
                <a:solidFill>
                  <a:srgbClr val="000000"/>
                </a:solidFill>
                <a:latin typeface="Times New Roman" panose="02020603050405020304" pitchFamily="18" charset="0"/>
                <a:cs typeface="Times New Roman" panose="02020603050405020304" pitchFamily="18" charset="0"/>
              </a:rPr>
              <a:t>is 'To pass the class’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chemeClr val="bg1"/>
                </a:solidFill>
                <a:latin typeface="Times New Roman" panose="02020603050405020304" pitchFamily="18" charset="0"/>
                <a:cs typeface="Times New Roman" panose="02020603050405020304" pitchFamily="18" charset="0"/>
              </a:rPr>
              <a:t>Q2_Q2_2 </a:t>
            </a:r>
            <a:r>
              <a:rPr lang="en-MY" sz="2600" b="1" dirty="0">
                <a:solidFill>
                  <a:schemeClr val="bg1"/>
                </a:solidFill>
                <a:latin typeface="Times New Roman" panose="02020603050405020304" pitchFamily="18" charset="0"/>
                <a:cs typeface="Times New Roman" panose="02020603050405020304" pitchFamily="18" charset="0"/>
              </a:rPr>
              <a:t>[ Q2 ]</a:t>
            </a:r>
            <a:r>
              <a:rPr lang="en-MY" sz="2600" dirty="0">
                <a:solidFill>
                  <a:schemeClr val="bg1"/>
                </a:solidFill>
                <a:latin typeface="Times New Roman" panose="02020603050405020304" pitchFamily="18" charset="0"/>
                <a:cs typeface="Times New Roman" panose="02020603050405020304" pitchFamily="18" charset="0"/>
              </a:rPr>
              <a:t>  is  ‘To become known for being an excellent programmer’ </a:t>
            </a:r>
          </a:p>
          <a:p>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Q2_Q2_1 </a:t>
            </a:r>
            <a:r>
              <a:rPr lang="en-MY" sz="2600" b="1" dirty="0">
                <a:solidFill>
                  <a:schemeClr val="bg1"/>
                </a:solidFill>
                <a:latin typeface="Times New Roman" panose="02020603050405020304" pitchFamily="18" charset="0"/>
                <a:cs typeface="Times New Roman" panose="02020603050405020304" pitchFamily="18" charset="0"/>
              </a:rPr>
              <a:t>[ Q1 ] </a:t>
            </a:r>
            <a:r>
              <a:rPr lang="en-MY" sz="2600" dirty="0">
                <a:solidFill>
                  <a:schemeClr val="bg1"/>
                </a:solidFill>
                <a:latin typeface="Times New Roman" panose="02020603050405020304" pitchFamily="18" charset="0"/>
                <a:cs typeface="Times New Roman" panose="02020603050405020304" pitchFamily="18" charset="0"/>
              </a:rPr>
              <a:t>is ‘I hope to get monetary compensation according to the effort made’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i="0" dirty="0">
                <a:solidFill>
                  <a:schemeClr val="bg1"/>
                </a:solidFill>
                <a:effectLst/>
                <a:latin typeface="Times New Roman" panose="02020603050405020304" pitchFamily="18" charset="0"/>
                <a:cs typeface="Times New Roman" panose="02020603050405020304" pitchFamily="18" charset="0"/>
              </a:rPr>
              <a:t>Q2</a:t>
            </a:r>
            <a:r>
              <a:rPr lang="en-MY" sz="2600" dirty="0">
                <a:solidFill>
                  <a:schemeClr val="bg1"/>
                </a:solidFill>
                <a:latin typeface="Times New Roman" panose="02020603050405020304" pitchFamily="18" charset="0"/>
                <a:cs typeface="Times New Roman" panose="02020603050405020304" pitchFamily="18" charset="0"/>
              </a:rPr>
              <a:t>_Q2_4 </a:t>
            </a:r>
            <a:r>
              <a:rPr lang="en-MY" sz="2600" b="1" dirty="0">
                <a:solidFill>
                  <a:schemeClr val="bg1"/>
                </a:solidFill>
                <a:latin typeface="Times New Roman" panose="02020603050405020304" pitchFamily="18" charset="0"/>
                <a:cs typeface="Times New Roman" panose="02020603050405020304" pitchFamily="18" charset="0"/>
              </a:rPr>
              <a:t>[ Q4 ] </a:t>
            </a:r>
            <a:r>
              <a:rPr lang="en-MY" sz="2600" dirty="0">
                <a:solidFill>
                  <a:schemeClr val="bg1"/>
                </a:solidFill>
                <a:latin typeface="Times New Roman" panose="02020603050405020304" pitchFamily="18" charset="0"/>
                <a:cs typeface="Times New Roman" panose="02020603050405020304" pitchFamily="18" charset="0"/>
              </a:rPr>
              <a:t>is ‘Because I have ideas I want to introduce to the experts in </a:t>
            </a:r>
            <a:r>
              <a:rPr lang="en-MY" sz="2600" dirty="0" err="1">
                <a:solidFill>
                  <a:schemeClr val="bg1"/>
                </a:solidFill>
                <a:latin typeface="Times New Roman" panose="02020603050405020304" pitchFamily="18" charset="0"/>
                <a:cs typeface="Times New Roman" panose="02020603050405020304" pitchFamily="18" charset="0"/>
              </a:rPr>
              <a:t>IronHacks</a:t>
            </a:r>
            <a:r>
              <a:rPr lang="en-MY" sz="2600" dirty="0">
                <a:solidFill>
                  <a:schemeClr val="bg1"/>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3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Openness/</a:t>
            </a:r>
            <a:r>
              <a:rPr lang="en-US" b="1" dirty="0" err="1">
                <a:solidFill>
                  <a:schemeClr val="bg1"/>
                </a:solidFill>
                <a:latin typeface="Times New Roman" panose="02020603050405020304" pitchFamily="18" charset="0"/>
                <a:cs typeface="Times New Roman" panose="02020603050405020304" pitchFamily="18" charset="0"/>
              </a:rPr>
              <a:t>flexibilty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To what extent do each of the following statements describe you?</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(0.8004) (Good Consistency)</a:t>
            </a:r>
          </a:p>
          <a:p>
            <a:r>
              <a:rPr lang="en-MY" sz="2800" dirty="0">
                <a:solidFill>
                  <a:schemeClr val="bg1"/>
                </a:solidFill>
                <a:latin typeface="Times New Roman" panose="02020603050405020304" pitchFamily="18" charset="0"/>
                <a:cs typeface="Times New Roman" panose="02020603050405020304" pitchFamily="18" charset="0"/>
              </a:rPr>
              <a:t>KMO  ( 0.764 )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( 1.822e-55 )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ext&#10;&#10;Description automatically generated with medium confidence">
            <a:extLst>
              <a:ext uri="{FF2B5EF4-FFF2-40B4-BE49-F238E27FC236}">
                <a16:creationId xmlns:a16="http://schemas.microsoft.com/office/drawing/2014/main" id="{CC158491-2D58-B445-9218-5988240CA174}"/>
              </a:ext>
            </a:extLst>
          </p:cNvPr>
          <p:cNvPicPr>
            <a:picLocks noGrp="1" noChangeAspect="1"/>
          </p:cNvPicPr>
          <p:nvPr>
            <p:ph idx="1"/>
          </p:nvPr>
        </p:nvPicPr>
        <p:blipFill>
          <a:blip r:embed="rId3"/>
          <a:stretch>
            <a:fillRect/>
          </a:stretch>
        </p:blipFill>
        <p:spPr>
          <a:xfrm>
            <a:off x="808391" y="3366683"/>
            <a:ext cx="10853696" cy="2854259"/>
          </a:xfrm>
        </p:spPr>
      </p:pic>
    </p:spTree>
    <p:extLst>
      <p:ext uri="{BB962C8B-B14F-4D97-AF65-F5344CB8AC3E}">
        <p14:creationId xmlns:p14="http://schemas.microsoft.com/office/powerpoint/2010/main" val="3035991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75.11%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77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55.93% of the variance  - Person with High Value for PC1 will have </a:t>
            </a:r>
          </a:p>
          <a:p>
            <a:r>
              <a:rPr lang="en-US" sz="2500" dirty="0">
                <a:solidFill>
                  <a:srgbClr val="FF0000">
                    <a:alpha val="58000"/>
                  </a:srgbClr>
                </a:solidFill>
                <a:latin typeface="Times New Roman" panose="02020603050405020304" pitchFamily="18" charset="0"/>
                <a:cs typeface="Times New Roman" panose="02020603050405020304" pitchFamily="18" charset="0"/>
              </a:rPr>
              <a:t>low Q1 ( 0.516 ) and low Q3 ( 0.461 )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19.18% of the variance – Person with High Value for PC2 will have </a:t>
            </a:r>
          </a:p>
          <a:p>
            <a:r>
              <a:rPr lang="en-US" sz="2500" dirty="0">
                <a:solidFill>
                  <a:srgbClr val="FF0000"/>
                </a:solidFill>
                <a:latin typeface="Times New Roman" panose="02020603050405020304" pitchFamily="18" charset="0"/>
                <a:cs typeface="Times New Roman" panose="02020603050405020304" pitchFamily="18" charset="0"/>
              </a:rPr>
              <a:t>low Q1 ( 0.7688 ) </a:t>
            </a:r>
            <a:r>
              <a:rPr lang="en-US" sz="2500" dirty="0">
                <a:solidFill>
                  <a:srgbClr val="FF0000">
                    <a:alpha val="58000"/>
                  </a:srgbClr>
                </a:solidFill>
                <a:latin typeface="Times New Roman" panose="02020603050405020304" pitchFamily="18" charset="0"/>
                <a:cs typeface="Times New Roman" panose="02020603050405020304" pitchFamily="18" charset="0"/>
              </a:rPr>
              <a:t>and high Q4 ( 0.4448 )</a:t>
            </a:r>
          </a:p>
        </p:txBody>
      </p:sp>
      <p:pic>
        <p:nvPicPr>
          <p:cNvPr id="5" name="Picture 4" descr="Table&#10;&#10;Description automatically generated">
            <a:extLst>
              <a:ext uri="{FF2B5EF4-FFF2-40B4-BE49-F238E27FC236}">
                <a16:creationId xmlns:a16="http://schemas.microsoft.com/office/drawing/2014/main" id="{79AB5397-6467-CB4D-A6BF-E443DB6D04D9}"/>
              </a:ext>
            </a:extLst>
          </p:cNvPr>
          <p:cNvPicPr>
            <a:picLocks noChangeAspect="1"/>
          </p:cNvPicPr>
          <p:nvPr/>
        </p:nvPicPr>
        <p:blipFill>
          <a:blip r:embed="rId3"/>
          <a:stretch>
            <a:fillRect/>
          </a:stretch>
        </p:blipFill>
        <p:spPr>
          <a:xfrm>
            <a:off x="1016635" y="3672126"/>
            <a:ext cx="10158730" cy="2414995"/>
          </a:xfrm>
          <a:prstGeom prst="rect">
            <a:avLst/>
          </a:prstGeom>
        </p:spPr>
      </p:pic>
    </p:spTree>
    <p:extLst>
      <p:ext uri="{BB962C8B-B14F-4D97-AF65-F5344CB8AC3E}">
        <p14:creationId xmlns:p14="http://schemas.microsoft.com/office/powerpoint/2010/main" val="358224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p>
        </p:txBody>
      </p:sp>
      <p:sp>
        <p:nvSpPr>
          <p:cNvPr id="5" name="Rectangle 4">
            <a:extLst>
              <a:ext uri="{FF2B5EF4-FFF2-40B4-BE49-F238E27FC236}">
                <a16:creationId xmlns:a16="http://schemas.microsoft.com/office/drawing/2014/main" id="{BD8B4206-4A29-2148-B4B7-602E621F85F8}"/>
              </a:ext>
            </a:extLst>
          </p:cNvPr>
          <p:cNvSpPr/>
          <p:nvPr/>
        </p:nvSpPr>
        <p:spPr>
          <a:xfrm>
            <a:off x="449451" y="3599481"/>
            <a:ext cx="10879810"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Q3_Q3_1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am able to communicate ideas in many different ways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Q3_Q3_3 [ Q3 ] is ‘I am willing to consider solutions offered by others’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Q3_Q3_4 [ Q4 ] is  ‘I am willing to try different ways of solving problems’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080198-8DA7-E247-AA51-BC42DE5BDF57}"/>
              </a:ext>
            </a:extLst>
          </p:cNvPr>
          <p:cNvPicPr>
            <a:picLocks noChangeAspect="1"/>
          </p:cNvPicPr>
          <p:nvPr/>
        </p:nvPicPr>
        <p:blipFill>
          <a:blip r:embed="rId3"/>
          <a:stretch>
            <a:fillRect/>
          </a:stretch>
        </p:blipFill>
        <p:spPr>
          <a:xfrm>
            <a:off x="129957" y="1659610"/>
            <a:ext cx="11932085" cy="1347061"/>
          </a:xfrm>
          <a:prstGeom prst="rect">
            <a:avLst/>
          </a:prstGeom>
        </p:spPr>
      </p:pic>
    </p:spTree>
    <p:extLst>
      <p:ext uri="{BB962C8B-B14F-4D97-AF65-F5344CB8AC3E}">
        <p14:creationId xmlns:p14="http://schemas.microsoft.com/office/powerpoint/2010/main" val="1709294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Skill level</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approach towards visualizing complex information?</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(0.8158) (Good Consistency)</a:t>
            </a:r>
          </a:p>
          <a:p>
            <a:r>
              <a:rPr lang="en-MY" sz="2800" dirty="0">
                <a:solidFill>
                  <a:schemeClr val="bg1"/>
                </a:solidFill>
                <a:latin typeface="Times New Roman" panose="02020603050405020304" pitchFamily="18" charset="0"/>
                <a:cs typeface="Times New Roman" panose="02020603050405020304" pitchFamily="18" charset="0"/>
              </a:rPr>
              <a:t>KMO ( 0.8006 )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( 2.7514e-58 )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able&#10;&#10;Description automatically generated with low confidence">
            <a:extLst>
              <a:ext uri="{FF2B5EF4-FFF2-40B4-BE49-F238E27FC236}">
                <a16:creationId xmlns:a16="http://schemas.microsoft.com/office/drawing/2014/main" id="{AF00AEDE-E1FF-1947-9973-D60597CD5705}"/>
              </a:ext>
            </a:extLst>
          </p:cNvPr>
          <p:cNvPicPr>
            <a:picLocks noGrp="1" noChangeAspect="1"/>
          </p:cNvPicPr>
          <p:nvPr>
            <p:ph idx="1"/>
          </p:nvPr>
        </p:nvPicPr>
        <p:blipFill>
          <a:blip r:embed="rId3"/>
          <a:stretch>
            <a:fillRect/>
          </a:stretch>
        </p:blipFill>
        <p:spPr>
          <a:xfrm>
            <a:off x="533910" y="3559123"/>
            <a:ext cx="11189483" cy="2677655"/>
          </a:xfrm>
        </p:spPr>
      </p:pic>
    </p:spTree>
    <p:extLst>
      <p:ext uri="{BB962C8B-B14F-4D97-AF65-F5344CB8AC3E}">
        <p14:creationId xmlns:p14="http://schemas.microsoft.com/office/powerpoint/2010/main" val="1887633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Skill level</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 email&#10;&#10;Description automatically generated">
            <a:extLst>
              <a:ext uri="{FF2B5EF4-FFF2-40B4-BE49-F238E27FC236}">
                <a16:creationId xmlns:a16="http://schemas.microsoft.com/office/drawing/2014/main" id="{71381A41-33A4-AC41-AEF5-30459402C819}"/>
              </a:ext>
            </a:extLst>
          </p:cNvPr>
          <p:cNvPicPr>
            <a:picLocks noGrp="1" noChangeAspect="1"/>
          </p:cNvPicPr>
          <p:nvPr>
            <p:ph idx="1"/>
          </p:nvPr>
        </p:nvPicPr>
        <p:blipFill>
          <a:blip r:embed="rId3"/>
          <a:stretch>
            <a:fillRect/>
          </a:stretch>
        </p:blipFill>
        <p:spPr>
          <a:xfrm>
            <a:off x="594101" y="2156456"/>
            <a:ext cx="11003798" cy="3409281"/>
          </a:xfrm>
        </p:spPr>
      </p:pic>
      <p:sp>
        <p:nvSpPr>
          <p:cNvPr id="9" name="TextBox 8">
            <a:extLst>
              <a:ext uri="{FF2B5EF4-FFF2-40B4-BE49-F238E27FC236}">
                <a16:creationId xmlns:a16="http://schemas.microsoft.com/office/drawing/2014/main" id="{AFC6E4FA-696B-574F-B681-897EB183594D}"/>
              </a:ext>
            </a:extLst>
          </p:cNvPr>
          <p:cNvSpPr txBox="1"/>
          <p:nvPr/>
        </p:nvSpPr>
        <p:spPr>
          <a:xfrm>
            <a:off x="4184543" y="332562"/>
            <a:ext cx="6044338" cy="1246495"/>
          </a:xfrm>
          <a:prstGeom prst="rect">
            <a:avLst/>
          </a:prstGeom>
          <a:noFill/>
        </p:spPr>
        <p:txBody>
          <a:bodyPr wrap="square" rtlCol="0">
            <a:spAutoFit/>
          </a:bodyPr>
          <a:lstStyle/>
          <a:p>
            <a:r>
              <a:rPr lang="en-US" sz="2500" dirty="0">
                <a:solidFill>
                  <a:schemeClr val="bg1"/>
                </a:solidFill>
              </a:rPr>
              <a:t>PC1 – 1, 3, 5</a:t>
            </a:r>
          </a:p>
          <a:p>
            <a:r>
              <a:rPr lang="en-US" sz="2500" dirty="0">
                <a:solidFill>
                  <a:schemeClr val="bg1"/>
                </a:solidFill>
              </a:rPr>
              <a:t>PC2 – 2, 4</a:t>
            </a:r>
          </a:p>
          <a:p>
            <a:r>
              <a:rPr lang="en-US" sz="2500" dirty="0">
                <a:solidFill>
                  <a:schemeClr val="bg1"/>
                </a:solidFill>
              </a:rPr>
              <a:t>Two PCs explains 73% of the variance</a:t>
            </a:r>
          </a:p>
        </p:txBody>
      </p:sp>
    </p:spTree>
    <p:extLst>
      <p:ext uri="{BB962C8B-B14F-4D97-AF65-F5344CB8AC3E}">
        <p14:creationId xmlns:p14="http://schemas.microsoft.com/office/powerpoint/2010/main" val="1735816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 (0.5567) and low Q3 (0.4819 )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high</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Q5 ( 0.3725 ) and low Q4 ( 0.4244 )</a:t>
            </a: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0" y="3806723"/>
            <a:ext cx="12086765" cy="2576147"/>
          </a:xfrm>
          <a:prstGeom prst="rect">
            <a:avLst/>
          </a:prstGeom>
        </p:spPr>
      </p:pic>
    </p:spTree>
    <p:extLst>
      <p:ext uri="{BB962C8B-B14F-4D97-AF65-F5344CB8AC3E}">
        <p14:creationId xmlns:p14="http://schemas.microsoft.com/office/powerpoint/2010/main" val="2753591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1" y="285288"/>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Q4</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3164681"/>
            <a:ext cx="11279653" cy="2893100"/>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Q4_Q4_1 </a:t>
            </a:r>
            <a:r>
              <a:rPr lang="en-MY" sz="2600" dirty="0">
                <a:solidFill>
                  <a:schemeClr val="bg1"/>
                </a:solidFill>
                <a:latin typeface="Times New Roman" panose="02020603050405020304" pitchFamily="18" charset="0"/>
                <a:cs typeface="Times New Roman" panose="02020603050405020304" pitchFamily="18" charset="0"/>
              </a:rPr>
              <a:t>[ Q1 ] </a:t>
            </a:r>
            <a:r>
              <a:rPr lang="en-MY" sz="2600" dirty="0">
                <a:solidFill>
                  <a:srgbClr val="000000"/>
                </a:solidFill>
                <a:latin typeface="Times New Roman" panose="02020603050405020304" pitchFamily="18" charset="0"/>
                <a:cs typeface="Times New Roman" panose="02020603050405020304" pitchFamily="18" charset="0"/>
              </a:rPr>
              <a:t>is ‘I create diagrams that map concepts, facts, and relationships between components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Q4_Q4_3 [ Q3 ] is ‘I draw diagrams that show relationships between concepts’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Q4_Q4_5 [ Q5 ] is ‘I create diagrams to understand complexity’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chemeClr val="bg1"/>
                </a:solidFill>
                <a:latin typeface="Times New Roman" panose="02020603050405020304" pitchFamily="18" charset="0"/>
                <a:cs typeface="Times New Roman" panose="02020603050405020304" pitchFamily="18" charset="0"/>
              </a:rPr>
              <a:t>Q4_Q4_4 [ Q4 ] is  ‘I map out components and their attributes’ </a:t>
            </a:r>
            <a:r>
              <a:rPr lang="en-MY" sz="2600" b="1" dirty="0">
                <a:solidFill>
                  <a:srgbClr val="FF0000"/>
                </a:solidFill>
                <a:latin typeface="Times New Roman" panose="02020603050405020304" pitchFamily="18" charset="0"/>
                <a:cs typeface="Times New Roman" panose="02020603050405020304" pitchFamily="18" charset="0"/>
              </a:rPr>
              <a:t>[ 4</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BC910B-EE45-AF4E-936F-AC4999E65265}"/>
              </a:ext>
            </a:extLst>
          </p:cNvPr>
          <p:cNvPicPr>
            <a:picLocks noChangeAspect="1"/>
          </p:cNvPicPr>
          <p:nvPr/>
        </p:nvPicPr>
        <p:blipFill>
          <a:blip r:embed="rId3"/>
          <a:stretch>
            <a:fillRect/>
          </a:stretch>
        </p:blipFill>
        <p:spPr>
          <a:xfrm>
            <a:off x="359574" y="1647811"/>
            <a:ext cx="11472852" cy="1301857"/>
          </a:xfrm>
          <a:prstGeom prst="rect">
            <a:avLst/>
          </a:prstGeom>
        </p:spPr>
      </p:pic>
    </p:spTree>
    <p:extLst>
      <p:ext uri="{BB962C8B-B14F-4D97-AF65-F5344CB8AC3E}">
        <p14:creationId xmlns:p14="http://schemas.microsoft.com/office/powerpoint/2010/main" val="1956134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798500"/>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Individual level absorptive capacity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742481" y="339569"/>
            <a:ext cx="6704806" cy="3108543"/>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technical competencies related to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 </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(0.7834 ) ( acceptable consistency)</a:t>
            </a:r>
          </a:p>
          <a:p>
            <a:r>
              <a:rPr lang="en-MY" sz="2800" dirty="0">
                <a:solidFill>
                  <a:schemeClr val="bg1"/>
                </a:solidFill>
                <a:latin typeface="Times New Roman" panose="02020603050405020304" pitchFamily="18" charset="0"/>
                <a:cs typeface="Times New Roman" panose="02020603050405020304" pitchFamily="18" charset="0"/>
              </a:rPr>
              <a:t>KMO  (0.6526  ) (adequate)</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(3.955e-61) (significant)</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10;&#10;Description automatically generated">
            <a:extLst>
              <a:ext uri="{FF2B5EF4-FFF2-40B4-BE49-F238E27FC236}">
                <a16:creationId xmlns:a16="http://schemas.microsoft.com/office/drawing/2014/main" id="{A7A71EE9-B002-9344-9F8C-8037159816E0}"/>
              </a:ext>
            </a:extLst>
          </p:cNvPr>
          <p:cNvPicPr>
            <a:picLocks noGrp="1" noChangeAspect="1"/>
          </p:cNvPicPr>
          <p:nvPr>
            <p:ph idx="1"/>
          </p:nvPr>
        </p:nvPicPr>
        <p:blipFill>
          <a:blip r:embed="rId3"/>
          <a:stretch>
            <a:fillRect/>
          </a:stretch>
        </p:blipFill>
        <p:spPr>
          <a:xfrm>
            <a:off x="402957" y="4029559"/>
            <a:ext cx="11028846" cy="2278252"/>
          </a:xfrm>
        </p:spPr>
      </p:pic>
    </p:spTree>
    <p:extLst>
      <p:ext uri="{BB962C8B-B14F-4D97-AF65-F5344CB8AC3E}">
        <p14:creationId xmlns:p14="http://schemas.microsoft.com/office/powerpoint/2010/main" val="31409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130305"/>
            <a:ext cx="5346915" cy="567119"/>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 Survey Q5</a:t>
            </a:r>
          </a:p>
        </p:txBody>
      </p:sp>
      <p:sp>
        <p:nvSpPr>
          <p:cNvPr id="5" name="Rectangle 4">
            <a:extLst>
              <a:ext uri="{FF2B5EF4-FFF2-40B4-BE49-F238E27FC236}">
                <a16:creationId xmlns:a16="http://schemas.microsoft.com/office/drawing/2014/main" id="{BD8B4206-4A29-2148-B4B7-602E621F85F8}"/>
              </a:ext>
            </a:extLst>
          </p:cNvPr>
          <p:cNvSpPr/>
          <p:nvPr/>
        </p:nvSpPr>
        <p:spPr>
          <a:xfrm>
            <a:off x="359573" y="1834048"/>
            <a:ext cx="11279653" cy="4893647"/>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Q5_Q5_4 </a:t>
            </a:r>
            <a:r>
              <a:rPr lang="en-MY" sz="2600" dirty="0">
                <a:solidFill>
                  <a:schemeClr val="bg1"/>
                </a:solidFill>
                <a:latin typeface="Times New Roman" panose="02020603050405020304" pitchFamily="18" charset="0"/>
                <a:cs typeface="Times New Roman" panose="02020603050405020304" pitchFamily="18" charset="0"/>
              </a:rPr>
              <a:t>[ Q4 ] </a:t>
            </a:r>
            <a:r>
              <a:rPr lang="en-MY" sz="2600" dirty="0">
                <a:solidFill>
                  <a:srgbClr val="000000"/>
                </a:solidFill>
                <a:latin typeface="Times New Roman" panose="02020603050405020304" pitchFamily="18" charset="0"/>
                <a:cs typeface="Times New Roman" panose="02020603050405020304" pitchFamily="18" charset="0"/>
              </a:rPr>
              <a:t>is ‘I have the necessary skills to complete a web programming task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rgbClr val="000000"/>
                </a:solidFill>
                <a:latin typeface="Times New Roman" panose="02020603050405020304" pitchFamily="18" charset="0"/>
                <a:cs typeface="Times New Roman" panose="02020603050405020304" pitchFamily="18" charset="0"/>
              </a:rPr>
              <a:t>Q5_Q5_2 [ Q2 ] is ‘I have a clear vision of what needs to be achieved when developing a mashup (combining data in an interactive web application)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dirty="0">
                <a:solidFill>
                  <a:srgbClr val="000000"/>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Q5_Q5_1 [ Q1 ] is ‘I have sufficient access to information about best practices in JavaScript coding’ </a:t>
            </a:r>
            <a:r>
              <a:rPr lang="en-MY" sz="2600" b="1" dirty="0">
                <a:solidFill>
                  <a:srgbClr val="FF0000"/>
                </a:solidFill>
                <a:latin typeface="Times New Roman" panose="02020603050405020304" pitchFamily="18" charset="0"/>
                <a:cs typeface="Times New Roman" panose="02020603050405020304" pitchFamily="18" charset="0"/>
              </a:rPr>
              <a:t>[ 4th important ] </a:t>
            </a:r>
          </a:p>
          <a:p>
            <a:r>
              <a:rPr lang="en-MY" sz="2600" dirty="0">
                <a:solidFill>
                  <a:schemeClr val="bg1"/>
                </a:solidFill>
                <a:latin typeface="Times New Roman" panose="02020603050405020304" pitchFamily="18" charset="0"/>
                <a:cs typeface="Times New Roman" panose="02020603050405020304" pitchFamily="18" charset="0"/>
              </a:rPr>
              <a:t>Q5_Q5_3 [ Q3 ] is  ‘I am able to communicate programming issues with others well’ </a:t>
            </a:r>
            <a:r>
              <a:rPr lang="en-MY" sz="2600" b="1" dirty="0">
                <a:solidFill>
                  <a:srgbClr val="FF0000"/>
                </a:solidFill>
                <a:latin typeface="Times New Roman" panose="02020603050405020304" pitchFamily="18" charset="0"/>
                <a:cs typeface="Times New Roman" panose="02020603050405020304" pitchFamily="18" charset="0"/>
              </a:rPr>
              <a:t>[ 3rd  important ] </a:t>
            </a:r>
          </a:p>
          <a:p>
            <a:r>
              <a:rPr lang="en-MY" sz="2600" dirty="0">
                <a:solidFill>
                  <a:schemeClr val="bg1"/>
                </a:solidFill>
                <a:latin typeface="Times New Roman" panose="02020603050405020304" pitchFamily="18" charset="0"/>
                <a:cs typeface="Times New Roman" panose="02020603050405020304" pitchFamily="18" charset="0"/>
              </a:rPr>
              <a:t>Q5_Q5_5 [ Q5 ] is  ‘I have the technical competence to absorb new programming knowledge’ </a:t>
            </a:r>
            <a:r>
              <a:rPr lang="en-MY" sz="2600" b="1" dirty="0">
                <a:solidFill>
                  <a:srgbClr val="FF0000"/>
                </a:solidFill>
                <a:latin typeface="Times New Roman" panose="02020603050405020304" pitchFamily="18" charset="0"/>
                <a:cs typeface="Times New Roman" panose="02020603050405020304" pitchFamily="18" charset="0"/>
              </a:rPr>
              <a:t>[ 5</a:t>
            </a:r>
            <a:r>
              <a:rPr lang="en-MY" sz="2600" b="1" baseline="30000" dirty="0">
                <a:solidFill>
                  <a:srgbClr val="FF0000"/>
                </a:solidFill>
                <a:latin typeface="Times New Roman" panose="02020603050405020304" pitchFamily="18" charset="0"/>
                <a:cs typeface="Times New Roman" panose="02020603050405020304" pitchFamily="18" charset="0"/>
              </a:rPr>
              <a:t>th</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6A54E3-5351-E142-B4AE-5454E54377B5}"/>
              </a:ext>
            </a:extLst>
          </p:cNvPr>
          <p:cNvPicPr>
            <a:picLocks noChangeAspect="1"/>
          </p:cNvPicPr>
          <p:nvPr/>
        </p:nvPicPr>
        <p:blipFill>
          <a:blip r:embed="rId3"/>
          <a:stretch>
            <a:fillRect/>
          </a:stretch>
        </p:blipFill>
        <p:spPr>
          <a:xfrm>
            <a:off x="359573" y="573437"/>
            <a:ext cx="11032327" cy="1327473"/>
          </a:xfrm>
          <a:prstGeom prst="rect">
            <a:avLst/>
          </a:prstGeom>
        </p:spPr>
      </p:pic>
    </p:spTree>
    <p:extLst>
      <p:ext uri="{BB962C8B-B14F-4D97-AF65-F5344CB8AC3E}">
        <p14:creationId xmlns:p14="http://schemas.microsoft.com/office/powerpoint/2010/main" val="1381973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Q5</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Two Principle Components Explained 73.28%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fontScale="92500" lnSpcReduction="20000"/>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58.84%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Q4 (0.6306) and low Q2 (0.5306 ) and low Q1 ( 0.4918 )</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14.44% of the variance – Person with High Value for PC2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low</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Q3 ( 0.7295) and low Q5 (0.5051)</a:t>
            </a:r>
          </a:p>
        </p:txBody>
      </p:sp>
      <p:pic>
        <p:nvPicPr>
          <p:cNvPr id="5" name="Picture 4" descr="Table&#10;&#10;Description automatically generated">
            <a:extLst>
              <a:ext uri="{FF2B5EF4-FFF2-40B4-BE49-F238E27FC236}">
                <a16:creationId xmlns:a16="http://schemas.microsoft.com/office/drawing/2014/main" id="{7900736B-AB99-DF4B-8765-D537D9759AE9}"/>
              </a:ext>
            </a:extLst>
          </p:cNvPr>
          <p:cNvPicPr>
            <a:picLocks noChangeAspect="1"/>
          </p:cNvPicPr>
          <p:nvPr/>
        </p:nvPicPr>
        <p:blipFill>
          <a:blip r:embed="rId3"/>
          <a:stretch>
            <a:fillRect/>
          </a:stretch>
        </p:blipFill>
        <p:spPr>
          <a:xfrm>
            <a:off x="997338" y="3740713"/>
            <a:ext cx="9975461" cy="2345924"/>
          </a:xfrm>
          <a:prstGeom prst="rect">
            <a:avLst/>
          </a:prstGeom>
        </p:spPr>
      </p:pic>
    </p:spTree>
    <p:extLst>
      <p:ext uri="{BB962C8B-B14F-4D97-AF65-F5344CB8AC3E}">
        <p14:creationId xmlns:p14="http://schemas.microsoft.com/office/powerpoint/2010/main" val="1534096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798500"/>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Q7</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Individual level absorptive capacity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742481" y="339569"/>
            <a:ext cx="6704806" cy="3108543"/>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would you describe your programming skills?</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(0.8772 ) ( acceptable consistency)</a:t>
            </a:r>
          </a:p>
          <a:p>
            <a:r>
              <a:rPr lang="en-MY" sz="2800" dirty="0">
                <a:solidFill>
                  <a:schemeClr val="bg1"/>
                </a:solidFill>
                <a:latin typeface="Times New Roman" panose="02020603050405020304" pitchFamily="18" charset="0"/>
                <a:cs typeface="Times New Roman" panose="02020603050405020304" pitchFamily="18" charset="0"/>
              </a:rPr>
              <a:t>KMO  (0.7453 ) (adequate)</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(1.323e-82) (significant)</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Text&#10;&#10;Description automatically generated with medium confidence">
            <a:extLst>
              <a:ext uri="{FF2B5EF4-FFF2-40B4-BE49-F238E27FC236}">
                <a16:creationId xmlns:a16="http://schemas.microsoft.com/office/drawing/2014/main" id="{8995CFC7-3834-E442-BA62-8127837CE087}"/>
              </a:ext>
            </a:extLst>
          </p:cNvPr>
          <p:cNvPicPr>
            <a:picLocks noGrp="1" noChangeAspect="1"/>
          </p:cNvPicPr>
          <p:nvPr>
            <p:ph idx="1"/>
          </p:nvPr>
        </p:nvPicPr>
        <p:blipFill>
          <a:blip r:embed="rId3"/>
          <a:stretch>
            <a:fillRect/>
          </a:stretch>
        </p:blipFill>
        <p:spPr>
          <a:xfrm>
            <a:off x="232178" y="3964781"/>
            <a:ext cx="11215109" cy="2211430"/>
          </a:xfrm>
        </p:spPr>
      </p:pic>
    </p:spTree>
    <p:extLst>
      <p:ext uri="{BB962C8B-B14F-4D97-AF65-F5344CB8AC3E}">
        <p14:creationId xmlns:p14="http://schemas.microsoft.com/office/powerpoint/2010/main" val="4083254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Q7</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One Principle Components Explained 73.4%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163880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73.4% of the variance  - Person with High Value for PC1 will have </a:t>
            </a:r>
            <a:r>
              <a:rPr lang="en-US" sz="2500" dirty="0">
                <a:solidFill>
                  <a:srgbClr val="FF0000">
                    <a:alpha val="58000"/>
                  </a:srgbClr>
                </a:solidFill>
                <a:latin typeface="Times New Roman" panose="02020603050405020304" pitchFamily="18" charset="0"/>
                <a:cs typeface="Times New Roman" panose="02020603050405020304" pitchFamily="18" charset="0"/>
              </a:rPr>
              <a:t>high</a:t>
            </a:r>
            <a:r>
              <a:rPr lang="en-US" sz="2500" dirty="0">
                <a:solidFill>
                  <a:schemeClr val="bg1">
                    <a:alpha val="58000"/>
                  </a:schemeClr>
                </a:solidFill>
                <a:latin typeface="Times New Roman" panose="02020603050405020304" pitchFamily="18" charset="0"/>
                <a:cs typeface="Times New Roman" panose="02020603050405020304" pitchFamily="18" charset="0"/>
              </a:rPr>
              <a:t> </a:t>
            </a:r>
            <a:r>
              <a:rPr lang="en-US" sz="2500" dirty="0">
                <a:solidFill>
                  <a:srgbClr val="FF0000">
                    <a:alpha val="58000"/>
                  </a:srgbClr>
                </a:solidFill>
                <a:latin typeface="Times New Roman" panose="02020603050405020304" pitchFamily="18" charset="0"/>
                <a:cs typeface="Times New Roman" panose="02020603050405020304" pitchFamily="18" charset="0"/>
              </a:rPr>
              <a:t>Q1 (0.5126) and high Q3 (0.5438 ). </a:t>
            </a:r>
          </a:p>
        </p:txBody>
      </p:sp>
      <p:pic>
        <p:nvPicPr>
          <p:cNvPr id="7" name="Picture 6" descr="Table&#10;&#10;Description automatically generated with low confidence">
            <a:extLst>
              <a:ext uri="{FF2B5EF4-FFF2-40B4-BE49-F238E27FC236}">
                <a16:creationId xmlns:a16="http://schemas.microsoft.com/office/drawing/2014/main" id="{72AAE8EA-11CB-9D47-97C9-B8C89CAF7791}"/>
              </a:ext>
            </a:extLst>
          </p:cNvPr>
          <p:cNvPicPr>
            <a:picLocks noChangeAspect="1"/>
          </p:cNvPicPr>
          <p:nvPr/>
        </p:nvPicPr>
        <p:blipFill>
          <a:blip r:embed="rId3"/>
          <a:stretch>
            <a:fillRect/>
          </a:stretch>
        </p:blipFill>
        <p:spPr>
          <a:xfrm>
            <a:off x="1090065" y="3834063"/>
            <a:ext cx="9885144" cy="1876926"/>
          </a:xfrm>
          <a:prstGeom prst="rect">
            <a:avLst/>
          </a:prstGeom>
        </p:spPr>
      </p:pic>
    </p:spTree>
    <p:extLst>
      <p:ext uri="{BB962C8B-B14F-4D97-AF65-F5344CB8AC3E}">
        <p14:creationId xmlns:p14="http://schemas.microsoft.com/office/powerpoint/2010/main" val="164886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290726"/>
            <a:ext cx="5346915" cy="567119"/>
          </a:xfrm>
        </p:spPr>
        <p:txBody>
          <a:bodyPr/>
          <a:lstStyle/>
          <a:p>
            <a:pPr algn="ctr"/>
            <a:r>
              <a:rPr lang="en-US" b="1">
                <a:solidFill>
                  <a:schemeClr val="bg1"/>
                </a:solidFill>
                <a:latin typeface="Times New Roman" panose="02020603050405020304" pitchFamily="18" charset="0"/>
                <a:cs typeface="Times New Roman" panose="02020603050405020304" pitchFamily="18" charset="0"/>
              </a:rPr>
              <a:t>PCA </a:t>
            </a:r>
            <a:r>
              <a:rPr lang="en-US" b="1" dirty="0">
                <a:solidFill>
                  <a:schemeClr val="bg1"/>
                </a:solidFill>
                <a:latin typeface="Times New Roman" panose="02020603050405020304" pitchFamily="18" charset="0"/>
                <a:cs typeface="Times New Roman" panose="02020603050405020304" pitchFamily="18" charset="0"/>
              </a:rPr>
              <a:t>Survey Q7</a:t>
            </a:r>
          </a:p>
        </p:txBody>
      </p:sp>
      <p:sp>
        <p:nvSpPr>
          <p:cNvPr id="5" name="Rectangle 4">
            <a:extLst>
              <a:ext uri="{FF2B5EF4-FFF2-40B4-BE49-F238E27FC236}">
                <a16:creationId xmlns:a16="http://schemas.microsoft.com/office/drawing/2014/main" id="{BD8B4206-4A29-2148-B4B7-602E621F85F8}"/>
              </a:ext>
            </a:extLst>
          </p:cNvPr>
          <p:cNvSpPr/>
          <p:nvPr/>
        </p:nvSpPr>
        <p:spPr>
          <a:xfrm>
            <a:off x="673768" y="2588027"/>
            <a:ext cx="10965458" cy="3693319"/>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p>
          <a:p>
            <a:endParaRPr lang="en-MY" sz="2600" b="1" dirty="0">
              <a:solidFill>
                <a:schemeClr val="bg1"/>
              </a:solidFill>
              <a:latin typeface="Times New Roman" panose="02020603050405020304" pitchFamily="18" charset="0"/>
              <a:cs typeface="Times New Roman" panose="02020603050405020304" pitchFamily="18" charset="0"/>
            </a:endParaRPr>
          </a:p>
          <a:p>
            <a:r>
              <a:rPr lang="en-MY" sz="2600" dirty="0">
                <a:solidFill>
                  <a:srgbClr val="000000"/>
                </a:solidFill>
                <a:latin typeface="Times New Roman" panose="02020603050405020304" pitchFamily="18" charset="0"/>
                <a:cs typeface="Times New Roman" panose="02020603050405020304" pitchFamily="18" charset="0"/>
              </a:rPr>
              <a:t>Q7_Q7_3 </a:t>
            </a:r>
            <a:r>
              <a:rPr lang="en-MY" sz="2600" dirty="0">
                <a:solidFill>
                  <a:schemeClr val="bg1"/>
                </a:solidFill>
                <a:latin typeface="Times New Roman" panose="02020603050405020304" pitchFamily="18" charset="0"/>
                <a:cs typeface="Times New Roman" panose="02020603050405020304" pitchFamily="18" charset="0"/>
              </a:rPr>
              <a:t>[ Q3 ] </a:t>
            </a:r>
            <a:r>
              <a:rPr lang="en-MY" sz="2600" dirty="0">
                <a:solidFill>
                  <a:srgbClr val="000000"/>
                </a:solidFill>
                <a:latin typeface="Times New Roman" panose="02020603050405020304" pitchFamily="18" charset="0"/>
                <a:cs typeface="Times New Roman" panose="02020603050405020304" pitchFamily="18" charset="0"/>
              </a:rPr>
              <a:t>is ‘I know somewhat more than most programmers about programming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most important ] </a:t>
            </a:r>
          </a:p>
          <a:p>
            <a:endParaRPr lang="en-MY" sz="2600" b="1" dirty="0">
              <a:solidFill>
                <a:srgbClr val="FF0000"/>
              </a:solidFill>
              <a:latin typeface="Times New Roman" panose="02020603050405020304" pitchFamily="18" charset="0"/>
              <a:cs typeface="Times New Roman" panose="02020603050405020304" pitchFamily="18" charset="0"/>
            </a:endParaRPr>
          </a:p>
          <a:p>
            <a:r>
              <a:rPr lang="en-MY" sz="2600" dirty="0">
                <a:solidFill>
                  <a:srgbClr val="000000"/>
                </a:solidFill>
                <a:latin typeface="Times New Roman" panose="02020603050405020304" pitchFamily="18" charset="0"/>
                <a:cs typeface="Times New Roman" panose="02020603050405020304" pitchFamily="18" charset="0"/>
              </a:rPr>
              <a:t>Q7_Q7_1 [ Q1 ] is ‘I am extremely skilled at programming in </a:t>
            </a:r>
            <a:r>
              <a:rPr lang="en-MY" sz="2600" dirty="0" err="1">
                <a:solidFill>
                  <a:srgbClr val="000000"/>
                </a:solidFill>
                <a:latin typeface="Times New Roman" panose="02020603050405020304" pitchFamily="18" charset="0"/>
                <a:cs typeface="Times New Roman" panose="02020603050405020304" pitchFamily="18" charset="0"/>
              </a:rPr>
              <a:t>Javascript</a:t>
            </a:r>
            <a:r>
              <a:rPr lang="en-MY" sz="2600" dirty="0">
                <a:solidFill>
                  <a:srgbClr val="000000"/>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endParaRPr lang="en-MY" sz="2600" b="1" dirty="0">
              <a:solidFill>
                <a:srgbClr val="FF0000"/>
              </a:solidFill>
              <a:latin typeface="Times New Roman" panose="02020603050405020304" pitchFamily="18" charset="0"/>
              <a:cs typeface="Times New Roman" panose="02020603050405020304" pitchFamily="18" charset="0"/>
            </a:endParaRP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5D2CF3-60C3-DC41-8414-58617174B45B}"/>
              </a:ext>
            </a:extLst>
          </p:cNvPr>
          <p:cNvPicPr>
            <a:picLocks noChangeAspect="1"/>
          </p:cNvPicPr>
          <p:nvPr/>
        </p:nvPicPr>
        <p:blipFill>
          <a:blip r:embed="rId3"/>
          <a:stretch>
            <a:fillRect/>
          </a:stretch>
        </p:blipFill>
        <p:spPr>
          <a:xfrm>
            <a:off x="673768" y="857845"/>
            <a:ext cx="10965458" cy="1434208"/>
          </a:xfrm>
          <a:prstGeom prst="rect">
            <a:avLst/>
          </a:prstGeom>
        </p:spPr>
      </p:pic>
    </p:spTree>
    <p:extLst>
      <p:ext uri="{BB962C8B-B14F-4D97-AF65-F5344CB8AC3E}">
        <p14:creationId xmlns:p14="http://schemas.microsoft.com/office/powerpoint/2010/main" val="3898009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422542" y="290726"/>
            <a:ext cx="5346915" cy="567119"/>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Takeaway</a:t>
            </a:r>
          </a:p>
        </p:txBody>
      </p:sp>
      <p:sp>
        <p:nvSpPr>
          <p:cNvPr id="5" name="Rectangle 4">
            <a:extLst>
              <a:ext uri="{FF2B5EF4-FFF2-40B4-BE49-F238E27FC236}">
                <a16:creationId xmlns:a16="http://schemas.microsoft.com/office/drawing/2014/main" id="{BD8B4206-4A29-2148-B4B7-602E621F85F8}"/>
              </a:ext>
            </a:extLst>
          </p:cNvPr>
          <p:cNvSpPr/>
          <p:nvPr/>
        </p:nvSpPr>
        <p:spPr>
          <a:xfrm>
            <a:off x="613270" y="857845"/>
            <a:ext cx="10965458" cy="4262705"/>
          </a:xfrm>
          <a:prstGeom prst="rect">
            <a:avLst/>
          </a:prstGeom>
        </p:spPr>
        <p:txBody>
          <a:bodyPr wrap="square">
            <a:spAutoFit/>
          </a:bodyPr>
          <a:lstStyle/>
          <a:p>
            <a:endParaRPr lang="en-MY" sz="3500" b="1" dirty="0">
              <a:solidFill>
                <a:schemeClr val="bg1"/>
              </a:solidFill>
              <a:latin typeface="Times New Roman" panose="02020603050405020304" pitchFamily="18" charset="0"/>
              <a:cs typeface="Times New Roman" panose="02020603050405020304" pitchFamily="18" charset="0"/>
            </a:endParaRPr>
          </a:p>
          <a:p>
            <a:pPr fontAlgn="base"/>
            <a:r>
              <a:rPr lang="en-MY" sz="3500" dirty="0">
                <a:solidFill>
                  <a:schemeClr val="bg1"/>
                </a:solidFill>
                <a:latin typeface="Times New Roman" panose="02020603050405020304" pitchFamily="18" charset="0"/>
                <a:cs typeface="Times New Roman" panose="02020603050405020304" pitchFamily="18" charset="0"/>
              </a:rPr>
              <a:t>• Understand what the goal of analysis is and choose PCA or EFA for the data analysis</a:t>
            </a:r>
          </a:p>
          <a:p>
            <a:pPr fontAlgn="base"/>
            <a:endParaRPr lang="en-MY" sz="3500" dirty="0">
              <a:solidFill>
                <a:schemeClr val="bg1"/>
              </a:solidFill>
              <a:latin typeface="Times New Roman" panose="02020603050405020304" pitchFamily="18" charset="0"/>
              <a:cs typeface="Times New Roman" panose="02020603050405020304" pitchFamily="18" charset="0"/>
            </a:endParaRPr>
          </a:p>
          <a:p>
            <a:pPr fontAlgn="base"/>
            <a:r>
              <a:rPr lang="en-MY" sz="3500" dirty="0">
                <a:solidFill>
                  <a:schemeClr val="bg1"/>
                </a:solidFill>
                <a:latin typeface="Times New Roman" panose="02020603050405020304" pitchFamily="18" charset="0"/>
                <a:cs typeface="Times New Roman" panose="02020603050405020304" pitchFamily="18" charset="0"/>
              </a:rPr>
              <a:t>• Having done one analysis there is no need to do the other analysis.</a:t>
            </a:r>
          </a:p>
          <a:p>
            <a:endParaRPr lang="en-MY" sz="3500" b="1" dirty="0">
              <a:solidFill>
                <a:srgbClr val="FF0000"/>
              </a:solidFill>
              <a:latin typeface="Times New Roman" panose="02020603050405020304" pitchFamily="18" charset="0"/>
              <a:cs typeface="Times New Roman" panose="02020603050405020304" pitchFamily="18" charset="0"/>
            </a:endParaRPr>
          </a:p>
          <a:p>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8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934</TotalTime>
  <Words>3129</Words>
  <Application>Microsoft Macintosh PowerPoint</Application>
  <PresentationFormat>Widescreen</PresentationFormat>
  <Paragraphs>242</Paragraphs>
  <Slides>51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Visual Explanation of The Mathematics Behind PCA</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lpstr>Bogota 0  No Transparency  </vt:lpstr>
      <vt:lpstr>Bogota 1  Performance Transparency  </vt:lpstr>
      <vt:lpstr>Bogota 2  Solution Transparency  </vt:lpstr>
      <vt:lpstr>Bogota 3  Full Transparency  </vt:lpstr>
      <vt:lpstr>Interpretation: Q24 - In which of the following classes are you enrolled?   </vt:lpstr>
      <vt:lpstr>The Kaiser-Meyer-Olkin Measure of Sampling Adequacy is a statistic that indicates the proportion of variance in your variables that might be caused by underlying factors. High values (close to 1.0) generally indicate that a factor analysis may be useful for the data. If the value is less than 0.50, the results of the factor analysis probably won’t be very useful.   Previous studies have suggested that KMO greater than 0.5 can be used for factor analysis, while KMO greater than 0.8 is very suitable for factor analysis. r     </vt:lpstr>
      <vt:lpstr> IDEAL VARIANCE RANGE   The total value of Total Variance Explained should be between 50% and 90% for factor analysis.      </vt:lpstr>
      <vt:lpstr>PCA Survey Q2 Motivations </vt:lpstr>
      <vt:lpstr>PCA Survey Q2 </vt:lpstr>
      <vt:lpstr>PCA Survey Q2</vt:lpstr>
      <vt:lpstr>PCA Survey Q3 Openness/flexibilty </vt:lpstr>
      <vt:lpstr>PCA Survey Q3 </vt:lpstr>
      <vt:lpstr>PCA Survey Q3</vt:lpstr>
      <vt:lpstr>PCA Survey Q4 Skill level </vt:lpstr>
      <vt:lpstr>PCA Survey Q4 Skill level </vt:lpstr>
      <vt:lpstr>PCA Survey Q4 </vt:lpstr>
      <vt:lpstr>PCA Survey Q4</vt:lpstr>
      <vt:lpstr>PCA Survey Q5 Individual level absorptive capacity </vt:lpstr>
      <vt:lpstr>PCA. Survey Q5</vt:lpstr>
      <vt:lpstr>PCA Survey Q5 </vt:lpstr>
      <vt:lpstr>PCA Survey Q7 Individual level absorptive capacity </vt:lpstr>
      <vt:lpstr>PCA Survey Q7 </vt:lpstr>
      <vt:lpstr>PCA Survey Q7</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160</cp:revision>
  <dcterms:created xsi:type="dcterms:W3CDTF">2021-12-27T14:01:57Z</dcterms:created>
  <dcterms:modified xsi:type="dcterms:W3CDTF">2021-12-29T14:45:23Z</dcterms:modified>
</cp:coreProperties>
</file>