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65" r:id="rId5"/>
    <p:sldId id="258" r:id="rId6"/>
    <p:sldId id="259" r:id="rId7"/>
    <p:sldId id="260" r:id="rId8"/>
    <p:sldId id="272" r:id="rId9"/>
    <p:sldId id="273" r:id="rId10"/>
    <p:sldId id="274" r:id="rId11"/>
    <p:sldId id="261" r:id="rId12"/>
    <p:sldId id="275" r:id="rId13"/>
    <p:sldId id="262" r:id="rId14"/>
    <p:sldId id="263" r:id="rId15"/>
    <p:sldId id="264" r:id="rId16"/>
    <p:sldId id="267"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31"/>
    <p:restoredTop sz="94705"/>
  </p:normalViewPr>
  <p:slideViewPr>
    <p:cSldViewPr snapToGrid="0" snapToObjects="1">
      <p:cViewPr varScale="1">
        <p:scale>
          <a:sx n="138" d="100"/>
          <a:sy n="138" d="100"/>
        </p:scale>
        <p:origin x="8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20E5-5DE5-51F7-F9A3-AC14829B6B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571274F-0A58-1853-8C93-BFBFCC492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A72025-A8A7-0E65-EFE3-6D6A2475C470}"/>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5" name="Footer Placeholder 4">
            <a:extLst>
              <a:ext uri="{FF2B5EF4-FFF2-40B4-BE49-F238E27FC236}">
                <a16:creationId xmlns:a16="http://schemas.microsoft.com/office/drawing/2014/main" id="{D75F5A5E-BA34-DA84-B2EC-3B2A1098A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096E6-332A-8899-C504-2A088878E090}"/>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213132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A6D7-5A6A-C81F-17C1-35D5280D02A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2E6237-C396-6A3E-8544-DB02D86EBAD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19AA24-D4BF-1060-CEE2-4725D2E0DF2B}"/>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5" name="Footer Placeholder 4">
            <a:extLst>
              <a:ext uri="{FF2B5EF4-FFF2-40B4-BE49-F238E27FC236}">
                <a16:creationId xmlns:a16="http://schemas.microsoft.com/office/drawing/2014/main" id="{A2F2980A-F4EE-B914-C256-F3DEAC68A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510C3-CB3B-0339-E99F-0F0D32C4EE23}"/>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400161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FBF1D-F491-20C4-73AF-C9C27B1C33D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2124A72-0ED2-32B2-B0B5-5AD86C8CA3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261A9E-150B-1957-183F-4337D2DF3949}"/>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5" name="Footer Placeholder 4">
            <a:extLst>
              <a:ext uri="{FF2B5EF4-FFF2-40B4-BE49-F238E27FC236}">
                <a16:creationId xmlns:a16="http://schemas.microsoft.com/office/drawing/2014/main" id="{25A24BE8-3545-574D-41B3-FDD0FFE0C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B1A6E-72EB-6520-8F22-175282FA5B10}"/>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75779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9E24-0F0F-1AC4-A97E-7BE8D7531F0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3CF9DA-FBED-DB6B-B07E-02B146A31F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FE7091-AC9B-915A-409C-4908DCB67DDE}"/>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5" name="Footer Placeholder 4">
            <a:extLst>
              <a:ext uri="{FF2B5EF4-FFF2-40B4-BE49-F238E27FC236}">
                <a16:creationId xmlns:a16="http://schemas.microsoft.com/office/drawing/2014/main" id="{0B4A301B-351F-CEF5-CA6A-ECF0BDF8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FBBCA-BCB9-6FE4-323C-7E9BEF7CB2B1}"/>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392617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D687-A306-3581-5FFC-99B4F648B8D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021C478-0C67-3DC7-4800-A9F0732BD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F565E5-203C-1A82-29E5-274DF206AFE4}"/>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5" name="Footer Placeholder 4">
            <a:extLst>
              <a:ext uri="{FF2B5EF4-FFF2-40B4-BE49-F238E27FC236}">
                <a16:creationId xmlns:a16="http://schemas.microsoft.com/office/drawing/2014/main" id="{D14B4736-3ECF-DB24-3986-278043F48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6CF16-23D3-81D3-869C-3B9238759196}"/>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377268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4ABB-04B3-9F8F-26DC-0B940096A8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20DBE5-F437-9816-BEE3-ED96B23AFF2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990FE8-D52D-D2C4-29CD-C3BC6C3032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9631FE-FF48-9748-3A94-A9F7BFA8C32A}"/>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6" name="Footer Placeholder 5">
            <a:extLst>
              <a:ext uri="{FF2B5EF4-FFF2-40B4-BE49-F238E27FC236}">
                <a16:creationId xmlns:a16="http://schemas.microsoft.com/office/drawing/2014/main" id="{F299E53F-E100-4DDB-DBD0-3BBF2C735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3E798-2307-604A-A5F3-A165B16EA5F5}"/>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43254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7930-323F-0689-C529-B085FDBBA3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3C5B22-C46F-C890-E504-B9475AF6D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6B928D9-55FF-84A8-0E19-F063B5040FF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D397A14-7400-E0F7-EEB3-EFB3CB794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6A0A232-4762-4ED6-4E32-BA844438D7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6AA2384-E12A-6BBF-5CA7-E460EB51F3A1}"/>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8" name="Footer Placeholder 7">
            <a:extLst>
              <a:ext uri="{FF2B5EF4-FFF2-40B4-BE49-F238E27FC236}">
                <a16:creationId xmlns:a16="http://schemas.microsoft.com/office/drawing/2014/main" id="{11C8931D-C8F2-BB5B-9522-BE3D8F9508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4F2ECE-45E5-183F-6F1D-882CE5A89BD3}"/>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1313915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8C35-58F2-5D62-4054-30171234A69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1A0FE5-9E67-9E22-1481-2E962F9B96A2}"/>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4" name="Footer Placeholder 3">
            <a:extLst>
              <a:ext uri="{FF2B5EF4-FFF2-40B4-BE49-F238E27FC236}">
                <a16:creationId xmlns:a16="http://schemas.microsoft.com/office/drawing/2014/main" id="{4B44055E-35D3-ED41-2EF4-498DD077BA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3AED14-8F06-3052-415B-F3A2513397F8}"/>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121116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A41B8-C884-D23D-B791-B88FEC0CB3A0}"/>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3" name="Footer Placeholder 2">
            <a:extLst>
              <a:ext uri="{FF2B5EF4-FFF2-40B4-BE49-F238E27FC236}">
                <a16:creationId xmlns:a16="http://schemas.microsoft.com/office/drawing/2014/main" id="{FD334754-B53B-B7C2-3B3A-FB91CB9216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8C2431-CAF2-F45E-EB6C-8F3572CAEF74}"/>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19629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656A-7CFF-4FAD-83E6-00F83D2C53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B6D41FB-BCEC-DD75-4D14-66AD992DF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0BD54D3-C2F2-D173-C94E-3BA0020DD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B29DBC-1819-2F29-977E-53E79A9F0EFE}"/>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6" name="Footer Placeholder 5">
            <a:extLst>
              <a:ext uri="{FF2B5EF4-FFF2-40B4-BE49-F238E27FC236}">
                <a16:creationId xmlns:a16="http://schemas.microsoft.com/office/drawing/2014/main" id="{688ED6CB-1F25-3291-7836-4054331FE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5B925-5DC8-4D4D-2A35-89266704A182}"/>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328110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87E0-B869-4BC2-48CB-896BD40680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FCEE30C-E715-C028-5CB8-384ED3804C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B83B0F-E23C-7CB2-CDFC-9FDA4F30E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BDD4E7-81EC-7A4B-F745-832D96A319A3}"/>
              </a:ext>
            </a:extLst>
          </p:cNvPr>
          <p:cNvSpPr>
            <a:spLocks noGrp="1"/>
          </p:cNvSpPr>
          <p:nvPr>
            <p:ph type="dt" sz="half" idx="10"/>
          </p:nvPr>
        </p:nvSpPr>
        <p:spPr/>
        <p:txBody>
          <a:bodyPr/>
          <a:lstStyle/>
          <a:p>
            <a:fld id="{C31D45AD-999C-7742-9F26-BD5454FA0036}" type="datetimeFigureOut">
              <a:rPr lang="en-US" smtClean="0"/>
              <a:t>4/29/22</a:t>
            </a:fld>
            <a:endParaRPr lang="en-US"/>
          </a:p>
        </p:txBody>
      </p:sp>
      <p:sp>
        <p:nvSpPr>
          <p:cNvPr id="6" name="Footer Placeholder 5">
            <a:extLst>
              <a:ext uri="{FF2B5EF4-FFF2-40B4-BE49-F238E27FC236}">
                <a16:creationId xmlns:a16="http://schemas.microsoft.com/office/drawing/2014/main" id="{7E2CACCA-F815-117B-93EC-430C73E8B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9AB99-5AAA-6558-83D0-17B576BB7B3D}"/>
              </a:ext>
            </a:extLst>
          </p:cNvPr>
          <p:cNvSpPr>
            <a:spLocks noGrp="1"/>
          </p:cNvSpPr>
          <p:nvPr>
            <p:ph type="sldNum" sz="quarter" idx="12"/>
          </p:nvPr>
        </p:nvSpPr>
        <p:spPr/>
        <p:txBody>
          <a:bodyPr/>
          <a:lstStyle/>
          <a:p>
            <a:fld id="{F59519BC-E7FA-964C-8C2D-BBDB7909A3F0}" type="slidenum">
              <a:rPr lang="en-US" smtClean="0"/>
              <a:t>‹#›</a:t>
            </a:fld>
            <a:endParaRPr lang="en-US"/>
          </a:p>
        </p:txBody>
      </p:sp>
    </p:spTree>
    <p:extLst>
      <p:ext uri="{BB962C8B-B14F-4D97-AF65-F5344CB8AC3E}">
        <p14:creationId xmlns:p14="http://schemas.microsoft.com/office/powerpoint/2010/main" val="394525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00A46-5494-B208-3AC1-072C5E272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82936B-F3E2-CE31-85C9-B92C1A780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8B8A52-145A-0FCE-CFE0-C39432309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D45AD-999C-7742-9F26-BD5454FA0036}" type="datetimeFigureOut">
              <a:rPr lang="en-US" smtClean="0"/>
              <a:t>4/29/22</a:t>
            </a:fld>
            <a:endParaRPr lang="en-US"/>
          </a:p>
        </p:txBody>
      </p:sp>
      <p:sp>
        <p:nvSpPr>
          <p:cNvPr id="5" name="Footer Placeholder 4">
            <a:extLst>
              <a:ext uri="{FF2B5EF4-FFF2-40B4-BE49-F238E27FC236}">
                <a16:creationId xmlns:a16="http://schemas.microsoft.com/office/drawing/2014/main" id="{89F88882-8BA8-4A48-9D8E-C5384A0271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BFB958-2A8E-EADC-05C1-44D257E56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519BC-E7FA-964C-8C2D-BBDB7909A3F0}" type="slidenum">
              <a:rPr lang="en-US" smtClean="0"/>
              <a:t>‹#›</a:t>
            </a:fld>
            <a:endParaRPr lang="en-US"/>
          </a:p>
        </p:txBody>
      </p:sp>
    </p:spTree>
    <p:extLst>
      <p:ext uri="{BB962C8B-B14F-4D97-AF65-F5344CB8AC3E}">
        <p14:creationId xmlns:p14="http://schemas.microsoft.com/office/powerpoint/2010/main" val="3686937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A8D6-96EB-9A84-BC73-559ECC8CE074}"/>
              </a:ext>
            </a:extLst>
          </p:cNvPr>
          <p:cNvSpPr>
            <a:spLocks noGrp="1"/>
          </p:cNvSpPr>
          <p:nvPr>
            <p:ph type="ctrTitle"/>
          </p:nvPr>
        </p:nvSpPr>
        <p:spPr/>
        <p:txBody>
          <a:bodyPr/>
          <a:lstStyle/>
          <a:p>
            <a:r>
              <a:rPr lang="en-US" dirty="0"/>
              <a:t>Literature Review </a:t>
            </a:r>
          </a:p>
        </p:txBody>
      </p:sp>
      <p:sp>
        <p:nvSpPr>
          <p:cNvPr id="3" name="Subtitle 2">
            <a:extLst>
              <a:ext uri="{FF2B5EF4-FFF2-40B4-BE49-F238E27FC236}">
                <a16:creationId xmlns:a16="http://schemas.microsoft.com/office/drawing/2014/main" id="{8CFA732D-B3CD-0FF7-3FD8-A0A8869B27BB}"/>
              </a:ext>
            </a:extLst>
          </p:cNvPr>
          <p:cNvSpPr>
            <a:spLocks noGrp="1"/>
          </p:cNvSpPr>
          <p:nvPr>
            <p:ph type="subTitle" idx="1"/>
          </p:nvPr>
        </p:nvSpPr>
        <p:spPr/>
        <p:txBody>
          <a:bodyPr/>
          <a:lstStyle/>
          <a:p>
            <a:r>
              <a:rPr lang="en-US" dirty="0"/>
              <a:t>Presented on 29</a:t>
            </a:r>
            <a:r>
              <a:rPr lang="en-US" baseline="30000" dirty="0"/>
              <a:t>th</a:t>
            </a:r>
            <a:r>
              <a:rPr lang="en-US" dirty="0"/>
              <a:t> May 2022</a:t>
            </a:r>
          </a:p>
        </p:txBody>
      </p:sp>
    </p:spTree>
    <p:extLst>
      <p:ext uri="{BB962C8B-B14F-4D97-AF65-F5344CB8AC3E}">
        <p14:creationId xmlns:p14="http://schemas.microsoft.com/office/powerpoint/2010/main" val="3114508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BE49-1F44-4228-B10A-6D9076FD635F}"/>
              </a:ext>
            </a:extLst>
          </p:cNvPr>
          <p:cNvSpPr>
            <a:spLocks noGrp="1"/>
          </p:cNvSpPr>
          <p:nvPr>
            <p:ph type="title"/>
          </p:nvPr>
        </p:nvSpPr>
        <p:spPr/>
        <p:txBody>
          <a:bodyPr/>
          <a:lstStyle/>
          <a:p>
            <a:r>
              <a:rPr lang="en-US" dirty="0"/>
              <a:t>Causal Model </a:t>
            </a:r>
          </a:p>
        </p:txBody>
      </p:sp>
      <p:sp>
        <p:nvSpPr>
          <p:cNvPr id="3" name="Content Placeholder 2">
            <a:extLst>
              <a:ext uri="{FF2B5EF4-FFF2-40B4-BE49-F238E27FC236}">
                <a16:creationId xmlns:a16="http://schemas.microsoft.com/office/drawing/2014/main" id="{254983A2-6DE2-F574-31D4-17643C5B59E3}"/>
              </a:ext>
            </a:extLst>
          </p:cNvPr>
          <p:cNvSpPr>
            <a:spLocks noGrp="1"/>
          </p:cNvSpPr>
          <p:nvPr>
            <p:ph idx="1"/>
          </p:nvPr>
        </p:nvSpPr>
        <p:spPr/>
        <p:txBody>
          <a:bodyPr>
            <a:normAutofit/>
          </a:bodyPr>
          <a:lstStyle/>
          <a:p>
            <a:pPr marL="0" indent="0">
              <a:buNone/>
            </a:pPr>
            <a:r>
              <a:rPr lang="en-MY" dirty="0"/>
              <a:t>• Search for gaps is relational as it is not found by just looking at one artifacts, but by comparing many artifacts ( </a:t>
            </a:r>
            <a:r>
              <a:rPr lang="en-MY" dirty="0" err="1"/>
              <a:t>Kyriakou</a:t>
            </a:r>
            <a:r>
              <a:rPr lang="en-MY" dirty="0"/>
              <a:t> et. al. 2021 ). </a:t>
            </a:r>
          </a:p>
          <a:p>
            <a:pPr marL="0" indent="0">
              <a:buNone/>
            </a:pPr>
            <a:r>
              <a:rPr lang="en-MY" dirty="0"/>
              <a:t>• The relational view comes from McKinney Jr and </a:t>
            </a:r>
            <a:r>
              <a:rPr lang="en-MY" dirty="0" err="1"/>
              <a:t>Yoos</a:t>
            </a:r>
            <a:r>
              <a:rPr lang="en-MY" dirty="0"/>
              <a:t> (2010). </a:t>
            </a:r>
          </a:p>
          <a:p>
            <a:pPr marL="0" indent="0">
              <a:buNone/>
            </a:pPr>
            <a:r>
              <a:rPr lang="en-MY" dirty="0"/>
              <a:t>• </a:t>
            </a:r>
            <a:r>
              <a:rPr lang="en-MY" dirty="0" err="1"/>
              <a:t>Kyriakou</a:t>
            </a:r>
            <a:r>
              <a:rPr lang="en-MY" dirty="0"/>
              <a:t> et al. ( 2021 ) suggest that design landscape serves as a source for information not just about individual artifacts, but also about relations between artifacts.</a:t>
            </a:r>
          </a:p>
          <a:p>
            <a:pPr marL="0" indent="0">
              <a:buNone/>
            </a:pPr>
            <a:r>
              <a:rPr lang="en-MY" dirty="0"/>
              <a:t>• </a:t>
            </a:r>
            <a:r>
              <a:rPr lang="en-MY" dirty="0" err="1"/>
              <a:t>Kyriakou</a:t>
            </a:r>
            <a:r>
              <a:rPr lang="en-MY" dirty="0"/>
              <a:t> et al. (2021) focus on historical novelty (Boden 2009), which means designs that have not been expressed before in a landscape. It’s a relational, time-dependent concept (North 2013). </a:t>
            </a:r>
          </a:p>
          <a:p>
            <a:endParaRPr lang="en-MY" dirty="0"/>
          </a:p>
          <a:p>
            <a:endParaRPr lang="en-US" dirty="0"/>
          </a:p>
        </p:txBody>
      </p:sp>
    </p:spTree>
    <p:extLst>
      <p:ext uri="{BB962C8B-B14F-4D97-AF65-F5344CB8AC3E}">
        <p14:creationId xmlns:p14="http://schemas.microsoft.com/office/powerpoint/2010/main" val="313769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563-721C-FA0E-BD4E-BE6B4386EA26}"/>
              </a:ext>
            </a:extLst>
          </p:cNvPr>
          <p:cNvSpPr>
            <a:spLocks noGrp="1"/>
          </p:cNvSpPr>
          <p:nvPr>
            <p:ph type="title"/>
          </p:nvPr>
        </p:nvSpPr>
        <p:spPr/>
        <p:txBody>
          <a:bodyPr/>
          <a:lstStyle/>
          <a:p>
            <a:r>
              <a:rPr lang="en-US" dirty="0"/>
              <a:t>Research Design</a:t>
            </a:r>
          </a:p>
        </p:txBody>
      </p:sp>
      <p:sp>
        <p:nvSpPr>
          <p:cNvPr id="3" name="Content Placeholder 2">
            <a:extLst>
              <a:ext uri="{FF2B5EF4-FFF2-40B4-BE49-F238E27FC236}">
                <a16:creationId xmlns:a16="http://schemas.microsoft.com/office/drawing/2014/main" id="{0752D59E-A6FC-9D44-D091-6D1509ABF001}"/>
              </a:ext>
            </a:extLst>
          </p:cNvPr>
          <p:cNvSpPr>
            <a:spLocks noGrp="1"/>
          </p:cNvSpPr>
          <p:nvPr>
            <p:ph idx="1"/>
          </p:nvPr>
        </p:nvSpPr>
        <p:spPr/>
        <p:txBody>
          <a:bodyPr/>
          <a:lstStyle/>
          <a:p>
            <a:r>
              <a:rPr lang="en-US" dirty="0"/>
              <a:t>Research conducted on </a:t>
            </a:r>
            <a:r>
              <a:rPr lang="en-US" dirty="0" err="1"/>
              <a:t>Thingiverse</a:t>
            </a:r>
            <a:r>
              <a:rPr lang="en-US" dirty="0"/>
              <a:t>, because of its focus on novel artifacts </a:t>
            </a:r>
            <a:r>
              <a:rPr lang="en-MY" dirty="0"/>
              <a:t>(</a:t>
            </a:r>
            <a:r>
              <a:rPr lang="en-MY" dirty="0" err="1"/>
              <a:t>Flath</a:t>
            </a:r>
            <a:r>
              <a:rPr lang="en-MY" dirty="0"/>
              <a:t> et al. 2017; </a:t>
            </a:r>
            <a:r>
              <a:rPr lang="en-MY" dirty="0" err="1"/>
              <a:t>Kyriakou</a:t>
            </a:r>
            <a:r>
              <a:rPr lang="en-MY" dirty="0"/>
              <a:t> et al. 2017; 17 Stanko 2016).</a:t>
            </a:r>
          </a:p>
          <a:p>
            <a:r>
              <a:rPr lang="en-MY" dirty="0"/>
              <a:t>4.5 years </a:t>
            </a:r>
            <a:r>
              <a:rPr lang="en-MY" dirty="0" err="1"/>
              <a:t>Thingiverse</a:t>
            </a:r>
            <a:r>
              <a:rPr lang="en-MY" dirty="0"/>
              <a:t> data with 35,727 product designs, 8,759 participants and 79 product categories. </a:t>
            </a:r>
          </a:p>
          <a:p>
            <a:r>
              <a:rPr lang="en-MY" dirty="0"/>
              <a:t>Use of dissimilarity matrices to identify most similar pre-existing designs. </a:t>
            </a:r>
          </a:p>
          <a:p>
            <a:r>
              <a:rPr lang="en-MY" dirty="0"/>
              <a:t>Used the dissimilarity matrices to calculate the additive inverse of entropy of all the artifacts in a product category. </a:t>
            </a:r>
            <a:endParaRPr lang="en-US" dirty="0"/>
          </a:p>
        </p:txBody>
      </p:sp>
    </p:spTree>
    <p:extLst>
      <p:ext uri="{BB962C8B-B14F-4D97-AF65-F5344CB8AC3E}">
        <p14:creationId xmlns:p14="http://schemas.microsoft.com/office/powerpoint/2010/main" val="419139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563-721C-FA0E-BD4E-BE6B4386EA26}"/>
              </a:ext>
            </a:extLst>
          </p:cNvPr>
          <p:cNvSpPr>
            <a:spLocks noGrp="1"/>
          </p:cNvSpPr>
          <p:nvPr>
            <p:ph type="title"/>
          </p:nvPr>
        </p:nvSpPr>
        <p:spPr/>
        <p:txBody>
          <a:bodyPr/>
          <a:lstStyle/>
          <a:p>
            <a:r>
              <a:rPr lang="en-US" dirty="0"/>
              <a:t>Research Design</a:t>
            </a:r>
          </a:p>
        </p:txBody>
      </p:sp>
      <p:sp>
        <p:nvSpPr>
          <p:cNvPr id="3" name="Content Placeholder 2">
            <a:extLst>
              <a:ext uri="{FF2B5EF4-FFF2-40B4-BE49-F238E27FC236}">
                <a16:creationId xmlns:a16="http://schemas.microsoft.com/office/drawing/2014/main" id="{0752D59E-A6FC-9D44-D091-6D1509ABF001}"/>
              </a:ext>
            </a:extLst>
          </p:cNvPr>
          <p:cNvSpPr>
            <a:spLocks noGrp="1"/>
          </p:cNvSpPr>
          <p:nvPr>
            <p:ph idx="1"/>
          </p:nvPr>
        </p:nvSpPr>
        <p:spPr/>
        <p:txBody>
          <a:bodyPr>
            <a:normAutofit fontScale="92500" lnSpcReduction="10000"/>
          </a:bodyPr>
          <a:lstStyle/>
          <a:p>
            <a:r>
              <a:rPr lang="en-US" dirty="0"/>
              <a:t>Algorithm based on computer graphics method for calculating shape differences between product designs </a:t>
            </a:r>
            <a:r>
              <a:rPr lang="en-MY" dirty="0"/>
              <a:t>(</a:t>
            </a:r>
            <a:r>
              <a:rPr lang="en-MY" dirty="0" err="1"/>
              <a:t>Kazhdan</a:t>
            </a:r>
            <a:r>
              <a:rPr lang="en-MY" dirty="0"/>
              <a:t> et al. 2003).</a:t>
            </a:r>
          </a:p>
          <a:p>
            <a:r>
              <a:rPr lang="en-MY" dirty="0"/>
              <a:t>Verbal differences done with topic modelling (Wang and </a:t>
            </a:r>
            <a:r>
              <a:rPr lang="en-MY" dirty="0" err="1"/>
              <a:t>Blei</a:t>
            </a:r>
            <a:r>
              <a:rPr lang="en-MY" dirty="0"/>
              <a:t> 2011).</a:t>
            </a:r>
          </a:p>
          <a:p>
            <a:r>
              <a:rPr lang="en-MY" dirty="0"/>
              <a:t>Measure the differences between designs according to their differences in topic composition, using the standard techniques of pre-processing through stemming and removing </a:t>
            </a:r>
            <a:r>
              <a:rPr lang="en-MY" dirty="0" err="1"/>
              <a:t>stopwords</a:t>
            </a:r>
            <a:r>
              <a:rPr lang="en-MY" dirty="0"/>
              <a:t>. </a:t>
            </a:r>
          </a:p>
          <a:p>
            <a:r>
              <a:rPr lang="en-MY" dirty="0"/>
              <a:t>Constrain the number of topics to 100 (</a:t>
            </a:r>
            <a:r>
              <a:rPr lang="en-MY" dirty="0" err="1"/>
              <a:t>Blei</a:t>
            </a:r>
            <a:r>
              <a:rPr lang="en-MY" dirty="0"/>
              <a:t> and Lafferty 2007; Hall et al. 2008; Kaplan and </a:t>
            </a:r>
            <a:r>
              <a:rPr lang="en-MY" dirty="0" err="1"/>
              <a:t>Vakili</a:t>
            </a:r>
            <a:r>
              <a:rPr lang="en-MY" dirty="0"/>
              <a:t> 2014).</a:t>
            </a:r>
          </a:p>
          <a:p>
            <a:r>
              <a:rPr lang="en-MY" dirty="0"/>
              <a:t>Longitudinal data allows them to see how novel each new design description was relative to pre-existing design descriptions ( </a:t>
            </a:r>
            <a:r>
              <a:rPr lang="en-MY" dirty="0" err="1"/>
              <a:t>Kyriakou</a:t>
            </a:r>
            <a:r>
              <a:rPr lang="en-MY" dirty="0"/>
              <a:t> et al. 2021 ). </a:t>
            </a:r>
            <a:endParaRPr lang="en-US" dirty="0"/>
          </a:p>
        </p:txBody>
      </p:sp>
    </p:spTree>
    <p:extLst>
      <p:ext uri="{BB962C8B-B14F-4D97-AF65-F5344CB8AC3E}">
        <p14:creationId xmlns:p14="http://schemas.microsoft.com/office/powerpoint/2010/main" val="270324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AB11-C0CD-70F5-946E-D0248CFFD0F6}"/>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53365B79-EA33-16C0-E5E9-2933A3EB93D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2833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0149-9A15-B7AB-3C43-6AB40818D9CF}"/>
              </a:ext>
            </a:extLst>
          </p:cNvPr>
          <p:cNvSpPr>
            <a:spLocks noGrp="1"/>
          </p:cNvSpPr>
          <p:nvPr>
            <p:ph type="title"/>
          </p:nvPr>
        </p:nvSpPr>
        <p:spPr/>
        <p:txBody>
          <a:bodyPr/>
          <a:lstStyle/>
          <a:p>
            <a:r>
              <a:rPr lang="en-US" dirty="0"/>
              <a:t>Plausible Alternative Interpretations</a:t>
            </a:r>
          </a:p>
        </p:txBody>
      </p:sp>
      <p:sp>
        <p:nvSpPr>
          <p:cNvPr id="3" name="Content Placeholder 2">
            <a:extLst>
              <a:ext uri="{FF2B5EF4-FFF2-40B4-BE49-F238E27FC236}">
                <a16:creationId xmlns:a16="http://schemas.microsoft.com/office/drawing/2014/main" id="{0D85762B-D54E-A728-45C2-B24EBB05D1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394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78BE-14AA-1A7B-00A2-31B87F7F6BD2}"/>
              </a:ext>
            </a:extLst>
          </p:cNvPr>
          <p:cNvSpPr>
            <a:spLocks noGrp="1"/>
          </p:cNvSpPr>
          <p:nvPr>
            <p:ph type="title"/>
          </p:nvPr>
        </p:nvSpPr>
        <p:spPr/>
        <p:txBody>
          <a:bodyPr/>
          <a:lstStyle/>
          <a:p>
            <a:r>
              <a:rPr lang="en-US" dirty="0"/>
              <a:t>Theoretical Contributions</a:t>
            </a:r>
          </a:p>
        </p:txBody>
      </p:sp>
      <p:sp>
        <p:nvSpPr>
          <p:cNvPr id="3" name="Content Placeholder 2">
            <a:extLst>
              <a:ext uri="{FF2B5EF4-FFF2-40B4-BE49-F238E27FC236}">
                <a16:creationId xmlns:a16="http://schemas.microsoft.com/office/drawing/2014/main" id="{9CEDEE72-2347-F065-085E-5AA20F6F84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170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C645-C709-7BEC-C3E0-0BED1335D784}"/>
              </a:ext>
            </a:extLst>
          </p:cNvPr>
          <p:cNvSpPr>
            <a:spLocks noGrp="1"/>
          </p:cNvSpPr>
          <p:nvPr>
            <p:ph type="title"/>
          </p:nvPr>
        </p:nvSpPr>
        <p:spPr/>
        <p:txBody>
          <a:bodyPr/>
          <a:lstStyle/>
          <a:p>
            <a:r>
              <a:rPr lang="en-US" dirty="0"/>
              <a:t>Research Design Learning </a:t>
            </a:r>
          </a:p>
        </p:txBody>
      </p:sp>
      <p:sp>
        <p:nvSpPr>
          <p:cNvPr id="3" name="Content Placeholder 2">
            <a:extLst>
              <a:ext uri="{FF2B5EF4-FFF2-40B4-BE49-F238E27FC236}">
                <a16:creationId xmlns:a16="http://schemas.microsoft.com/office/drawing/2014/main" id="{D79F952D-CC2E-E044-BE3C-81D521837C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5037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49A5-41A2-8949-B0F4-C19B38B7DF91}"/>
              </a:ext>
            </a:extLst>
          </p:cNvPr>
          <p:cNvSpPr>
            <a:spLocks noGrp="1"/>
          </p:cNvSpPr>
          <p:nvPr>
            <p:ph type="title"/>
          </p:nvPr>
        </p:nvSpPr>
        <p:spPr/>
        <p:txBody>
          <a:bodyPr/>
          <a:lstStyle/>
          <a:p>
            <a:r>
              <a:rPr lang="en-US" dirty="0"/>
              <a:t>Theoretical Learnings</a:t>
            </a:r>
          </a:p>
        </p:txBody>
      </p:sp>
      <p:sp>
        <p:nvSpPr>
          <p:cNvPr id="3" name="Content Placeholder 2">
            <a:extLst>
              <a:ext uri="{FF2B5EF4-FFF2-40B4-BE49-F238E27FC236}">
                <a16:creationId xmlns:a16="http://schemas.microsoft.com/office/drawing/2014/main" id="{DC7AB691-5127-896C-EC4C-95940058E8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894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2B86-C939-C670-F1D8-67740DF54D6D}"/>
              </a:ext>
            </a:extLst>
          </p:cNvPr>
          <p:cNvSpPr>
            <a:spLocks noGrp="1"/>
          </p:cNvSpPr>
          <p:nvPr>
            <p:ph type="title"/>
          </p:nvPr>
        </p:nvSpPr>
        <p:spPr/>
        <p:txBody>
          <a:bodyPr/>
          <a:lstStyle/>
          <a:p>
            <a:r>
              <a:rPr lang="en-US" dirty="0"/>
              <a:t>Generative Hypotheses</a:t>
            </a:r>
          </a:p>
        </p:txBody>
      </p:sp>
      <p:sp>
        <p:nvSpPr>
          <p:cNvPr id="3" name="Content Placeholder 2">
            <a:extLst>
              <a:ext uri="{FF2B5EF4-FFF2-40B4-BE49-F238E27FC236}">
                <a16:creationId xmlns:a16="http://schemas.microsoft.com/office/drawing/2014/main" id="{D2D82AD3-6738-7F35-D463-1AA6DE2C4D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260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D691-E380-542C-C4DE-EFDCE8FF64CE}"/>
              </a:ext>
            </a:extLst>
          </p:cNvPr>
          <p:cNvSpPr>
            <a:spLocks noGrp="1"/>
          </p:cNvSpPr>
          <p:nvPr>
            <p:ph type="title"/>
          </p:nvPr>
        </p:nvSpPr>
        <p:spPr/>
        <p:txBody>
          <a:bodyPr/>
          <a:lstStyle/>
          <a:p>
            <a:r>
              <a:rPr lang="en-US" dirty="0"/>
              <a:t>Key Comparison Points with Other Articles </a:t>
            </a:r>
          </a:p>
        </p:txBody>
      </p:sp>
      <p:sp>
        <p:nvSpPr>
          <p:cNvPr id="3" name="Content Placeholder 2">
            <a:extLst>
              <a:ext uri="{FF2B5EF4-FFF2-40B4-BE49-F238E27FC236}">
                <a16:creationId xmlns:a16="http://schemas.microsoft.com/office/drawing/2014/main" id="{7FD300FA-E4F1-6D09-226C-EF4D141DA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678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C515-A4CD-F3B5-BA47-84D2823AE0AE}"/>
              </a:ext>
            </a:extLst>
          </p:cNvPr>
          <p:cNvSpPr>
            <a:spLocks noGrp="1"/>
          </p:cNvSpPr>
          <p:nvPr>
            <p:ph type="title"/>
          </p:nvPr>
        </p:nvSpPr>
        <p:spPr>
          <a:xfrm>
            <a:off x="838200" y="1624913"/>
            <a:ext cx="10515600" cy="3608173"/>
          </a:xfrm>
        </p:spPr>
        <p:txBody>
          <a:bodyPr>
            <a:normAutofit fontScale="90000"/>
          </a:bodyPr>
          <a:lstStyle/>
          <a:p>
            <a:r>
              <a:rPr lang="en-MY" dirty="0"/>
              <a:t>Paper Title: </a:t>
            </a:r>
            <a:br>
              <a:rPr lang="en-MY" dirty="0"/>
            </a:br>
            <a:r>
              <a:rPr lang="en-MY" dirty="0"/>
              <a:t>Novelty and the Structure of Design Landscapes: A Relational View of Online Innovation Communities</a:t>
            </a:r>
            <a:br>
              <a:rPr lang="en-MY" dirty="0"/>
            </a:br>
            <a:br>
              <a:rPr lang="en-MY" dirty="0"/>
            </a:br>
            <a:r>
              <a:rPr lang="en-MY" dirty="0"/>
              <a:t>Authors: </a:t>
            </a:r>
            <a:br>
              <a:rPr lang="en-MY" dirty="0"/>
            </a:br>
            <a:r>
              <a:rPr lang="en-MY" dirty="0"/>
              <a:t>Harris </a:t>
            </a:r>
            <a:r>
              <a:rPr lang="en-MY" dirty="0" err="1"/>
              <a:t>Kyriakou</a:t>
            </a:r>
            <a:r>
              <a:rPr lang="en-MY" dirty="0"/>
              <a:t>, Jeffrey Nickerson, Ann Majchrzak</a:t>
            </a:r>
            <a:br>
              <a:rPr lang="en-MY" dirty="0"/>
            </a:br>
            <a:endParaRPr lang="en-US" dirty="0"/>
          </a:p>
        </p:txBody>
      </p:sp>
    </p:spTree>
    <p:extLst>
      <p:ext uri="{BB962C8B-B14F-4D97-AF65-F5344CB8AC3E}">
        <p14:creationId xmlns:p14="http://schemas.microsoft.com/office/powerpoint/2010/main" val="296037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276-F872-B4DD-A574-ECC89572D62B}"/>
              </a:ext>
            </a:extLst>
          </p:cNvPr>
          <p:cNvSpPr>
            <a:spLocks noGrp="1"/>
          </p:cNvSpPr>
          <p:nvPr>
            <p:ph type="title"/>
          </p:nvPr>
        </p:nvSpPr>
        <p:spPr/>
        <p:txBody>
          <a:bodyPr/>
          <a:lstStyle/>
          <a:p>
            <a:r>
              <a:rPr lang="en-US" dirty="0"/>
              <a:t>Key References</a:t>
            </a:r>
          </a:p>
        </p:txBody>
      </p:sp>
      <p:sp>
        <p:nvSpPr>
          <p:cNvPr id="3" name="Content Placeholder 2">
            <a:extLst>
              <a:ext uri="{FF2B5EF4-FFF2-40B4-BE49-F238E27FC236}">
                <a16:creationId xmlns:a16="http://schemas.microsoft.com/office/drawing/2014/main" id="{99D0EF3A-3C48-60BE-6E6D-9B3A7DA663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410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74F8-CBC8-C781-47D8-7E2FFB3F64C2}"/>
              </a:ext>
            </a:extLst>
          </p:cNvPr>
          <p:cNvSpPr>
            <a:spLocks noGrp="1"/>
          </p:cNvSpPr>
          <p:nvPr>
            <p:ph type="title"/>
          </p:nvPr>
        </p:nvSpPr>
        <p:spPr/>
        <p:txBody>
          <a:bodyPr/>
          <a:lstStyle/>
          <a:p>
            <a:r>
              <a:rPr lang="en-US" dirty="0"/>
              <a:t>Practical Problem</a:t>
            </a:r>
          </a:p>
        </p:txBody>
      </p:sp>
      <p:sp>
        <p:nvSpPr>
          <p:cNvPr id="3" name="Content Placeholder 2">
            <a:extLst>
              <a:ext uri="{FF2B5EF4-FFF2-40B4-BE49-F238E27FC236}">
                <a16:creationId xmlns:a16="http://schemas.microsoft.com/office/drawing/2014/main" id="{2DD8CB83-A2EE-ACC3-880F-322C5A1DB351}"/>
              </a:ext>
            </a:extLst>
          </p:cNvPr>
          <p:cNvSpPr>
            <a:spLocks noGrp="1"/>
          </p:cNvSpPr>
          <p:nvPr>
            <p:ph idx="1"/>
          </p:nvPr>
        </p:nvSpPr>
        <p:spPr/>
        <p:txBody>
          <a:bodyPr/>
          <a:lstStyle/>
          <a:p>
            <a:r>
              <a:rPr lang="en-US" dirty="0"/>
              <a:t>When searchers searching through large innovation landscape such as </a:t>
            </a:r>
            <a:r>
              <a:rPr lang="en-US" dirty="0" err="1"/>
              <a:t>Threadlness</a:t>
            </a:r>
            <a:r>
              <a:rPr lang="en-US" dirty="0"/>
              <a:t>, </a:t>
            </a:r>
            <a:r>
              <a:rPr lang="en-US" dirty="0" err="1"/>
              <a:t>Thingiverse</a:t>
            </a:r>
            <a:r>
              <a:rPr lang="en-US" dirty="0"/>
              <a:t>, they are looking for designs that are close to their own interest but distant from others’ design to make them novel. ( </a:t>
            </a:r>
            <a:r>
              <a:rPr lang="en-US" dirty="0" err="1"/>
              <a:t>Kyriakou</a:t>
            </a:r>
            <a:r>
              <a:rPr lang="en-US" dirty="0"/>
              <a:t> et al., 2021 )</a:t>
            </a:r>
          </a:p>
          <a:p>
            <a:r>
              <a:rPr lang="en-US" dirty="0"/>
              <a:t>Participants wouldn’t just search once but they would search multiple times </a:t>
            </a:r>
            <a:r>
              <a:rPr lang="en-MY" dirty="0"/>
              <a:t>(</a:t>
            </a:r>
            <a:r>
              <a:rPr lang="en-MY" dirty="0" err="1"/>
              <a:t>Kyriakou</a:t>
            </a:r>
            <a:r>
              <a:rPr lang="en-MY" dirty="0"/>
              <a:t> et al. 2017; Stanko 2016), because when participants add new design artifacts, the relations change, which makes the search more complex. </a:t>
            </a:r>
          </a:p>
          <a:p>
            <a:endParaRPr lang="en-US" dirty="0"/>
          </a:p>
        </p:txBody>
      </p:sp>
    </p:spTree>
    <p:extLst>
      <p:ext uri="{BB962C8B-B14F-4D97-AF65-F5344CB8AC3E}">
        <p14:creationId xmlns:p14="http://schemas.microsoft.com/office/powerpoint/2010/main" val="149999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2515-74D9-A475-CDA6-2FD75B392DE8}"/>
              </a:ext>
            </a:extLst>
          </p:cNvPr>
          <p:cNvSpPr>
            <a:spLocks noGrp="1"/>
          </p:cNvSpPr>
          <p:nvPr>
            <p:ph type="title"/>
          </p:nvPr>
        </p:nvSpPr>
        <p:spPr/>
        <p:txBody>
          <a:bodyPr/>
          <a:lstStyle/>
          <a:p>
            <a:r>
              <a:rPr lang="en-US" dirty="0"/>
              <a:t>Theoretical Motivation</a:t>
            </a:r>
          </a:p>
        </p:txBody>
      </p:sp>
      <p:sp>
        <p:nvSpPr>
          <p:cNvPr id="3" name="Content Placeholder 2">
            <a:extLst>
              <a:ext uri="{FF2B5EF4-FFF2-40B4-BE49-F238E27FC236}">
                <a16:creationId xmlns:a16="http://schemas.microsoft.com/office/drawing/2014/main" id="{E4505F5A-C6C0-3FA6-2C53-CEBA94B48F49}"/>
              </a:ext>
            </a:extLst>
          </p:cNvPr>
          <p:cNvSpPr>
            <a:spLocks noGrp="1"/>
          </p:cNvSpPr>
          <p:nvPr>
            <p:ph idx="1"/>
          </p:nvPr>
        </p:nvSpPr>
        <p:spPr/>
        <p:txBody>
          <a:bodyPr>
            <a:normAutofit/>
          </a:bodyPr>
          <a:lstStyle/>
          <a:p>
            <a:r>
              <a:rPr lang="en-US" dirty="0"/>
              <a:t>Studying relations between artifacts bridge gap in existing literature on open innovation communities ( </a:t>
            </a:r>
            <a:r>
              <a:rPr lang="en-US" dirty="0" err="1"/>
              <a:t>Kyriakou</a:t>
            </a:r>
            <a:r>
              <a:rPr lang="en-US" dirty="0"/>
              <a:t> et al., 2021 ). </a:t>
            </a:r>
          </a:p>
          <a:p>
            <a:r>
              <a:rPr lang="en-US" dirty="0"/>
              <a:t>First existing stream focus primarily on the properties of artifacts themselves rather than the relations between artifacts ( </a:t>
            </a:r>
            <a:r>
              <a:rPr lang="en-US" dirty="0" err="1"/>
              <a:t>Kyriakou</a:t>
            </a:r>
            <a:r>
              <a:rPr lang="en-US" dirty="0"/>
              <a:t> et al., 2021 ). </a:t>
            </a:r>
          </a:p>
          <a:p>
            <a:r>
              <a:rPr lang="en-US" dirty="0"/>
              <a:t>For example, the “differences” in shape or function are not measured. ( </a:t>
            </a:r>
            <a:r>
              <a:rPr lang="en-US" dirty="0" err="1"/>
              <a:t>Kyriakou</a:t>
            </a:r>
            <a:r>
              <a:rPr lang="en-US" dirty="0"/>
              <a:t> et al., 2021 ). </a:t>
            </a:r>
          </a:p>
          <a:p>
            <a:r>
              <a:rPr lang="en-US" dirty="0"/>
              <a:t>Second existing stream focuses just on the participants’ actions on the artifacts  ( </a:t>
            </a:r>
            <a:r>
              <a:rPr lang="en-US" dirty="0" err="1"/>
              <a:t>Kyriakou</a:t>
            </a:r>
            <a:r>
              <a:rPr lang="en-US" dirty="0"/>
              <a:t> et al., 2021 ). </a:t>
            </a:r>
          </a:p>
          <a:p>
            <a:endParaRPr lang="en-US" dirty="0"/>
          </a:p>
          <a:p>
            <a:endParaRPr lang="en-US" dirty="0"/>
          </a:p>
          <a:p>
            <a:endParaRPr lang="en-US" dirty="0"/>
          </a:p>
        </p:txBody>
      </p:sp>
    </p:spTree>
    <p:extLst>
      <p:ext uri="{BB962C8B-B14F-4D97-AF65-F5344CB8AC3E}">
        <p14:creationId xmlns:p14="http://schemas.microsoft.com/office/powerpoint/2010/main" val="408076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BA21-48DC-7D3E-DF1E-1151B54B29DF}"/>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39C89B3F-E101-FEB1-06BA-C6E32514BAEC}"/>
              </a:ext>
            </a:extLst>
          </p:cNvPr>
          <p:cNvSpPr>
            <a:spLocks noGrp="1"/>
          </p:cNvSpPr>
          <p:nvPr>
            <p:ph idx="1"/>
          </p:nvPr>
        </p:nvSpPr>
        <p:spPr/>
        <p:txBody>
          <a:bodyPr/>
          <a:lstStyle/>
          <a:p>
            <a:r>
              <a:rPr lang="en-US" dirty="0"/>
              <a:t>How do the relations between artifacts affect the production and consumption of novel artifacts? ( </a:t>
            </a:r>
            <a:r>
              <a:rPr lang="en-US" dirty="0" err="1"/>
              <a:t>Kyriakou</a:t>
            </a:r>
            <a:r>
              <a:rPr lang="en-US" dirty="0"/>
              <a:t> et al., 2021 )</a:t>
            </a:r>
          </a:p>
        </p:txBody>
      </p:sp>
    </p:spTree>
    <p:extLst>
      <p:ext uri="{BB962C8B-B14F-4D97-AF65-F5344CB8AC3E}">
        <p14:creationId xmlns:p14="http://schemas.microsoft.com/office/powerpoint/2010/main" val="407235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4B0F-D843-B4FB-8009-CB8822D16714}"/>
              </a:ext>
            </a:extLst>
          </p:cNvPr>
          <p:cNvSpPr>
            <a:spLocks noGrp="1"/>
          </p:cNvSpPr>
          <p:nvPr>
            <p:ph type="title"/>
          </p:nvPr>
        </p:nvSpPr>
        <p:spPr/>
        <p:txBody>
          <a:bodyPr/>
          <a:lstStyle/>
          <a:p>
            <a:r>
              <a:rPr lang="en-US" dirty="0"/>
              <a:t>Theory Logic</a:t>
            </a:r>
          </a:p>
        </p:txBody>
      </p:sp>
      <p:sp>
        <p:nvSpPr>
          <p:cNvPr id="3" name="Content Placeholder 2">
            <a:extLst>
              <a:ext uri="{FF2B5EF4-FFF2-40B4-BE49-F238E27FC236}">
                <a16:creationId xmlns:a16="http://schemas.microsoft.com/office/drawing/2014/main" id="{49E58856-82E4-3F0D-978A-1E0308B9E7E3}"/>
              </a:ext>
            </a:extLst>
          </p:cNvPr>
          <p:cNvSpPr>
            <a:spLocks noGrp="1"/>
          </p:cNvSpPr>
          <p:nvPr>
            <p:ph idx="1"/>
          </p:nvPr>
        </p:nvSpPr>
        <p:spPr/>
        <p:txBody>
          <a:bodyPr>
            <a:normAutofit lnSpcReduction="10000"/>
          </a:bodyPr>
          <a:lstStyle/>
          <a:p>
            <a:r>
              <a:rPr lang="en-US" dirty="0"/>
              <a:t>Use of computer graphics and topic modeling methods to analyze design artifacts on </a:t>
            </a:r>
            <a:r>
              <a:rPr lang="en-US" dirty="0" err="1"/>
              <a:t>Thingiverse</a:t>
            </a:r>
            <a:r>
              <a:rPr lang="en-US" dirty="0"/>
              <a:t> ( </a:t>
            </a:r>
            <a:r>
              <a:rPr lang="en-US" dirty="0" err="1"/>
              <a:t>Kyriakou</a:t>
            </a:r>
            <a:r>
              <a:rPr lang="en-US" dirty="0"/>
              <a:t> et al., 2021 ). </a:t>
            </a:r>
          </a:p>
          <a:p>
            <a:r>
              <a:rPr lang="en-US" dirty="0"/>
              <a:t>Distinguish between visual and verbal novelty as they have different effects on consumption and production ( </a:t>
            </a:r>
            <a:r>
              <a:rPr lang="en-US" dirty="0" err="1"/>
              <a:t>Kyriakou</a:t>
            </a:r>
            <a:r>
              <a:rPr lang="en-US" dirty="0"/>
              <a:t> et al., 2021 ). </a:t>
            </a:r>
          </a:p>
          <a:p>
            <a:r>
              <a:rPr lang="en-US" dirty="0"/>
              <a:t>Verbally novel leads to greater consumption and production than visually novel artifacts ( </a:t>
            </a:r>
            <a:r>
              <a:rPr lang="en-US" dirty="0" err="1"/>
              <a:t>Kyriakou</a:t>
            </a:r>
            <a:r>
              <a:rPr lang="en-US" dirty="0"/>
              <a:t> et al., 2021 ). </a:t>
            </a:r>
          </a:p>
          <a:p>
            <a:r>
              <a:rPr lang="en-US" dirty="0"/>
              <a:t>Consumption and production are lower when artifact is both visually and verbally novel ( </a:t>
            </a:r>
            <a:r>
              <a:rPr lang="en-US" dirty="0" err="1"/>
              <a:t>Kyriakou</a:t>
            </a:r>
            <a:r>
              <a:rPr lang="en-US" dirty="0"/>
              <a:t> et al., 2021 ). </a:t>
            </a:r>
          </a:p>
          <a:p>
            <a:r>
              <a:rPr lang="en-US" dirty="0"/>
              <a:t>These findings suggest that the relational distribution of the artifacts play a crucial role ( </a:t>
            </a:r>
            <a:r>
              <a:rPr lang="en-US" dirty="0" err="1"/>
              <a:t>Kyriakou</a:t>
            </a:r>
            <a:r>
              <a:rPr lang="en-US" dirty="0"/>
              <a:t> et al., 2021 ). </a:t>
            </a:r>
          </a:p>
        </p:txBody>
      </p:sp>
    </p:spTree>
    <p:extLst>
      <p:ext uri="{BB962C8B-B14F-4D97-AF65-F5344CB8AC3E}">
        <p14:creationId xmlns:p14="http://schemas.microsoft.com/office/powerpoint/2010/main" val="213216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BE49-1F44-4228-B10A-6D9076FD635F}"/>
              </a:ext>
            </a:extLst>
          </p:cNvPr>
          <p:cNvSpPr>
            <a:spLocks noGrp="1"/>
          </p:cNvSpPr>
          <p:nvPr>
            <p:ph type="title"/>
          </p:nvPr>
        </p:nvSpPr>
        <p:spPr/>
        <p:txBody>
          <a:bodyPr/>
          <a:lstStyle/>
          <a:p>
            <a:r>
              <a:rPr lang="en-US" dirty="0"/>
              <a:t>Theory Logic</a:t>
            </a:r>
          </a:p>
        </p:txBody>
      </p:sp>
      <p:sp>
        <p:nvSpPr>
          <p:cNvPr id="3" name="Content Placeholder 2">
            <a:extLst>
              <a:ext uri="{FF2B5EF4-FFF2-40B4-BE49-F238E27FC236}">
                <a16:creationId xmlns:a16="http://schemas.microsoft.com/office/drawing/2014/main" id="{254983A2-6DE2-F574-31D4-17643C5B59E3}"/>
              </a:ext>
            </a:extLst>
          </p:cNvPr>
          <p:cNvSpPr>
            <a:spLocks noGrp="1"/>
          </p:cNvSpPr>
          <p:nvPr>
            <p:ph idx="1"/>
          </p:nvPr>
        </p:nvSpPr>
        <p:spPr/>
        <p:txBody>
          <a:bodyPr>
            <a:normAutofit lnSpcReduction="10000"/>
          </a:bodyPr>
          <a:lstStyle/>
          <a:p>
            <a:r>
              <a:rPr lang="en-US" dirty="0"/>
              <a:t>The average novelty of the design in the community is important because the presence of novelty would make the participants more likely to be active </a:t>
            </a:r>
            <a:r>
              <a:rPr lang="en-MY" dirty="0"/>
              <a:t>(</a:t>
            </a:r>
            <a:r>
              <a:rPr lang="en-MY" dirty="0" err="1"/>
              <a:t>Kyriakou</a:t>
            </a:r>
            <a:r>
              <a:rPr lang="en-MY" dirty="0"/>
              <a:t> et al. 2017). </a:t>
            </a:r>
          </a:p>
          <a:p>
            <a:r>
              <a:rPr lang="en-MY" dirty="0"/>
              <a:t>Online innovation communities are different because the participants are motivated to improve their products and not the products of others (Boudreau 2012).</a:t>
            </a:r>
          </a:p>
          <a:p>
            <a:r>
              <a:rPr lang="en-MY" dirty="0"/>
              <a:t>Existing research independently look into consumption and contribution (</a:t>
            </a:r>
            <a:r>
              <a:rPr lang="en-MY" dirty="0" err="1"/>
              <a:t>Kyriakou</a:t>
            </a:r>
            <a:r>
              <a:rPr lang="en-MY" dirty="0"/>
              <a:t> et al. 2017). </a:t>
            </a:r>
          </a:p>
          <a:p>
            <a:r>
              <a:rPr lang="en-MY" dirty="0"/>
              <a:t>However, in open innovation communities, contribution and consumption are generally affecting each other and part of the same process (</a:t>
            </a:r>
            <a:r>
              <a:rPr lang="en-MY" dirty="0" err="1"/>
              <a:t>Kyriakou</a:t>
            </a:r>
            <a:r>
              <a:rPr lang="en-MY" dirty="0"/>
              <a:t> et al. 2017). </a:t>
            </a:r>
          </a:p>
          <a:p>
            <a:pPr marL="0" indent="0">
              <a:buNone/>
            </a:pPr>
            <a:endParaRPr lang="en-MY" dirty="0"/>
          </a:p>
          <a:p>
            <a:endParaRPr lang="en-MY" dirty="0"/>
          </a:p>
          <a:p>
            <a:endParaRPr lang="en-US" dirty="0"/>
          </a:p>
        </p:txBody>
      </p:sp>
    </p:spTree>
    <p:extLst>
      <p:ext uri="{BB962C8B-B14F-4D97-AF65-F5344CB8AC3E}">
        <p14:creationId xmlns:p14="http://schemas.microsoft.com/office/powerpoint/2010/main" val="395749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BE49-1F44-4228-B10A-6D9076FD635F}"/>
              </a:ext>
            </a:extLst>
          </p:cNvPr>
          <p:cNvSpPr>
            <a:spLocks noGrp="1"/>
          </p:cNvSpPr>
          <p:nvPr>
            <p:ph type="title"/>
          </p:nvPr>
        </p:nvSpPr>
        <p:spPr/>
        <p:txBody>
          <a:bodyPr/>
          <a:lstStyle/>
          <a:p>
            <a:r>
              <a:rPr lang="en-US" dirty="0"/>
              <a:t>Theory Logic</a:t>
            </a:r>
          </a:p>
        </p:txBody>
      </p:sp>
      <p:sp>
        <p:nvSpPr>
          <p:cNvPr id="3" name="Content Placeholder 2">
            <a:extLst>
              <a:ext uri="{FF2B5EF4-FFF2-40B4-BE49-F238E27FC236}">
                <a16:creationId xmlns:a16="http://schemas.microsoft.com/office/drawing/2014/main" id="{254983A2-6DE2-F574-31D4-17643C5B59E3}"/>
              </a:ext>
            </a:extLst>
          </p:cNvPr>
          <p:cNvSpPr>
            <a:spLocks noGrp="1"/>
          </p:cNvSpPr>
          <p:nvPr>
            <p:ph idx="1"/>
          </p:nvPr>
        </p:nvSpPr>
        <p:spPr/>
        <p:txBody>
          <a:bodyPr>
            <a:normAutofit fontScale="92500"/>
          </a:bodyPr>
          <a:lstStyle/>
          <a:p>
            <a:pPr marL="0" indent="0">
              <a:buNone/>
            </a:pPr>
            <a:r>
              <a:rPr lang="en-MY" dirty="0"/>
              <a:t>• </a:t>
            </a:r>
            <a:r>
              <a:rPr lang="en-MY" dirty="0" err="1"/>
              <a:t>Kyriakou</a:t>
            </a:r>
            <a:r>
              <a:rPr lang="en-MY" dirty="0"/>
              <a:t> et al. (2017) argues that participants are consuming by selecting and downloading, and they contribute by modifying and uploading the artifacts. The authors argue that contribution is often preceded by consumption. That’s where the term </a:t>
            </a:r>
            <a:r>
              <a:rPr lang="en-MY" dirty="0" err="1"/>
              <a:t>prosumption</a:t>
            </a:r>
            <a:r>
              <a:rPr lang="en-MY" dirty="0"/>
              <a:t> comes in (Ritzer et al. 2012; Toffler 1980). </a:t>
            </a:r>
          </a:p>
          <a:p>
            <a:pPr marL="0" indent="0">
              <a:buNone/>
            </a:pPr>
            <a:r>
              <a:rPr lang="en-MY" dirty="0"/>
              <a:t>• Design landscape is an abstract territory in which design search takes place (Baldwin et al. 2006). Search is a process of exploring a space (Majchrzak and Malhotra 2019; March and Simon 1958; Simon 1996).</a:t>
            </a:r>
          </a:p>
          <a:p>
            <a:pPr marL="0" indent="0">
              <a:buNone/>
            </a:pPr>
            <a:r>
              <a:rPr lang="en-MY" dirty="0"/>
              <a:t>• In the process of the search, the novelty of the artifacts in the design landscape itself is likely to have impact on which artifacts are discovered and selected, in another words ”</a:t>
            </a:r>
            <a:r>
              <a:rPr lang="en-MY" dirty="0" err="1"/>
              <a:t>prosumed</a:t>
            </a:r>
            <a:r>
              <a:rPr lang="en-MY" dirty="0"/>
              <a:t>” (</a:t>
            </a:r>
            <a:r>
              <a:rPr lang="en-MY" dirty="0" err="1"/>
              <a:t>Kyriakou</a:t>
            </a:r>
            <a:r>
              <a:rPr lang="en-MY" dirty="0"/>
              <a:t> et al. 2021). </a:t>
            </a:r>
          </a:p>
          <a:p>
            <a:pPr marL="0" indent="0">
              <a:buNone/>
            </a:pPr>
            <a:endParaRPr lang="en-MY" dirty="0"/>
          </a:p>
          <a:p>
            <a:pPr marL="0" indent="0">
              <a:buNone/>
            </a:pPr>
            <a:endParaRPr lang="en-MY" dirty="0"/>
          </a:p>
          <a:p>
            <a:endParaRPr lang="en-MY" dirty="0"/>
          </a:p>
          <a:p>
            <a:endParaRPr lang="en-US" dirty="0"/>
          </a:p>
        </p:txBody>
      </p:sp>
    </p:spTree>
    <p:extLst>
      <p:ext uri="{BB962C8B-B14F-4D97-AF65-F5344CB8AC3E}">
        <p14:creationId xmlns:p14="http://schemas.microsoft.com/office/powerpoint/2010/main" val="74601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BE49-1F44-4228-B10A-6D9076FD635F}"/>
              </a:ext>
            </a:extLst>
          </p:cNvPr>
          <p:cNvSpPr>
            <a:spLocks noGrp="1"/>
          </p:cNvSpPr>
          <p:nvPr>
            <p:ph type="title"/>
          </p:nvPr>
        </p:nvSpPr>
        <p:spPr/>
        <p:txBody>
          <a:bodyPr/>
          <a:lstStyle/>
          <a:p>
            <a:r>
              <a:rPr lang="en-US" dirty="0"/>
              <a:t>Theory Logic</a:t>
            </a:r>
          </a:p>
        </p:txBody>
      </p:sp>
      <p:sp>
        <p:nvSpPr>
          <p:cNvPr id="3" name="Content Placeholder 2">
            <a:extLst>
              <a:ext uri="{FF2B5EF4-FFF2-40B4-BE49-F238E27FC236}">
                <a16:creationId xmlns:a16="http://schemas.microsoft.com/office/drawing/2014/main" id="{254983A2-6DE2-F574-31D4-17643C5B59E3}"/>
              </a:ext>
            </a:extLst>
          </p:cNvPr>
          <p:cNvSpPr>
            <a:spLocks noGrp="1"/>
          </p:cNvSpPr>
          <p:nvPr>
            <p:ph idx="1"/>
          </p:nvPr>
        </p:nvSpPr>
        <p:spPr/>
        <p:txBody>
          <a:bodyPr>
            <a:normAutofit lnSpcReduction="10000"/>
          </a:bodyPr>
          <a:lstStyle/>
          <a:p>
            <a:pPr marL="0" indent="0">
              <a:buNone/>
            </a:pPr>
            <a:r>
              <a:rPr lang="en-MY" dirty="0"/>
              <a:t>• Because the design landscape is often so huge, the searches will search based on what focuses their attention (</a:t>
            </a:r>
            <a:r>
              <a:rPr lang="en-MY" dirty="0" err="1"/>
              <a:t>Kornish</a:t>
            </a:r>
            <a:r>
              <a:rPr lang="en-MY" dirty="0"/>
              <a:t> and Ulrich 2011; Nelson 1961; </a:t>
            </a:r>
            <a:r>
              <a:rPr lang="en-MY" dirty="0" err="1"/>
              <a:t>Riedl</a:t>
            </a:r>
            <a:r>
              <a:rPr lang="en-MY" dirty="0"/>
              <a:t> and Seidel </a:t>
            </a:r>
            <a:r>
              <a:rPr lang="en-MY"/>
              <a:t>2018). </a:t>
            </a:r>
            <a:endParaRPr lang="en-MY" dirty="0"/>
          </a:p>
          <a:p>
            <a:pPr marL="0" indent="0">
              <a:buNone/>
            </a:pPr>
            <a:r>
              <a:rPr lang="en-MY" dirty="0"/>
              <a:t>• How participants decide which designs to use is not just the artifacts itself but the relations between artifacts, in another words, gaps inviting novelty to be filled ( </a:t>
            </a:r>
            <a:r>
              <a:rPr lang="en-MY" dirty="0" err="1"/>
              <a:t>Kyriakou</a:t>
            </a:r>
            <a:r>
              <a:rPr lang="en-MY" dirty="0"/>
              <a:t> et al. 2021 ). </a:t>
            </a:r>
          </a:p>
          <a:p>
            <a:pPr marL="0" indent="0">
              <a:buNone/>
            </a:pPr>
            <a:r>
              <a:rPr lang="en-MY" dirty="0"/>
              <a:t>• This kind of relations “represent differences between the desired and the present” (Visser 2006). </a:t>
            </a:r>
          </a:p>
          <a:p>
            <a:pPr marL="0" indent="0">
              <a:buNone/>
            </a:pPr>
            <a:r>
              <a:rPr lang="en-MY" dirty="0"/>
              <a:t>• This design landscape will encourage or discourage certain design explorations that lead to the creation of novel artifacts (cf. design as exploration, </a:t>
            </a:r>
            <a:r>
              <a:rPr lang="en-MY" dirty="0" err="1"/>
              <a:t>Gero</a:t>
            </a:r>
            <a:r>
              <a:rPr lang="en-MY" dirty="0"/>
              <a:t> 1998; Logan and Smithers 1993; </a:t>
            </a:r>
            <a:r>
              <a:rPr lang="en-MY" dirty="0" err="1"/>
              <a:t>Navinchandra</a:t>
            </a:r>
            <a:r>
              <a:rPr lang="en-MY" dirty="0"/>
              <a:t> 2012).</a:t>
            </a:r>
          </a:p>
          <a:p>
            <a:pPr marL="0" indent="0">
              <a:buNone/>
            </a:pPr>
            <a:endParaRPr lang="en-MY" dirty="0"/>
          </a:p>
          <a:p>
            <a:endParaRPr lang="en-MY" dirty="0"/>
          </a:p>
          <a:p>
            <a:endParaRPr lang="en-US" dirty="0"/>
          </a:p>
        </p:txBody>
      </p:sp>
    </p:spTree>
    <p:extLst>
      <p:ext uri="{BB962C8B-B14F-4D97-AF65-F5344CB8AC3E}">
        <p14:creationId xmlns:p14="http://schemas.microsoft.com/office/powerpoint/2010/main" val="1023794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1039</Words>
  <Application>Microsoft Macintosh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Literature Review </vt:lpstr>
      <vt:lpstr>Paper Title:  Novelty and the Structure of Design Landscapes: A Relational View of Online Innovation Communities  Authors:  Harris Kyriakou, Jeffrey Nickerson, Ann Majchrzak </vt:lpstr>
      <vt:lpstr>Practical Problem</vt:lpstr>
      <vt:lpstr>Theoretical Motivation</vt:lpstr>
      <vt:lpstr>Research Question</vt:lpstr>
      <vt:lpstr>Theory Logic</vt:lpstr>
      <vt:lpstr>Theory Logic</vt:lpstr>
      <vt:lpstr>Theory Logic</vt:lpstr>
      <vt:lpstr>Theory Logic</vt:lpstr>
      <vt:lpstr>Causal Model </vt:lpstr>
      <vt:lpstr>Research Design</vt:lpstr>
      <vt:lpstr>Research Design</vt:lpstr>
      <vt:lpstr>Findings</vt:lpstr>
      <vt:lpstr>Plausible Alternative Interpretations</vt:lpstr>
      <vt:lpstr>Theoretical Contributions</vt:lpstr>
      <vt:lpstr>Research Design Learning </vt:lpstr>
      <vt:lpstr>Theoretical Learnings</vt:lpstr>
      <vt:lpstr>Generative Hypotheses</vt:lpstr>
      <vt:lpstr>Key Comparison Points with Other Articles </vt:lpstr>
      <vt:lpstr>Key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dc:title>
  <dc:creator>Jia Lin Cheoh</dc:creator>
  <cp:lastModifiedBy>Jia Lin Cheoh</cp:lastModifiedBy>
  <cp:revision>24</cp:revision>
  <dcterms:created xsi:type="dcterms:W3CDTF">2022-04-29T08:26:55Z</dcterms:created>
  <dcterms:modified xsi:type="dcterms:W3CDTF">2022-04-29T15:20:32Z</dcterms:modified>
</cp:coreProperties>
</file>